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Lst>
  <p:notesMasterIdLst>
    <p:notesMasterId r:id="rId125"/>
  </p:notesMasterIdLst>
  <p:handoutMasterIdLst>
    <p:handoutMasterId r:id="rId126"/>
  </p:handoutMasterIdLst>
  <p:sldIdLst>
    <p:sldId id="325" r:id="rId3"/>
    <p:sldId id="264" r:id="rId4"/>
    <p:sldId id="348" r:id="rId5"/>
    <p:sldId id="398" r:id="rId6"/>
    <p:sldId id="328" r:id="rId7"/>
    <p:sldId id="327" r:id="rId8"/>
    <p:sldId id="397" r:id="rId9"/>
    <p:sldId id="309" r:id="rId10"/>
    <p:sldId id="400" r:id="rId11"/>
    <p:sldId id="401" r:id="rId12"/>
    <p:sldId id="511" r:id="rId13"/>
    <p:sldId id="512" r:id="rId14"/>
    <p:sldId id="513" r:id="rId15"/>
    <p:sldId id="514" r:id="rId16"/>
    <p:sldId id="515" r:id="rId17"/>
    <p:sldId id="516" r:id="rId18"/>
    <p:sldId id="402" r:id="rId19"/>
    <p:sldId id="517" r:id="rId20"/>
    <p:sldId id="518" r:id="rId21"/>
    <p:sldId id="519" r:id="rId22"/>
    <p:sldId id="520" r:id="rId23"/>
    <p:sldId id="521" r:id="rId24"/>
    <p:sldId id="522" r:id="rId25"/>
    <p:sldId id="525" r:id="rId26"/>
    <p:sldId id="526" r:id="rId27"/>
    <p:sldId id="527" r:id="rId28"/>
    <p:sldId id="528" r:id="rId29"/>
    <p:sldId id="403" r:id="rId30"/>
    <p:sldId id="529" r:id="rId31"/>
    <p:sldId id="530" r:id="rId32"/>
    <p:sldId id="531" r:id="rId33"/>
    <p:sldId id="532" r:id="rId34"/>
    <p:sldId id="533" r:id="rId35"/>
    <p:sldId id="404" r:id="rId36"/>
    <p:sldId id="534" r:id="rId37"/>
    <p:sldId id="536" r:id="rId38"/>
    <p:sldId id="537" r:id="rId39"/>
    <p:sldId id="538" r:id="rId40"/>
    <p:sldId id="539" r:id="rId41"/>
    <p:sldId id="540" r:id="rId42"/>
    <p:sldId id="541" r:id="rId43"/>
    <p:sldId id="542" r:id="rId44"/>
    <p:sldId id="543" r:id="rId45"/>
    <p:sldId id="544" r:id="rId46"/>
    <p:sldId id="545" r:id="rId47"/>
    <p:sldId id="546" r:id="rId48"/>
    <p:sldId id="547" r:id="rId49"/>
    <p:sldId id="548" r:id="rId50"/>
    <p:sldId id="406" r:id="rId51"/>
    <p:sldId id="549" r:id="rId52"/>
    <p:sldId id="550" r:id="rId53"/>
    <p:sldId id="551" r:id="rId54"/>
    <p:sldId id="552" r:id="rId55"/>
    <p:sldId id="553" r:id="rId56"/>
    <p:sldId id="554" r:id="rId57"/>
    <p:sldId id="555" r:id="rId58"/>
    <p:sldId id="407" r:id="rId59"/>
    <p:sldId id="408" r:id="rId60"/>
    <p:sldId id="556" r:id="rId61"/>
    <p:sldId id="409" r:id="rId62"/>
    <p:sldId id="558" r:id="rId63"/>
    <p:sldId id="559" r:id="rId64"/>
    <p:sldId id="560" r:id="rId65"/>
    <p:sldId id="410" r:id="rId66"/>
    <p:sldId id="411" r:id="rId67"/>
    <p:sldId id="561" r:id="rId68"/>
    <p:sldId id="562" r:id="rId69"/>
    <p:sldId id="563" r:id="rId70"/>
    <p:sldId id="565" r:id="rId71"/>
    <p:sldId id="567" r:id="rId72"/>
    <p:sldId id="568" r:id="rId73"/>
    <p:sldId id="566" r:id="rId74"/>
    <p:sldId id="569" r:id="rId75"/>
    <p:sldId id="570" r:id="rId76"/>
    <p:sldId id="571" r:id="rId77"/>
    <p:sldId id="573" r:id="rId78"/>
    <p:sldId id="574" r:id="rId79"/>
    <p:sldId id="575" r:id="rId80"/>
    <p:sldId id="412" r:id="rId81"/>
    <p:sldId id="413" r:id="rId82"/>
    <p:sldId id="414" r:id="rId83"/>
    <p:sldId id="576" r:id="rId84"/>
    <p:sldId id="577" r:id="rId85"/>
    <p:sldId id="578" r:id="rId86"/>
    <p:sldId id="579" r:id="rId87"/>
    <p:sldId id="415" r:id="rId88"/>
    <p:sldId id="580" r:id="rId89"/>
    <p:sldId id="581" r:id="rId90"/>
    <p:sldId id="582" r:id="rId91"/>
    <p:sldId id="583" r:id="rId92"/>
    <p:sldId id="416" r:id="rId93"/>
    <p:sldId id="584" r:id="rId94"/>
    <p:sldId id="585" r:id="rId95"/>
    <p:sldId id="417" r:id="rId96"/>
    <p:sldId id="586" r:id="rId97"/>
    <p:sldId id="418" r:id="rId98"/>
    <p:sldId id="587" r:id="rId99"/>
    <p:sldId id="588" r:id="rId100"/>
    <p:sldId id="589" r:id="rId101"/>
    <p:sldId id="590" r:id="rId102"/>
    <p:sldId id="591" r:id="rId103"/>
    <p:sldId id="593" r:id="rId104"/>
    <p:sldId id="592" r:id="rId105"/>
    <p:sldId id="419" r:id="rId106"/>
    <p:sldId id="594" r:id="rId107"/>
    <p:sldId id="595" r:id="rId108"/>
    <p:sldId id="596" r:id="rId109"/>
    <p:sldId id="597" r:id="rId110"/>
    <p:sldId id="598" r:id="rId111"/>
    <p:sldId id="599" r:id="rId112"/>
    <p:sldId id="600" r:id="rId113"/>
    <p:sldId id="601" r:id="rId114"/>
    <p:sldId id="602" r:id="rId115"/>
    <p:sldId id="603" r:id="rId116"/>
    <p:sldId id="604" r:id="rId117"/>
    <p:sldId id="605" r:id="rId118"/>
    <p:sldId id="606" r:id="rId119"/>
    <p:sldId id="505" r:id="rId120"/>
    <p:sldId id="507" r:id="rId121"/>
    <p:sldId id="508" r:id="rId122"/>
    <p:sldId id="510" r:id="rId123"/>
    <p:sldId id="608" r:id="rId124"/>
  </p:sldIdLst>
  <p:sldSz cx="12190413" cy="6859588"/>
  <p:notesSz cx="6858000" cy="9144000"/>
  <p:custDataLst>
    <p:tags r:id="rId127"/>
  </p:custDataLst>
  <p:defaultTextStyle>
    <a:defPPr>
      <a:defRPr lang="e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256">
          <p15:clr>
            <a:srgbClr val="A4A3A4"/>
          </p15:clr>
        </p15:guide>
        <p15:guide id="3" pos="6561">
          <p15:clr>
            <a:srgbClr val="A4A3A4"/>
          </p15:clr>
        </p15:guide>
      </p15:sldGuideLst>
    </p:ext>
    <p:ext uri="{2D200454-40CA-4A62-9FC3-DE9A4176ACB9}">
      <p15:notesGuideLst xmlns:p15="http://schemas.microsoft.com/office/powerpoint/2012/main">
        <p15:guide id="1" orient="horz" pos="2866">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晓娟" initials="W用" lastIdx="1" clrIdx="0">
    <p:extLst>
      <p:ext uri="{19B8F6BF-5375-455C-9EA6-DF929625EA0E}">
        <p15:presenceInfo xmlns:p15="http://schemas.microsoft.com/office/powerpoint/2012/main" userId="18339b50b06c86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9B2"/>
    <a:srgbClr val="79ABAA"/>
    <a:srgbClr val="C5E7E6"/>
    <a:srgbClr val="D8ECEB"/>
    <a:srgbClr val="C47B7D"/>
    <a:srgbClr val="F7D9D9"/>
    <a:srgbClr val="7DA97B"/>
    <a:srgbClr val="D9ECD9"/>
    <a:srgbClr val="595959"/>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35" autoAdjust="0"/>
    <p:restoredTop sz="95894" autoAdjust="0"/>
  </p:normalViewPr>
  <p:slideViewPr>
    <p:cSldViewPr>
      <p:cViewPr varScale="1">
        <p:scale>
          <a:sx n="126" d="100"/>
          <a:sy n="126" d="100"/>
        </p:scale>
        <p:origin x="216" y="132"/>
      </p:cViewPr>
      <p:guideLst>
        <p:guide orient="horz" pos="2150"/>
        <p:guide pos="256"/>
        <p:guide pos="6561"/>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66"/>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gs" Target="tags/tag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2025/3/5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69872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2025/3/5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46134467"/>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0145244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100</a:t>
            </a:fld>
            <a:endParaRPr lang="zh-CN" altLang="en-US"/>
          </a:p>
        </p:txBody>
      </p:sp>
    </p:spTree>
    <p:extLst>
      <p:ext uri="{BB962C8B-B14F-4D97-AF65-F5344CB8AC3E}">
        <p14:creationId xmlns:p14="http://schemas.microsoft.com/office/powerpoint/2010/main" val="42088622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101</a:t>
            </a:fld>
            <a:endParaRPr lang="zh-CN" altLang="en-US"/>
          </a:p>
        </p:txBody>
      </p:sp>
    </p:spTree>
    <p:extLst>
      <p:ext uri="{BB962C8B-B14F-4D97-AF65-F5344CB8AC3E}">
        <p14:creationId xmlns:p14="http://schemas.microsoft.com/office/powerpoint/2010/main" val="26850321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102</a:t>
            </a:fld>
            <a:endParaRPr lang="zh-CN" altLang="en-US"/>
          </a:p>
        </p:txBody>
      </p:sp>
    </p:spTree>
    <p:extLst>
      <p:ext uri="{BB962C8B-B14F-4D97-AF65-F5344CB8AC3E}">
        <p14:creationId xmlns:p14="http://schemas.microsoft.com/office/powerpoint/2010/main" val="35972871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103</a:t>
            </a:fld>
            <a:endParaRPr lang="zh-CN" altLang="en-US"/>
          </a:p>
        </p:txBody>
      </p:sp>
    </p:spTree>
    <p:extLst>
      <p:ext uri="{BB962C8B-B14F-4D97-AF65-F5344CB8AC3E}">
        <p14:creationId xmlns:p14="http://schemas.microsoft.com/office/powerpoint/2010/main" val="28030826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104</a:t>
            </a:fld>
            <a:endParaRPr lang="zh-CN" altLang="en-US"/>
          </a:p>
        </p:txBody>
      </p:sp>
    </p:spTree>
    <p:extLst>
      <p:ext uri="{BB962C8B-B14F-4D97-AF65-F5344CB8AC3E}">
        <p14:creationId xmlns:p14="http://schemas.microsoft.com/office/powerpoint/2010/main" val="3790321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105</a:t>
            </a:fld>
            <a:endParaRPr lang="zh-CN" altLang="en-US"/>
          </a:p>
        </p:txBody>
      </p:sp>
    </p:spTree>
    <p:extLst>
      <p:ext uri="{BB962C8B-B14F-4D97-AF65-F5344CB8AC3E}">
        <p14:creationId xmlns:p14="http://schemas.microsoft.com/office/powerpoint/2010/main" val="6438086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106</a:t>
            </a:fld>
            <a:endParaRPr lang="zh-CN" altLang="en-US"/>
          </a:p>
        </p:txBody>
      </p:sp>
    </p:spTree>
    <p:extLst>
      <p:ext uri="{BB962C8B-B14F-4D97-AF65-F5344CB8AC3E}">
        <p14:creationId xmlns:p14="http://schemas.microsoft.com/office/powerpoint/2010/main" val="24617217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107</a:t>
            </a:fld>
            <a:endParaRPr lang="zh-CN" altLang="en-US"/>
          </a:p>
        </p:txBody>
      </p:sp>
    </p:spTree>
    <p:extLst>
      <p:ext uri="{BB962C8B-B14F-4D97-AF65-F5344CB8AC3E}">
        <p14:creationId xmlns:p14="http://schemas.microsoft.com/office/powerpoint/2010/main" val="11063807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108</a:t>
            </a:fld>
            <a:endParaRPr lang="zh-CN" altLang="en-US"/>
          </a:p>
        </p:txBody>
      </p:sp>
    </p:spTree>
    <p:extLst>
      <p:ext uri="{BB962C8B-B14F-4D97-AF65-F5344CB8AC3E}">
        <p14:creationId xmlns:p14="http://schemas.microsoft.com/office/powerpoint/2010/main" val="9967186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109</a:t>
            </a:fld>
            <a:endParaRPr lang="zh-CN" altLang="en-US"/>
          </a:p>
        </p:txBody>
      </p:sp>
    </p:spTree>
    <p:extLst>
      <p:ext uri="{BB962C8B-B14F-4D97-AF65-F5344CB8AC3E}">
        <p14:creationId xmlns:p14="http://schemas.microsoft.com/office/powerpoint/2010/main" val="2784013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19299477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110</a:t>
            </a:fld>
            <a:endParaRPr lang="zh-CN" altLang="en-US"/>
          </a:p>
        </p:txBody>
      </p:sp>
    </p:spTree>
    <p:extLst>
      <p:ext uri="{BB962C8B-B14F-4D97-AF65-F5344CB8AC3E}">
        <p14:creationId xmlns:p14="http://schemas.microsoft.com/office/powerpoint/2010/main" val="39174528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111</a:t>
            </a:fld>
            <a:endParaRPr lang="zh-CN" altLang="en-US"/>
          </a:p>
        </p:txBody>
      </p:sp>
    </p:spTree>
    <p:extLst>
      <p:ext uri="{BB962C8B-B14F-4D97-AF65-F5344CB8AC3E}">
        <p14:creationId xmlns:p14="http://schemas.microsoft.com/office/powerpoint/2010/main" val="676678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112</a:t>
            </a:fld>
            <a:endParaRPr lang="zh-CN" altLang="en-US"/>
          </a:p>
        </p:txBody>
      </p:sp>
    </p:spTree>
    <p:extLst>
      <p:ext uri="{BB962C8B-B14F-4D97-AF65-F5344CB8AC3E}">
        <p14:creationId xmlns:p14="http://schemas.microsoft.com/office/powerpoint/2010/main" val="17931963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113</a:t>
            </a:fld>
            <a:endParaRPr lang="zh-CN" altLang="en-US"/>
          </a:p>
        </p:txBody>
      </p:sp>
    </p:spTree>
    <p:extLst>
      <p:ext uri="{BB962C8B-B14F-4D97-AF65-F5344CB8AC3E}">
        <p14:creationId xmlns:p14="http://schemas.microsoft.com/office/powerpoint/2010/main" val="33412200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114</a:t>
            </a:fld>
            <a:endParaRPr lang="zh-CN" altLang="en-US"/>
          </a:p>
        </p:txBody>
      </p:sp>
    </p:spTree>
    <p:extLst>
      <p:ext uri="{BB962C8B-B14F-4D97-AF65-F5344CB8AC3E}">
        <p14:creationId xmlns:p14="http://schemas.microsoft.com/office/powerpoint/2010/main" val="36892111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115</a:t>
            </a:fld>
            <a:endParaRPr lang="zh-CN" altLang="en-US"/>
          </a:p>
        </p:txBody>
      </p:sp>
    </p:spTree>
    <p:extLst>
      <p:ext uri="{BB962C8B-B14F-4D97-AF65-F5344CB8AC3E}">
        <p14:creationId xmlns:p14="http://schemas.microsoft.com/office/powerpoint/2010/main" val="16316236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116</a:t>
            </a:fld>
            <a:endParaRPr lang="zh-CN" altLang="en-US"/>
          </a:p>
        </p:txBody>
      </p:sp>
    </p:spTree>
    <p:extLst>
      <p:ext uri="{BB962C8B-B14F-4D97-AF65-F5344CB8AC3E}">
        <p14:creationId xmlns:p14="http://schemas.microsoft.com/office/powerpoint/2010/main" val="19637223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117</a:t>
            </a:fld>
            <a:endParaRPr lang="zh-CN" altLang="en-US"/>
          </a:p>
        </p:txBody>
      </p:sp>
    </p:spTree>
    <p:extLst>
      <p:ext uri="{BB962C8B-B14F-4D97-AF65-F5344CB8AC3E}">
        <p14:creationId xmlns:p14="http://schemas.microsoft.com/office/powerpoint/2010/main" val="32956020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118</a:t>
            </a:fld>
            <a:endParaRPr lang="zh-CN" altLang="en-US"/>
          </a:p>
        </p:txBody>
      </p:sp>
    </p:spTree>
    <p:extLst>
      <p:ext uri="{BB962C8B-B14F-4D97-AF65-F5344CB8AC3E}">
        <p14:creationId xmlns:p14="http://schemas.microsoft.com/office/powerpoint/2010/main" val="29391616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119</a:t>
            </a:fld>
            <a:endParaRPr lang="zh-CN" altLang="en-US"/>
          </a:p>
        </p:txBody>
      </p:sp>
    </p:spTree>
    <p:extLst>
      <p:ext uri="{BB962C8B-B14F-4D97-AF65-F5344CB8AC3E}">
        <p14:creationId xmlns:p14="http://schemas.microsoft.com/office/powerpoint/2010/main" val="92849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11855538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120</a:t>
            </a:fld>
            <a:endParaRPr lang="zh-CN" altLang="en-US"/>
          </a:p>
        </p:txBody>
      </p:sp>
    </p:spTree>
    <p:extLst>
      <p:ext uri="{BB962C8B-B14F-4D97-AF65-F5344CB8AC3E}">
        <p14:creationId xmlns:p14="http://schemas.microsoft.com/office/powerpoint/2010/main" val="25881126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121</a:t>
            </a:fld>
            <a:endParaRPr lang="zh-CN" altLang="en-US"/>
          </a:p>
        </p:txBody>
      </p:sp>
    </p:spTree>
    <p:extLst>
      <p:ext uri="{BB962C8B-B14F-4D97-AF65-F5344CB8AC3E}">
        <p14:creationId xmlns:p14="http://schemas.microsoft.com/office/powerpoint/2010/main" val="32749028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911950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39783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829702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3280212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4149861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3329761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92927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2398120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4176785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245236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66926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199150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2956759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4174733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1770152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2960201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152919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01316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2700537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809248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1872590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extLst>
      <p:ext uri="{BB962C8B-B14F-4D97-AF65-F5344CB8AC3E}">
        <p14:creationId xmlns:p14="http://schemas.microsoft.com/office/powerpoint/2010/main" val="672312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206566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1996196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2295542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2691898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22713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3174256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3190126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2877584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2686100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3640188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3746750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extLst>
      <p:ext uri="{BB962C8B-B14F-4D97-AF65-F5344CB8AC3E}">
        <p14:creationId xmlns:p14="http://schemas.microsoft.com/office/powerpoint/2010/main" val="2515668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84491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1166239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extLst>
      <p:ext uri="{BB962C8B-B14F-4D97-AF65-F5344CB8AC3E}">
        <p14:creationId xmlns:p14="http://schemas.microsoft.com/office/powerpoint/2010/main" val="2023294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extLst>
      <p:ext uri="{BB962C8B-B14F-4D97-AF65-F5344CB8AC3E}">
        <p14:creationId xmlns:p14="http://schemas.microsoft.com/office/powerpoint/2010/main" val="3637487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2791622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4137788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extLst>
      <p:ext uri="{BB962C8B-B14F-4D97-AF65-F5344CB8AC3E}">
        <p14:creationId xmlns:p14="http://schemas.microsoft.com/office/powerpoint/2010/main" val="44361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extLst>
      <p:ext uri="{BB962C8B-B14F-4D97-AF65-F5344CB8AC3E}">
        <p14:creationId xmlns:p14="http://schemas.microsoft.com/office/powerpoint/2010/main" val="984352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extLst>
      <p:ext uri="{BB962C8B-B14F-4D97-AF65-F5344CB8AC3E}">
        <p14:creationId xmlns:p14="http://schemas.microsoft.com/office/powerpoint/2010/main" val="14188321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extLst>
      <p:ext uri="{BB962C8B-B14F-4D97-AF65-F5344CB8AC3E}">
        <p14:creationId xmlns:p14="http://schemas.microsoft.com/office/powerpoint/2010/main" val="1979994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extLst>
      <p:ext uri="{BB962C8B-B14F-4D97-AF65-F5344CB8AC3E}">
        <p14:creationId xmlns:p14="http://schemas.microsoft.com/office/powerpoint/2010/main" val="2968822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extLst>
      <p:ext uri="{BB962C8B-B14F-4D97-AF65-F5344CB8AC3E}">
        <p14:creationId xmlns:p14="http://schemas.microsoft.com/office/powerpoint/2010/main" val="13570619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15860123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2521023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3791353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14665771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2471671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22925356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63</a:t>
            </a:fld>
            <a:endParaRPr lang="zh-CN" altLang="en-US"/>
          </a:p>
        </p:txBody>
      </p:sp>
    </p:spTree>
    <p:extLst>
      <p:ext uri="{BB962C8B-B14F-4D97-AF65-F5344CB8AC3E}">
        <p14:creationId xmlns:p14="http://schemas.microsoft.com/office/powerpoint/2010/main" val="16215072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64</a:t>
            </a:fld>
            <a:endParaRPr lang="zh-CN" altLang="en-US"/>
          </a:p>
        </p:txBody>
      </p:sp>
    </p:spTree>
    <p:extLst>
      <p:ext uri="{BB962C8B-B14F-4D97-AF65-F5344CB8AC3E}">
        <p14:creationId xmlns:p14="http://schemas.microsoft.com/office/powerpoint/2010/main" val="18864050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65</a:t>
            </a:fld>
            <a:endParaRPr lang="zh-CN" altLang="en-US"/>
          </a:p>
        </p:txBody>
      </p:sp>
    </p:spTree>
    <p:extLst>
      <p:ext uri="{BB962C8B-B14F-4D97-AF65-F5344CB8AC3E}">
        <p14:creationId xmlns:p14="http://schemas.microsoft.com/office/powerpoint/2010/main" val="4858753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5966364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67</a:t>
            </a:fld>
            <a:endParaRPr lang="zh-CN" altLang="en-US"/>
          </a:p>
        </p:txBody>
      </p:sp>
    </p:spTree>
    <p:extLst>
      <p:ext uri="{BB962C8B-B14F-4D97-AF65-F5344CB8AC3E}">
        <p14:creationId xmlns:p14="http://schemas.microsoft.com/office/powerpoint/2010/main" val="19754172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36047881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80387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5180087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70</a:t>
            </a:fld>
            <a:endParaRPr lang="zh-CN" altLang="en-US"/>
          </a:p>
        </p:txBody>
      </p:sp>
    </p:spTree>
    <p:extLst>
      <p:ext uri="{BB962C8B-B14F-4D97-AF65-F5344CB8AC3E}">
        <p14:creationId xmlns:p14="http://schemas.microsoft.com/office/powerpoint/2010/main" val="7755167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71</a:t>
            </a:fld>
            <a:endParaRPr lang="zh-CN" altLang="en-US"/>
          </a:p>
        </p:txBody>
      </p:sp>
    </p:spTree>
    <p:extLst>
      <p:ext uri="{BB962C8B-B14F-4D97-AF65-F5344CB8AC3E}">
        <p14:creationId xmlns:p14="http://schemas.microsoft.com/office/powerpoint/2010/main" val="3046042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72</a:t>
            </a:fld>
            <a:endParaRPr lang="zh-CN" altLang="en-US"/>
          </a:p>
        </p:txBody>
      </p:sp>
    </p:spTree>
    <p:extLst>
      <p:ext uri="{BB962C8B-B14F-4D97-AF65-F5344CB8AC3E}">
        <p14:creationId xmlns:p14="http://schemas.microsoft.com/office/powerpoint/2010/main" val="697966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73</a:t>
            </a:fld>
            <a:endParaRPr lang="zh-CN" altLang="en-US"/>
          </a:p>
        </p:txBody>
      </p:sp>
    </p:spTree>
    <p:extLst>
      <p:ext uri="{BB962C8B-B14F-4D97-AF65-F5344CB8AC3E}">
        <p14:creationId xmlns:p14="http://schemas.microsoft.com/office/powerpoint/2010/main" val="41623868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74</a:t>
            </a:fld>
            <a:endParaRPr lang="zh-CN" altLang="en-US"/>
          </a:p>
        </p:txBody>
      </p:sp>
    </p:spTree>
    <p:extLst>
      <p:ext uri="{BB962C8B-B14F-4D97-AF65-F5344CB8AC3E}">
        <p14:creationId xmlns:p14="http://schemas.microsoft.com/office/powerpoint/2010/main" val="13521628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75</a:t>
            </a:fld>
            <a:endParaRPr lang="zh-CN" altLang="en-US"/>
          </a:p>
        </p:txBody>
      </p:sp>
    </p:spTree>
    <p:extLst>
      <p:ext uri="{BB962C8B-B14F-4D97-AF65-F5344CB8AC3E}">
        <p14:creationId xmlns:p14="http://schemas.microsoft.com/office/powerpoint/2010/main" val="37142192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76</a:t>
            </a:fld>
            <a:endParaRPr lang="zh-CN" altLang="en-US"/>
          </a:p>
        </p:txBody>
      </p:sp>
    </p:spTree>
    <p:extLst>
      <p:ext uri="{BB962C8B-B14F-4D97-AF65-F5344CB8AC3E}">
        <p14:creationId xmlns:p14="http://schemas.microsoft.com/office/powerpoint/2010/main" val="3319356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77</a:t>
            </a:fld>
            <a:endParaRPr lang="zh-CN" altLang="en-US"/>
          </a:p>
        </p:txBody>
      </p:sp>
    </p:spTree>
    <p:extLst>
      <p:ext uri="{BB962C8B-B14F-4D97-AF65-F5344CB8AC3E}">
        <p14:creationId xmlns:p14="http://schemas.microsoft.com/office/powerpoint/2010/main" val="18038570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78</a:t>
            </a:fld>
            <a:endParaRPr lang="zh-CN" altLang="en-US"/>
          </a:p>
        </p:txBody>
      </p:sp>
    </p:spTree>
    <p:extLst>
      <p:ext uri="{BB962C8B-B14F-4D97-AF65-F5344CB8AC3E}">
        <p14:creationId xmlns:p14="http://schemas.microsoft.com/office/powerpoint/2010/main" val="3453105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79</a:t>
            </a:fld>
            <a:endParaRPr lang="zh-CN" altLang="en-US"/>
          </a:p>
        </p:txBody>
      </p:sp>
    </p:spTree>
    <p:extLst>
      <p:ext uri="{BB962C8B-B14F-4D97-AF65-F5344CB8AC3E}">
        <p14:creationId xmlns:p14="http://schemas.microsoft.com/office/powerpoint/2010/main" val="326545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80</a:t>
            </a:fld>
            <a:endParaRPr lang="zh-CN" altLang="en-US"/>
          </a:p>
        </p:txBody>
      </p:sp>
    </p:spTree>
    <p:extLst>
      <p:ext uri="{BB962C8B-B14F-4D97-AF65-F5344CB8AC3E}">
        <p14:creationId xmlns:p14="http://schemas.microsoft.com/office/powerpoint/2010/main" val="507212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81</a:t>
            </a:fld>
            <a:endParaRPr lang="zh-CN" altLang="en-US"/>
          </a:p>
        </p:txBody>
      </p:sp>
    </p:spTree>
    <p:extLst>
      <p:ext uri="{BB962C8B-B14F-4D97-AF65-F5344CB8AC3E}">
        <p14:creationId xmlns:p14="http://schemas.microsoft.com/office/powerpoint/2010/main" val="18442670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82</a:t>
            </a:fld>
            <a:endParaRPr lang="zh-CN" altLang="en-US"/>
          </a:p>
        </p:txBody>
      </p:sp>
    </p:spTree>
    <p:extLst>
      <p:ext uri="{BB962C8B-B14F-4D97-AF65-F5344CB8AC3E}">
        <p14:creationId xmlns:p14="http://schemas.microsoft.com/office/powerpoint/2010/main" val="3904679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83</a:t>
            </a:fld>
            <a:endParaRPr lang="zh-CN" altLang="en-US"/>
          </a:p>
        </p:txBody>
      </p:sp>
    </p:spTree>
    <p:extLst>
      <p:ext uri="{BB962C8B-B14F-4D97-AF65-F5344CB8AC3E}">
        <p14:creationId xmlns:p14="http://schemas.microsoft.com/office/powerpoint/2010/main" val="9033527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84</a:t>
            </a:fld>
            <a:endParaRPr lang="zh-CN" altLang="en-US"/>
          </a:p>
        </p:txBody>
      </p:sp>
    </p:spTree>
    <p:extLst>
      <p:ext uri="{BB962C8B-B14F-4D97-AF65-F5344CB8AC3E}">
        <p14:creationId xmlns:p14="http://schemas.microsoft.com/office/powerpoint/2010/main" val="26469346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85</a:t>
            </a:fld>
            <a:endParaRPr lang="zh-CN" altLang="en-US"/>
          </a:p>
        </p:txBody>
      </p:sp>
    </p:spTree>
    <p:extLst>
      <p:ext uri="{BB962C8B-B14F-4D97-AF65-F5344CB8AC3E}">
        <p14:creationId xmlns:p14="http://schemas.microsoft.com/office/powerpoint/2010/main" val="10068322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86</a:t>
            </a:fld>
            <a:endParaRPr lang="zh-CN" altLang="en-US"/>
          </a:p>
        </p:txBody>
      </p:sp>
    </p:spTree>
    <p:extLst>
      <p:ext uri="{BB962C8B-B14F-4D97-AF65-F5344CB8AC3E}">
        <p14:creationId xmlns:p14="http://schemas.microsoft.com/office/powerpoint/2010/main" val="3141048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87</a:t>
            </a:fld>
            <a:endParaRPr lang="zh-CN" altLang="en-US"/>
          </a:p>
        </p:txBody>
      </p:sp>
    </p:spTree>
    <p:extLst>
      <p:ext uri="{BB962C8B-B14F-4D97-AF65-F5344CB8AC3E}">
        <p14:creationId xmlns:p14="http://schemas.microsoft.com/office/powerpoint/2010/main" val="6465583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88</a:t>
            </a:fld>
            <a:endParaRPr lang="zh-CN" altLang="en-US"/>
          </a:p>
        </p:txBody>
      </p:sp>
    </p:spTree>
    <p:extLst>
      <p:ext uri="{BB962C8B-B14F-4D97-AF65-F5344CB8AC3E}">
        <p14:creationId xmlns:p14="http://schemas.microsoft.com/office/powerpoint/2010/main" val="18070958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89</a:t>
            </a:fld>
            <a:endParaRPr lang="zh-CN" altLang="en-US"/>
          </a:p>
        </p:txBody>
      </p:sp>
    </p:spTree>
    <p:extLst>
      <p:ext uri="{BB962C8B-B14F-4D97-AF65-F5344CB8AC3E}">
        <p14:creationId xmlns:p14="http://schemas.microsoft.com/office/powerpoint/2010/main" val="262996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41348517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90</a:t>
            </a:fld>
            <a:endParaRPr lang="zh-CN" altLang="en-US"/>
          </a:p>
        </p:txBody>
      </p:sp>
    </p:spTree>
    <p:extLst>
      <p:ext uri="{BB962C8B-B14F-4D97-AF65-F5344CB8AC3E}">
        <p14:creationId xmlns:p14="http://schemas.microsoft.com/office/powerpoint/2010/main" val="5595025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91</a:t>
            </a:fld>
            <a:endParaRPr lang="zh-CN" altLang="en-US"/>
          </a:p>
        </p:txBody>
      </p:sp>
    </p:spTree>
    <p:extLst>
      <p:ext uri="{BB962C8B-B14F-4D97-AF65-F5344CB8AC3E}">
        <p14:creationId xmlns:p14="http://schemas.microsoft.com/office/powerpoint/2010/main" val="24756722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92</a:t>
            </a:fld>
            <a:endParaRPr lang="zh-CN" altLang="en-US"/>
          </a:p>
        </p:txBody>
      </p:sp>
    </p:spTree>
    <p:extLst>
      <p:ext uri="{BB962C8B-B14F-4D97-AF65-F5344CB8AC3E}">
        <p14:creationId xmlns:p14="http://schemas.microsoft.com/office/powerpoint/2010/main" val="40545537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93</a:t>
            </a:fld>
            <a:endParaRPr lang="zh-CN" altLang="en-US"/>
          </a:p>
        </p:txBody>
      </p:sp>
    </p:spTree>
    <p:extLst>
      <p:ext uri="{BB962C8B-B14F-4D97-AF65-F5344CB8AC3E}">
        <p14:creationId xmlns:p14="http://schemas.microsoft.com/office/powerpoint/2010/main" val="28523179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94</a:t>
            </a:fld>
            <a:endParaRPr lang="zh-CN" altLang="en-US"/>
          </a:p>
        </p:txBody>
      </p:sp>
    </p:spTree>
    <p:extLst>
      <p:ext uri="{BB962C8B-B14F-4D97-AF65-F5344CB8AC3E}">
        <p14:creationId xmlns:p14="http://schemas.microsoft.com/office/powerpoint/2010/main" val="5494460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95</a:t>
            </a:fld>
            <a:endParaRPr lang="zh-CN" altLang="en-US"/>
          </a:p>
        </p:txBody>
      </p:sp>
    </p:spTree>
    <p:extLst>
      <p:ext uri="{BB962C8B-B14F-4D97-AF65-F5344CB8AC3E}">
        <p14:creationId xmlns:p14="http://schemas.microsoft.com/office/powerpoint/2010/main" val="473572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96</a:t>
            </a:fld>
            <a:endParaRPr lang="zh-CN" altLang="en-US"/>
          </a:p>
        </p:txBody>
      </p:sp>
    </p:spTree>
    <p:extLst>
      <p:ext uri="{BB962C8B-B14F-4D97-AF65-F5344CB8AC3E}">
        <p14:creationId xmlns:p14="http://schemas.microsoft.com/office/powerpoint/2010/main" val="28971247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97</a:t>
            </a:fld>
            <a:endParaRPr lang="zh-CN" altLang="en-US"/>
          </a:p>
        </p:txBody>
      </p:sp>
    </p:spTree>
    <p:extLst>
      <p:ext uri="{BB962C8B-B14F-4D97-AF65-F5344CB8AC3E}">
        <p14:creationId xmlns:p14="http://schemas.microsoft.com/office/powerpoint/2010/main" val="35272894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98</a:t>
            </a:fld>
            <a:endParaRPr lang="zh-CN" altLang="en-US"/>
          </a:p>
        </p:txBody>
      </p:sp>
    </p:spTree>
    <p:extLst>
      <p:ext uri="{BB962C8B-B14F-4D97-AF65-F5344CB8AC3E}">
        <p14:creationId xmlns:p14="http://schemas.microsoft.com/office/powerpoint/2010/main" val="40942372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99</a:t>
            </a:fld>
            <a:endParaRPr lang="zh-CN" altLang="en-US"/>
          </a:p>
        </p:txBody>
      </p:sp>
    </p:spTree>
    <p:extLst>
      <p:ext uri="{BB962C8B-B14F-4D97-AF65-F5344CB8AC3E}">
        <p14:creationId xmlns:p14="http://schemas.microsoft.com/office/powerpoint/2010/main" val="2105081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777" y="2309308"/>
            <a:ext cx="10850541" cy="899333"/>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820" y="3566185"/>
            <a:ext cx="10850454" cy="801518"/>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userDrawn="1"/>
        </p:nvCxnSpPr>
        <p:spPr>
          <a:xfrm>
            <a:off x="1007304" y="834057"/>
            <a:ext cx="10463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15" y="390618"/>
            <a:ext cx="520428" cy="274702"/>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6" name="矩形 5"/>
          <p:cNvSpPr/>
          <p:nvPr userDrawn="1"/>
        </p:nvSpPr>
        <p:spPr>
          <a:xfrm>
            <a:off x="0" y="6794447"/>
            <a:ext cx="10631710" cy="84639"/>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10703717" y="6794446"/>
            <a:ext cx="1486695" cy="846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2"/>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2025/3/5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2025/3/5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2025/3/5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693670"/>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userDrawn="1"/>
        </p:nvSpPr>
        <p:spPr>
          <a:xfrm>
            <a:off x="9998623" y="3693670"/>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cxnSp>
        <p:nvCxnSpPr>
          <p:cNvPr id="8" name="直接连接符 7"/>
          <p:cNvCxnSpPr/>
          <p:nvPr userDrawn="1"/>
        </p:nvCxnSpPr>
        <p:spPr>
          <a:xfrm>
            <a:off x="984634" y="1413103"/>
            <a:ext cx="101984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07120" y="654595"/>
            <a:ext cx="575989" cy="577246"/>
            <a:chOff x="6084168" y="1274820"/>
            <a:chExt cx="432048" cy="432834"/>
          </a:xfrm>
        </p:grpSpPr>
        <p:sp>
          <p:nvSpPr>
            <p:cNvPr id="10"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8879153" y="655120"/>
            <a:ext cx="575989" cy="576197"/>
            <a:chOff x="4788024" y="1275213"/>
            <a:chExt cx="432048" cy="432048"/>
          </a:xfrm>
        </p:grpSpPr>
        <p:sp>
          <p:nvSpPr>
            <p:cNvPr id="1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5" name="组合 14"/>
          <p:cNvGrpSpPr/>
          <p:nvPr userDrawn="1"/>
        </p:nvGrpSpPr>
        <p:grpSpPr>
          <a:xfrm>
            <a:off x="9743137" y="654595"/>
            <a:ext cx="577036" cy="577246"/>
            <a:chOff x="5436096" y="1274820"/>
            <a:chExt cx="432833" cy="432834"/>
          </a:xfrm>
        </p:grpSpPr>
        <p:sp>
          <p:nvSpPr>
            <p:cNvPr id="1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8" name="组合 17"/>
          <p:cNvGrpSpPr/>
          <p:nvPr userDrawn="1"/>
        </p:nvGrpSpPr>
        <p:grpSpPr>
          <a:xfrm>
            <a:off x="7151187" y="654595"/>
            <a:ext cx="577036" cy="577246"/>
            <a:chOff x="3491880" y="1274820"/>
            <a:chExt cx="432833" cy="432834"/>
          </a:xfrm>
        </p:grpSpPr>
        <p:sp>
          <p:nvSpPr>
            <p:cNvPr id="19"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21" name="组合 20"/>
          <p:cNvGrpSpPr/>
          <p:nvPr userDrawn="1"/>
        </p:nvGrpSpPr>
        <p:grpSpPr>
          <a:xfrm>
            <a:off x="8015170" y="654595"/>
            <a:ext cx="577036" cy="577246"/>
            <a:chOff x="4139952" y="1274820"/>
            <a:chExt cx="432833" cy="432834"/>
          </a:xfrm>
        </p:grpSpPr>
        <p:sp>
          <p:nvSpPr>
            <p:cNvPr id="2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2025/3/5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40" name="等腰三角形 39"/>
          <p:cNvSpPr/>
          <p:nvPr userDrawn="1"/>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flipH="1" flipV="1">
            <a:off x="-766394" y="-28491"/>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flipH="1" flipV="1">
            <a:off x="1414174" y="635"/>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6086073" y="4299128"/>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2308773" y="3437345"/>
            <a:ext cx="7551038" cy="105497"/>
            <a:chOff x="2101845" y="3387257"/>
            <a:chExt cx="7551038" cy="105497"/>
          </a:xfrm>
        </p:grpSpPr>
        <p:cxnSp>
          <p:nvCxnSpPr>
            <p:cNvPr id="42" name="直接连接符 41"/>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userDrawn="1"/>
        </p:nvSpPr>
        <p:spPr>
          <a:xfrm>
            <a:off x="10011958" y="3437345"/>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39974" y="727845"/>
            <a:ext cx="3931306" cy="1115266"/>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7617" y="727845"/>
            <a:ext cx="6171235" cy="5404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39974" y="2240060"/>
            <a:ext cx="3931306" cy="3892636"/>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5365" indent="0">
              <a:buNone/>
              <a:defRPr sz="1000"/>
            </a:lvl6pPr>
            <a:lvl7pPr marL="2742565" indent="0">
              <a:buNone/>
              <a:defRPr sz="1000"/>
            </a:lvl7pPr>
            <a:lvl8pPr marL="3199765" indent="0">
              <a:buNone/>
              <a:defRPr sz="1000"/>
            </a:lvl8pPr>
            <a:lvl9pPr marL="3656965"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820" y="5606183"/>
            <a:ext cx="10850454" cy="558268"/>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820" y="641469"/>
            <a:ext cx="10850454" cy="4556969"/>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4539" cy="686943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22"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6787" y="565255"/>
            <a:ext cx="5399196" cy="57287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6765"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777" y="623706"/>
            <a:ext cx="10850541" cy="899333"/>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2" name="组合 41"/>
          <p:cNvGrpSpPr/>
          <p:nvPr userDrawn="1"/>
        </p:nvGrpSpPr>
        <p:grpSpPr>
          <a:xfrm>
            <a:off x="0" y="2202951"/>
            <a:ext cx="12190413" cy="242026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7" name="平行四边形 46"/>
            <p:cNvSpPr/>
            <p:nvPr/>
          </p:nvSpPr>
          <p:spPr>
            <a:xfrm>
              <a:off x="376965" y="178257"/>
              <a:ext cx="1036076"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8" name="文本框 6"/>
            <p:cNvSpPr txBox="1"/>
            <p:nvPr/>
          </p:nvSpPr>
          <p:spPr>
            <a:xfrm>
              <a:off x="619911" y="284178"/>
              <a:ext cx="650908" cy="553578"/>
            </a:xfrm>
            <a:prstGeom prst="rect">
              <a:avLst/>
            </a:prstGeom>
            <a:noFill/>
          </p:spPr>
          <p:txBody>
            <a:bodyPr wrap="square" lIns="68580" tIns="34290" rIns="68580" bIns="34290" rtlCol="0">
              <a:spAutoFit/>
            </a:bodyPr>
            <a:lstStyle/>
            <a:p>
              <a:endParaRPr lang="zh-CN" altLang="en-US" sz="10700"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7919172" y="1700153"/>
            <a:ext cx="575989" cy="577246"/>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8" name="组合 7"/>
          <p:cNvGrpSpPr/>
          <p:nvPr userDrawn="1"/>
        </p:nvGrpSpPr>
        <p:grpSpPr>
          <a:xfrm>
            <a:off x="6191205" y="1700678"/>
            <a:ext cx="575989" cy="576197"/>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9" name="组合 8"/>
          <p:cNvGrpSpPr/>
          <p:nvPr userDrawn="1"/>
        </p:nvGrpSpPr>
        <p:grpSpPr>
          <a:xfrm>
            <a:off x="7055189" y="1700153"/>
            <a:ext cx="577036" cy="577246"/>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0" name="组合 9"/>
          <p:cNvGrpSpPr/>
          <p:nvPr userDrawn="1"/>
        </p:nvGrpSpPr>
        <p:grpSpPr>
          <a:xfrm>
            <a:off x="4463238" y="1700153"/>
            <a:ext cx="577036" cy="577246"/>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grpSp>
        <p:nvGrpSpPr>
          <p:cNvPr id="12" name="组合 11"/>
          <p:cNvGrpSpPr/>
          <p:nvPr userDrawn="1"/>
        </p:nvGrpSpPr>
        <p:grpSpPr>
          <a:xfrm>
            <a:off x="5327222" y="1700153"/>
            <a:ext cx="577036" cy="577246"/>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605" y="6351009"/>
            <a:ext cx="2699578" cy="316859"/>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2025/3/5</a:t>
            </a:fld>
            <a:endParaRPr lang="zh-CN" altLang="en-US"/>
          </a:p>
        </p:txBody>
      </p:sp>
      <p:sp>
        <p:nvSpPr>
          <p:cNvPr id="5" name="页脚占位符 4"/>
          <p:cNvSpPr>
            <a:spLocks noGrp="1"/>
          </p:cNvSpPr>
          <p:nvPr>
            <p:ph type="ftr" sz="quarter" idx="3"/>
          </p:nvPr>
        </p:nvSpPr>
        <p:spPr>
          <a:xfrm>
            <a:off x="4115357" y="6351009"/>
            <a:ext cx="3959381" cy="316859"/>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09254" y="6351009"/>
            <a:ext cx="2699578" cy="316859"/>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a:xfrm>
            <a:off x="669777" y="581333"/>
            <a:ext cx="10850541" cy="6481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p:nvPr>
        </p:nvSpPr>
        <p:spPr>
          <a:xfrm>
            <a:off x="669820" y="1508404"/>
            <a:ext cx="10850454" cy="4750044"/>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6765"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2"/>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2025/3/5</a:t>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mc:AlternateContent xmlns:mc="http://schemas.openxmlformats.org/markup-compatibility/2006" xmlns:p14="http://schemas.microsoft.com/office/powerpoint/2010/main">
    <mc:Choice Requires="p14">
      <p:transition spd="slow" p14:dur="2000" advTm="3000">
        <p14:flip dir="r"/>
      </p:transition>
    </mc:Choice>
    <mc:Fallback xmlns="">
      <p:transition spd="slow" advTm="3000">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8"/>
          <p:cNvSpPr txBox="1"/>
          <p:nvPr/>
        </p:nvSpPr>
        <p:spPr>
          <a:xfrm>
            <a:off x="262558" y="2598797"/>
            <a:ext cx="11665296" cy="830997"/>
          </a:xfrm>
          <a:prstGeom prst="rect">
            <a:avLst/>
          </a:prstGeom>
          <a:noFill/>
        </p:spPr>
        <p:txBody>
          <a:bodyPr wrap="square" rtlCol="0">
            <a:spAutoFit/>
          </a:bodyPr>
          <a:lstStyle/>
          <a:p>
            <a:pPr algn="ctr"/>
            <a:r>
              <a:rPr lang="en" altLang="en-US" sz="4800" dirty="0">
                <a:solidFill>
                  <a:srgbClr val="1369B2"/>
                </a:solidFill>
                <a:latin typeface="微软雅黑" charset="0"/>
                <a:ea typeface="微软雅黑" charset="0"/>
                <a:cs typeface="+mn-ea"/>
                <a:sym typeface="思源黑体 CN Medium" panose="020B0600000000000000" pitchFamily="34" charset="-122"/>
              </a:rPr>
              <a:t>Chapter </a:t>
            </a:r>
            <a:r>
              <a:rPr lang="en" altLang="zh-CN" sz="4800" dirty="0">
                <a:solidFill>
                  <a:srgbClr val="1369B2"/>
                </a:solidFill>
                <a:latin typeface="微软雅黑" charset="0"/>
                <a:ea typeface="微软雅黑" charset="0"/>
                <a:cs typeface="+mn-ea"/>
                <a:sym typeface="思源黑体 CN Medium" panose="020B0600000000000000" pitchFamily="34" charset="-122"/>
              </a:rPr>
              <a:t>3 </a:t>
            </a:r>
            <a:r>
              <a:rPr lang="en" altLang="zh-CN" sz="4800" dirty="0">
                <a:solidFill>
                  <a:srgbClr val="1369B2"/>
                </a:solidFill>
                <a:latin typeface="微软雅黑" charset="0"/>
                <a:ea typeface="微软雅黑" charset="0"/>
                <a:cs typeface="+mn-ea"/>
              </a:rPr>
              <a:t>Data </a:t>
            </a:r>
            <a:r>
              <a:rPr lang="en" altLang="en-US" sz="4800" dirty="0">
                <a:solidFill>
                  <a:srgbClr val="1369B2"/>
                </a:solidFill>
                <a:latin typeface="微软雅黑" charset="0"/>
                <a:ea typeface="微软雅黑" charset="0"/>
                <a:cs typeface="+mn-ea"/>
                <a:sym typeface="思源黑体 CN Medium" panose="020B0600000000000000" pitchFamily="34" charset="-122"/>
              </a:rPr>
              <a:t>Analysis </a:t>
            </a:r>
            <a:r>
              <a:rPr lang="en" altLang="zh-CN" sz="4800" dirty="0">
                <a:solidFill>
                  <a:srgbClr val="1369B2"/>
                </a:solidFill>
                <a:latin typeface="微软雅黑" charset="0"/>
                <a:ea typeface="微软雅黑" charset="0"/>
                <a:cs typeface="+mn-ea"/>
              </a:rPr>
              <a:t>Library Pandas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Series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Structure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6" name="文本框 15">
            <a:extLst>
              <a:ext uri="{FF2B5EF4-FFF2-40B4-BE49-F238E27FC236}">
                <a16:creationId xmlns:a16="http://schemas.microsoft.com/office/drawing/2014/main" id="{35B67392-3B14-8F0D-0FBB-9AD67337A2A8}"/>
              </a:ext>
            </a:extLst>
          </p:cNvPr>
          <p:cNvSpPr txBox="1"/>
          <p:nvPr/>
        </p:nvSpPr>
        <p:spPr>
          <a:xfrm>
            <a:off x="1276318" y="2565698"/>
            <a:ext cx="5178928" cy="280794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lgn="just"/>
            <a:r>
              <a:rPr lang="en" altLang="zh-CN" sz="2000" dirty="0">
                <a:solidFill>
                  <a:srgbClr val="1369B2"/>
                </a:solidFill>
              </a:rPr>
              <a:t>Series </a:t>
            </a:r>
            <a:r>
              <a:rPr lang="en" altLang="zh-CN" sz="2000" dirty="0"/>
              <a:t>is a data structure similar to a one-dimensional array, mainly </a:t>
            </a:r>
            <a:r>
              <a:rPr lang="en" altLang="zh-CN" sz="2000" dirty="0">
                <a:solidFill>
                  <a:srgbClr val="1369B2"/>
                </a:solidFill>
              </a:rPr>
              <a:t>consisting of a set of data and an associated index </a:t>
            </a:r>
            <a:r>
              <a:rPr lang="en" altLang="zh-CN" sz="2000" dirty="0"/>
              <a:t>. The data can be of any type, such as integers, strings, floating-point numbers, Python objects.</a:t>
            </a:r>
            <a:r>
              <a:rPr lang="en" altLang="en-US" sz="2000" dirty="0"/>
              <a:t> </a:t>
            </a:r>
            <a:endParaRPr lang="zh-CN" altLang="zh-CN" sz="2000" dirty="0"/>
          </a:p>
        </p:txBody>
      </p:sp>
      <p:pic>
        <p:nvPicPr>
          <p:cNvPr id="17" name="图片 16"/>
          <p:cNvPicPr/>
          <p:nvPr/>
        </p:nvPicPr>
        <p:blipFill>
          <a:blip r:embed="rId3"/>
          <a:stretch>
            <a:fillRect/>
          </a:stretch>
        </p:blipFill>
        <p:spPr>
          <a:xfrm>
            <a:off x="6959302" y="1269554"/>
            <a:ext cx="4320480" cy="3576057"/>
          </a:xfrm>
          <a:prstGeom prst="rect">
            <a:avLst/>
          </a:prstGeom>
        </p:spPr>
      </p:pic>
      <p:grpSp>
        <p:nvGrpSpPr>
          <p:cNvPr id="2" name="组合 1"/>
          <p:cNvGrpSpPr/>
          <p:nvPr/>
        </p:nvGrpSpPr>
        <p:grpSpPr>
          <a:xfrm>
            <a:off x="7283338" y="4752383"/>
            <a:ext cx="4140460" cy="1341707"/>
            <a:chOff x="5447134" y="5446018"/>
            <a:chExt cx="3672408" cy="979391"/>
          </a:xfrm>
        </p:grpSpPr>
        <p:sp>
          <p:nvSpPr>
            <p:cNvPr id="18" name="矩形标注 17">
              <a:extLst>
                <a:ext uri="{FF2B5EF4-FFF2-40B4-BE49-F238E27FC236}">
                  <a16:creationId xmlns:a16="http://schemas.microsoft.com/office/drawing/2014/main" id="{2DD36134-4B9C-75E2-A84F-506C84C246CB}"/>
                </a:ext>
              </a:extLst>
            </p:cNvPr>
            <p:cNvSpPr/>
            <p:nvPr/>
          </p:nvSpPr>
          <p:spPr>
            <a:xfrm>
              <a:off x="5447134" y="5446018"/>
              <a:ext cx="3672408" cy="979391"/>
            </a:xfrm>
            <a:prstGeom prst="wedgeRectCallout">
              <a:avLst>
                <a:gd name="adj1" fmla="val -23626"/>
                <a:gd name="adj2" fmla="val -680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5C2B2685-DAA3-969A-369C-E6BBAFDE9C01}"/>
                </a:ext>
              </a:extLst>
            </p:cNvPr>
            <p:cNvSpPr txBox="1"/>
            <p:nvPr/>
          </p:nvSpPr>
          <p:spPr>
            <a:xfrm>
              <a:off x="5670339" y="5520214"/>
              <a:ext cx="3407552" cy="842695"/>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The default </a:t>
              </a:r>
              <a:r>
                <a:rPr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is the index automatically generated by the system , and it can </a:t>
              </a: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also </a:t>
              </a:r>
              <a:r>
                <a:rPr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be a user-defined index</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3961633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45557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a Hierarchical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053530"/>
            <a:ext cx="58270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How to create a hierarchical index</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4" name="矩形 33">
            <a:extLst>
              <a:ext uri="{FF2B5EF4-FFF2-40B4-BE49-F238E27FC236}">
                <a16:creationId xmlns:a16="http://schemas.microsoft.com/office/drawing/2014/main" id="{361CAA81-0507-65DC-AD31-AFCAEBF8588E}"/>
              </a:ext>
            </a:extLst>
          </p:cNvPr>
          <p:cNvSpPr/>
          <p:nvPr/>
        </p:nvSpPr>
        <p:spPr>
          <a:xfrm>
            <a:off x="1486694" y="3886157"/>
            <a:ext cx="9055972" cy="242395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B9F3DCC8-58F8-42D9-C2A9-18C2C694DAF0}"/>
              </a:ext>
            </a:extLst>
          </p:cNvPr>
          <p:cNvSpPr txBox="1"/>
          <p:nvPr/>
        </p:nvSpPr>
        <p:spPr>
          <a:xfrm>
            <a:off x="1928225" y="4096322"/>
            <a:ext cx="8172910" cy="2003625"/>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from pandas import MultiIndex</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multi_array</a:t>
            </a:r>
            <a:r>
              <a:rPr lang="en" altLang="zh-CN" sz="1800" dirty="0">
                <a:solidFill>
                  <a:srgbClr val="000000"/>
                </a:solidFill>
                <a:latin typeface="Courier New" panose="02070309020205020404" pitchFamily="49" charset="0"/>
                <a:ea typeface="宋体" panose="02010600030101010101" pitchFamily="2" charset="-122"/>
              </a:rPr>
              <a:t> = </a:t>
            </a:r>
            <a:r>
              <a:rPr lang="en" altLang="zh-CN" sz="1800" dirty="0" err="1">
                <a:solidFill>
                  <a:srgbClr val="000000"/>
                </a:solidFill>
                <a:latin typeface="Courier New" panose="02070309020205020404" pitchFamily="49" charset="0"/>
                <a:ea typeface="宋体" panose="02010600030101010101" pitchFamily="2" charset="-122"/>
              </a:rPr>
              <a:t>MultiIndex. </a:t>
            </a:r>
            <a:r>
              <a:rPr lang="en" altLang="zh-CN" sz="1800" b="1" dirty="0" err="1">
                <a:solidFill>
                  <a:srgbClr val="1369B2"/>
                </a:solidFill>
                <a:latin typeface="Courier New" panose="02070309020205020404" pitchFamily="49" charset="0"/>
                <a:ea typeface="宋体" panose="02010600030101010101" pitchFamily="2" charset="-122"/>
              </a:rPr>
              <a:t>from_arrays </a:t>
            </a:r>
            <a:r>
              <a:rPr lang="en" altLang="zh-CN" sz="1800" b="1" dirty="0">
                <a:solidFill>
                  <a:srgbClr val="1369B2"/>
                </a:solidFill>
                <a:latin typeface="Courier New" panose="02070309020205020404" pitchFamily="49" charset="0"/>
                <a:ea typeface="宋体" panose="02010600030101010101" pitchFamily="2" charset="-122"/>
              </a:rPr>
              <a:t>(arrays =</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b="1" dirty="0">
                <a:solidFill>
                  <a:srgbClr val="1369B2"/>
                </a:solidFill>
                <a:latin typeface="Courier New" panose="02070309020205020404" pitchFamily="49" charset="0"/>
                <a:ea typeface="宋体" panose="02010600030101010101" pitchFamily="2" charset="-122"/>
              </a:rPr>
              <a:t>             [[ 'A', 'B', 'A', 'B', 'B'],</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b="1" dirty="0">
                <a:solidFill>
                  <a:srgbClr val="1369B2"/>
                </a:solidFill>
                <a:latin typeface="Courier New" panose="02070309020205020404" pitchFamily="49" charset="0"/>
                <a:ea typeface="宋体" panose="02010600030101010101" pitchFamily="2" charset="-122"/>
              </a:rPr>
              <a:t>['A1', 'A2', 'B1', 'B2', 'B3']],</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b="1" dirty="0">
                <a:solidFill>
                  <a:srgbClr val="1369B2"/>
                </a:solidFill>
                <a:latin typeface="Courier New" panose="02070309020205020404" pitchFamily="49" charset="0"/>
                <a:ea typeface="宋体" panose="02010600030101010101" pitchFamily="2" charset="-122"/>
              </a:rPr>
              <a:t>names=[' Outer index ', ' Inner index '])</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multi_array</a:t>
            </a:r>
            <a:endParaRPr lang="en-US" altLang="zh-CN" sz="1800" dirty="0">
              <a:solidFill>
                <a:srgbClr val="000000"/>
              </a:solidFill>
              <a:latin typeface="Courier New" panose="02070309020205020404" pitchFamily="49" charset="0"/>
              <a:ea typeface="宋体" panose="02010600030101010101" pitchFamily="2" charset="-122"/>
            </a:endParaRPr>
          </a:p>
        </p:txBody>
      </p:sp>
      <p:sp>
        <p:nvSpPr>
          <p:cNvPr id="36" name="文本框 35">
            <a:extLst>
              <a:ext uri="{FF2B5EF4-FFF2-40B4-BE49-F238E27FC236}">
                <a16:creationId xmlns:a16="http://schemas.microsoft.com/office/drawing/2014/main" id="{44D2FD6C-003F-F869-7647-9C0767F43D17}"/>
              </a:ext>
            </a:extLst>
          </p:cNvPr>
          <p:cNvSpPr txBox="1"/>
          <p:nvPr/>
        </p:nvSpPr>
        <p:spPr>
          <a:xfrm>
            <a:off x="1486694" y="1773610"/>
            <a:ext cx="10052752" cy="400110"/>
          </a:xfrm>
          <a:prstGeom prst="rect">
            <a:avLst/>
          </a:prstGeom>
          <a:noFill/>
        </p:spPr>
        <p:txBody>
          <a:bodyPr wrap="none" rtlCol="0">
            <a:spAutoFit/>
          </a:bodyPr>
          <a:lstStyle/>
          <a:p>
            <a:r>
              <a:rPr lang="en" altLang="zh-CN" sz="2000" b="1" dirty="0">
                <a:latin typeface="黑体" panose="02010609060101010101" pitchFamily="49" charset="-122"/>
                <a:ea typeface="黑体" panose="02010609060101010101" pitchFamily="49" charset="-122"/>
                <a:cs typeface="+mn-ea"/>
                <a:sym typeface="+mn-lt"/>
              </a:rPr>
              <a:t>2.</a:t>
            </a:r>
            <a:r>
              <a:rPr lang="en" altLang="en-US" sz="2000" b="1" dirty="0">
                <a:latin typeface="黑体" panose="02010609060101010101" pitchFamily="49" charset="-122"/>
                <a:ea typeface="黑体" panose="02010609060101010101" pitchFamily="49" charset="-122"/>
                <a:cs typeface="+mn-ea"/>
                <a:sym typeface="+mn-lt"/>
              </a:rPr>
              <a:t> </a:t>
            </a:r>
            <a:r>
              <a:rPr lang="en-US" altLang="zh-CN" sz="2000" b="1" dirty="0">
                <a:latin typeface="黑体" panose="02010609060101010101" pitchFamily="49" charset="-122"/>
                <a:ea typeface="黑体" panose="02010609060101010101" pitchFamily="49" charset="-122"/>
                <a:cs typeface="+mn-ea"/>
              </a:rPr>
              <a:t>Create an object of the </a:t>
            </a:r>
            <a:r>
              <a:rPr lang="en-US" altLang="zh-CN" sz="2000" b="1" dirty="0" err="1">
                <a:latin typeface="黑体" panose="02010609060101010101" pitchFamily="49" charset="-122"/>
                <a:ea typeface="黑体" panose="02010609060101010101" pitchFamily="49" charset="-122"/>
                <a:cs typeface="+mn-ea"/>
              </a:rPr>
              <a:t>MultiIndex</a:t>
            </a:r>
            <a:r>
              <a:rPr lang="en-US" altLang="zh-CN" sz="2000" b="1" dirty="0">
                <a:latin typeface="黑体" panose="02010609060101010101" pitchFamily="49" charset="-122"/>
                <a:ea typeface="黑体" panose="02010609060101010101" pitchFamily="49" charset="-122"/>
                <a:cs typeface="+mn-ea"/>
              </a:rPr>
              <a:t> class through the </a:t>
            </a:r>
            <a:r>
              <a:rPr lang="en-US" altLang="zh-CN" sz="2000" b="1" dirty="0" err="1">
                <a:latin typeface="黑体" panose="02010609060101010101" pitchFamily="49" charset="-122"/>
                <a:ea typeface="黑体" panose="02010609060101010101" pitchFamily="49" charset="-122"/>
                <a:cs typeface="+mn-ea"/>
              </a:rPr>
              <a:t>from_arrays</a:t>
            </a:r>
            <a:r>
              <a:rPr lang="en-US" altLang="zh-CN" sz="2000" b="1" dirty="0">
                <a:latin typeface="黑体" panose="02010609060101010101" pitchFamily="49" charset="-122"/>
                <a:ea typeface="黑体" panose="02010609060101010101" pitchFamily="49" charset="-122"/>
                <a:cs typeface="+mn-ea"/>
              </a:rPr>
              <a:t>() method</a:t>
            </a:r>
            <a:endParaRPr lang="zh-CN" altLang="en-US" sz="2000"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37" name="文本框 36">
            <a:extLst>
              <a:ext uri="{FF2B5EF4-FFF2-40B4-BE49-F238E27FC236}">
                <a16:creationId xmlns:a16="http://schemas.microsoft.com/office/drawing/2014/main" id="{1E1BFBFC-8168-1953-8181-1D9657228AA6}"/>
              </a:ext>
            </a:extLst>
          </p:cNvPr>
          <p:cNvSpPr txBox="1"/>
          <p:nvPr/>
        </p:nvSpPr>
        <p:spPr>
          <a:xfrm>
            <a:off x="1500358" y="2277666"/>
            <a:ext cx="9042308" cy="1356462"/>
          </a:xfrm>
          <a:prstGeom prst="rect">
            <a:avLst/>
          </a:prstGeom>
          <a:noFill/>
        </p:spPr>
        <p:txBody>
          <a:bodyPr wrap="square">
            <a:spAutoFit/>
          </a:bodyPr>
          <a:lstStyle/>
          <a:p>
            <a:pPr algn="just">
              <a:lnSpc>
                <a:spcPct val="150000"/>
              </a:lnSpc>
            </a:pPr>
            <a:r>
              <a:rPr lang="en" altLang="zh-CN" sz="1900" kern="0" dirty="0">
                <a:solidFill>
                  <a:srgbClr val="1369B2"/>
                </a:solidFill>
                <a:latin typeface="Microsoft YaHei" panose="020B0503020204020204" pitchFamily="34" charset="-122"/>
                <a:ea typeface="Microsoft YaHei" panose="020B0503020204020204" pitchFamily="34" charset="-122"/>
              </a:rPr>
              <a:t>from_arrays() method </a:t>
            </a:r>
            <a:r>
              <a:rPr lang="en" altLang="zh-CN" sz="1900" kern="0" dirty="0">
                <a:solidFill>
                  <a:srgbClr val="595959"/>
                </a:solidFill>
                <a:latin typeface="Microsoft YaHei" panose="020B0503020204020204" pitchFamily="34" charset="-122"/>
                <a:ea typeface="Microsoft YaHei" panose="020B0503020204020204" pitchFamily="34" charset="-122"/>
              </a:rPr>
              <a:t>is used to create an object of the MultiIndex class based on a nested list, where </a:t>
            </a:r>
            <a:r>
              <a:rPr lang="en" altLang="zh-CN" sz="1900" kern="0" dirty="0">
                <a:solidFill>
                  <a:srgbClr val="1369B2"/>
                </a:solidFill>
                <a:latin typeface="Microsoft YaHei" panose="020B0503020204020204" pitchFamily="34" charset="-122"/>
                <a:ea typeface="Microsoft YaHei" panose="020B0503020204020204" pitchFamily="34" charset="-122"/>
              </a:rPr>
              <a:t>the first nested list will be used as the outer index and the second </a:t>
            </a:r>
            <a:r>
              <a:rPr lang="en" altLang="zh-CN" sz="1900" kern="0" dirty="0">
                <a:solidFill>
                  <a:srgbClr val="595959"/>
                </a:solidFill>
                <a:latin typeface="Microsoft YaHei" panose="020B0503020204020204" pitchFamily="34" charset="-122"/>
                <a:ea typeface="Microsoft YaHei" panose="020B0503020204020204" pitchFamily="34" charset="-122"/>
              </a:rPr>
              <a:t>nested list will be used as the inner </a:t>
            </a:r>
            <a:r>
              <a:rPr lang="en" altLang="zh-CN" sz="1900" kern="0" dirty="0">
                <a:solidFill>
                  <a:srgbClr val="1369B2"/>
                </a:solidFill>
                <a:latin typeface="Microsoft YaHei" panose="020B0503020204020204" pitchFamily="34" charset="-122"/>
                <a:ea typeface="Microsoft YaHei" panose="020B0503020204020204" pitchFamily="34" charset="-122"/>
              </a:rPr>
              <a:t>index </a:t>
            </a:r>
            <a:r>
              <a:rPr lang="en" altLang="en-US" sz="1900" kern="0" dirty="0">
                <a:solidFill>
                  <a:srgbClr val="595959"/>
                </a:solidFill>
                <a:latin typeface="Microsoft YaHei" panose="020B0503020204020204" pitchFamily="34" charset="-122"/>
                <a:ea typeface="Microsoft YaHei" panose="020B0503020204020204" pitchFamily="34" charset="-122"/>
              </a:rPr>
              <a:t>.</a:t>
            </a:r>
            <a:endParaRPr lang="zh-CN" altLang="zh-CN" sz="1900" kern="0" dirty="0">
              <a:solidFill>
                <a:srgbClr val="59595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89900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95962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a Hierarchical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053530"/>
            <a:ext cx="595962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How to create a hierarchical index</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4" name="矩形 33">
            <a:extLst>
              <a:ext uri="{FF2B5EF4-FFF2-40B4-BE49-F238E27FC236}">
                <a16:creationId xmlns:a16="http://schemas.microsoft.com/office/drawing/2014/main" id="{361CAA81-0507-65DC-AD31-AFCAEBF8588E}"/>
              </a:ext>
            </a:extLst>
          </p:cNvPr>
          <p:cNvSpPr/>
          <p:nvPr/>
        </p:nvSpPr>
        <p:spPr>
          <a:xfrm>
            <a:off x="1486694" y="3463781"/>
            <a:ext cx="9055972" cy="291834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B9F3DCC8-58F8-42D9-C2A9-18C2C694DAF0}"/>
              </a:ext>
            </a:extLst>
          </p:cNvPr>
          <p:cNvSpPr txBox="1"/>
          <p:nvPr/>
        </p:nvSpPr>
        <p:spPr>
          <a:xfrm>
            <a:off x="1928224" y="3761864"/>
            <a:ext cx="8631477" cy="2322174"/>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from pandas import MultiIndex</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numbers = [0, 1, 2]</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colors = ['green', 'purple']</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multi_product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pd.MultiIndex. </a:t>
            </a:r>
            <a:r>
              <a:rPr lang="en" altLang="zh-CN" sz="1800" b="1" dirty="0" err="1">
                <a:solidFill>
                  <a:srgbClr val="1369B2"/>
                </a:solidFill>
                <a:latin typeface="Courier New" panose="02070309020205020404" pitchFamily="49" charset="0"/>
                <a:ea typeface="宋体" panose="02010600030101010101" pitchFamily="2" charset="-122"/>
              </a:rPr>
              <a:t>from_product </a:t>
            </a:r>
            <a:r>
              <a:rPr lang="en" altLang="zh-CN" sz="1800" b="1" dirty="0">
                <a:solidFill>
                  <a:srgbClr val="1369B2"/>
                </a:solidFill>
                <a:latin typeface="Courier New" panose="02070309020205020404" pitchFamily="49" charset="0"/>
                <a:ea typeface="宋体" panose="02010600030101010101" pitchFamily="2" charset="-122"/>
              </a:rPr>
              <a:t>(</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b="1" dirty="0">
                <a:solidFill>
                  <a:srgbClr val="1369B2"/>
                </a:solidFill>
                <a:latin typeface="Courier New" panose="02070309020205020404" pitchFamily="49" charset="0"/>
                <a:ea typeface="宋体" panose="02010600030101010101" pitchFamily="2" charset="-122"/>
              </a:rPr>
              <a:t>  </a:t>
            </a:r>
            <a:r>
              <a:rPr lang="en" altLang="zh-CN" sz="1800" b="1" dirty="0" err="1">
                <a:solidFill>
                  <a:srgbClr val="1369B2"/>
                </a:solidFill>
                <a:latin typeface="Courier New" panose="02070309020205020404" pitchFamily="49" charset="0"/>
                <a:ea typeface="宋体" panose="02010600030101010101" pitchFamily="2" charset="-122"/>
              </a:rPr>
              <a:t>iterables </a:t>
            </a:r>
            <a:r>
              <a:rPr lang="en" altLang="zh-CN" sz="1800" b="1" dirty="0">
                <a:solidFill>
                  <a:srgbClr val="1369B2"/>
                </a:solidFill>
                <a:latin typeface="Courier New" panose="02070309020205020404" pitchFamily="49" charset="0"/>
                <a:ea typeface="宋体" panose="02010600030101010101" pitchFamily="2" charset="-122"/>
              </a:rPr>
              <a:t>=[numbers, colors], names =['number', 'color'])</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multi_product</a:t>
            </a:r>
            <a:endParaRPr lang="en-US" altLang="zh-CN" sz="1800" dirty="0">
              <a:solidFill>
                <a:srgbClr val="000000"/>
              </a:solidFill>
              <a:latin typeface="Courier New" panose="02070309020205020404" pitchFamily="49" charset="0"/>
              <a:ea typeface="宋体" panose="02010600030101010101" pitchFamily="2" charset="-122"/>
            </a:endParaRPr>
          </a:p>
        </p:txBody>
      </p:sp>
      <p:sp>
        <p:nvSpPr>
          <p:cNvPr id="36" name="文本框 35">
            <a:extLst>
              <a:ext uri="{FF2B5EF4-FFF2-40B4-BE49-F238E27FC236}">
                <a16:creationId xmlns:a16="http://schemas.microsoft.com/office/drawing/2014/main" id="{44D2FD6C-003F-F869-7647-9C0767F43D17}"/>
              </a:ext>
            </a:extLst>
          </p:cNvPr>
          <p:cNvSpPr txBox="1"/>
          <p:nvPr/>
        </p:nvSpPr>
        <p:spPr>
          <a:xfrm>
            <a:off x="1486694" y="1845618"/>
            <a:ext cx="10182596" cy="400110"/>
          </a:xfrm>
          <a:prstGeom prst="rect">
            <a:avLst/>
          </a:prstGeom>
          <a:noFill/>
        </p:spPr>
        <p:txBody>
          <a:bodyPr wrap="none" rtlCol="0">
            <a:spAutoFit/>
          </a:bodyPr>
          <a:lstStyle/>
          <a:p>
            <a:r>
              <a:rPr lang="en" altLang="zh-CN" sz="2000" b="1" dirty="0">
                <a:latin typeface="黑体" panose="02010609060101010101" pitchFamily="49" charset="-122"/>
                <a:ea typeface="黑体" panose="02010609060101010101" pitchFamily="49" charset="-122"/>
                <a:cs typeface="+mn-ea"/>
                <a:sym typeface="+mn-lt"/>
              </a:rPr>
              <a:t>3.</a:t>
            </a:r>
            <a:r>
              <a:rPr lang="en" altLang="en-US" sz="2000" b="1" dirty="0">
                <a:latin typeface="黑体" panose="02010609060101010101" pitchFamily="49" charset="-122"/>
                <a:ea typeface="黑体" panose="02010609060101010101" pitchFamily="49" charset="-122"/>
                <a:cs typeface="+mn-ea"/>
                <a:sym typeface="+mn-lt"/>
              </a:rPr>
              <a:t> </a:t>
            </a:r>
            <a:r>
              <a:rPr lang="en-US" altLang="zh-CN" sz="2000" b="1" dirty="0">
                <a:latin typeface="黑体" panose="02010609060101010101" pitchFamily="49" charset="-122"/>
                <a:ea typeface="黑体" panose="02010609060101010101" pitchFamily="49" charset="-122"/>
                <a:cs typeface="+mn-ea"/>
              </a:rPr>
              <a:t>Create an object of the </a:t>
            </a:r>
            <a:r>
              <a:rPr lang="en-US" altLang="zh-CN" sz="2000" b="1" dirty="0" err="1">
                <a:latin typeface="黑体" panose="02010609060101010101" pitchFamily="49" charset="-122"/>
                <a:ea typeface="黑体" panose="02010609060101010101" pitchFamily="49" charset="-122"/>
                <a:cs typeface="+mn-ea"/>
              </a:rPr>
              <a:t>MultiIndex</a:t>
            </a:r>
            <a:r>
              <a:rPr lang="en-US" altLang="zh-CN" sz="2000" b="1" dirty="0">
                <a:latin typeface="黑体" panose="02010609060101010101" pitchFamily="49" charset="-122"/>
                <a:ea typeface="黑体" panose="02010609060101010101" pitchFamily="49" charset="-122"/>
                <a:cs typeface="+mn-ea"/>
              </a:rPr>
              <a:t> class through the </a:t>
            </a:r>
            <a:r>
              <a:rPr lang="en-US" altLang="zh-CN" sz="2000" b="1" dirty="0" err="1">
                <a:latin typeface="黑体" panose="02010609060101010101" pitchFamily="49" charset="-122"/>
                <a:ea typeface="黑体" panose="02010609060101010101" pitchFamily="49" charset="-122"/>
                <a:cs typeface="+mn-ea"/>
              </a:rPr>
              <a:t>from_product</a:t>
            </a:r>
            <a:r>
              <a:rPr lang="en-US" altLang="zh-CN" sz="2000" b="1" dirty="0">
                <a:latin typeface="黑体" panose="02010609060101010101" pitchFamily="49" charset="-122"/>
                <a:ea typeface="黑体" panose="02010609060101010101" pitchFamily="49" charset="-122"/>
                <a:cs typeface="+mn-ea"/>
              </a:rPr>
              <a:t>() method</a:t>
            </a:r>
            <a:endParaRPr lang="zh-CN" altLang="en-US" sz="2000"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37" name="文本框 36">
            <a:extLst>
              <a:ext uri="{FF2B5EF4-FFF2-40B4-BE49-F238E27FC236}">
                <a16:creationId xmlns:a16="http://schemas.microsoft.com/office/drawing/2014/main" id="{1E1BFBFC-8168-1953-8181-1D9657228AA6}"/>
              </a:ext>
            </a:extLst>
          </p:cNvPr>
          <p:cNvSpPr txBox="1"/>
          <p:nvPr/>
        </p:nvSpPr>
        <p:spPr>
          <a:xfrm>
            <a:off x="1500358" y="2349674"/>
            <a:ext cx="9042308" cy="530915"/>
          </a:xfrm>
          <a:prstGeom prst="rect">
            <a:avLst/>
          </a:prstGeom>
          <a:noFill/>
        </p:spPr>
        <p:txBody>
          <a:bodyPr wrap="square">
            <a:spAutoFit/>
          </a:bodyPr>
          <a:lstStyle/>
          <a:p>
            <a:pPr>
              <a:lnSpc>
                <a:spcPct val="150000"/>
              </a:lnSpc>
            </a:pPr>
            <a:r>
              <a:rPr lang="en" altLang="zh-CN" sz="1900" kern="0" dirty="0">
                <a:solidFill>
                  <a:srgbClr val="1369B2"/>
                </a:solidFill>
                <a:latin typeface="Microsoft YaHei" panose="020B0503020204020204" pitchFamily="34" charset="-122"/>
                <a:ea typeface="Microsoft YaHei" panose="020B0503020204020204" pitchFamily="34" charset="-122"/>
              </a:rPr>
              <a:t>from_product() method is used to </a:t>
            </a:r>
            <a:r>
              <a:rPr lang="en" altLang="zh-CN" sz="1900" kern="0" dirty="0">
                <a:solidFill>
                  <a:srgbClr val="595959"/>
                </a:solidFill>
                <a:latin typeface="Microsoft YaHei" panose="020B0503020204020204" pitchFamily="34" charset="-122"/>
                <a:ea typeface="Microsoft YaHei" panose="020B0503020204020204" pitchFamily="34" charset="-122"/>
              </a:rPr>
              <a:t>create an object of MultiIndex class from </a:t>
            </a:r>
            <a:r>
              <a:rPr lang="en" altLang="zh-CN" sz="1900" kern="0" dirty="0">
                <a:solidFill>
                  <a:srgbClr val="1369B2"/>
                </a:solidFill>
                <a:latin typeface="Microsoft YaHei" panose="020B0503020204020204" pitchFamily="34" charset="-122"/>
                <a:ea typeface="Microsoft YaHei" panose="020B0503020204020204" pitchFamily="34" charset="-122"/>
              </a:rPr>
              <a:t>the Cartesian product </a:t>
            </a:r>
            <a:r>
              <a:rPr lang="en" altLang="zh-CN" sz="1900" kern="0" dirty="0">
                <a:solidFill>
                  <a:srgbClr val="595959"/>
                </a:solidFill>
                <a:latin typeface="Microsoft YaHei" panose="020B0503020204020204" pitchFamily="34" charset="-122"/>
                <a:ea typeface="Microsoft YaHei" panose="020B0503020204020204" pitchFamily="34" charset="-122"/>
              </a:rPr>
              <a:t>of multiple collections </a:t>
            </a:r>
            <a:r>
              <a:rPr lang="en" altLang="en-US" sz="1900" kern="0" dirty="0">
                <a:solidFill>
                  <a:srgbClr val="595959"/>
                </a:solidFill>
                <a:latin typeface="Microsoft YaHei" panose="020B0503020204020204" pitchFamily="34" charset="-122"/>
                <a:ea typeface="Microsoft YaHei" panose="020B0503020204020204" pitchFamily="34" charset="-122"/>
              </a:rPr>
              <a:t>.</a:t>
            </a:r>
            <a:endParaRPr lang="zh-CN" altLang="zh-CN" sz="1900" kern="0" dirty="0">
              <a:solidFill>
                <a:srgbClr val="59595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148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17565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a Hierarchical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9" name="图片 8" descr="徽标&#10;&#10;低可信度描述已自动生成">
            <a:extLst>
              <a:ext uri="{FF2B5EF4-FFF2-40B4-BE49-F238E27FC236}">
                <a16:creationId xmlns:a16="http://schemas.microsoft.com/office/drawing/2014/main" id="{F272D504-045F-EC7B-EE65-8BB658058A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638" y="1053529"/>
            <a:ext cx="1152128" cy="1152128"/>
          </a:xfrm>
          <a:prstGeom prst="rect">
            <a:avLst/>
          </a:prstGeom>
        </p:spPr>
      </p:pic>
      <p:sp>
        <p:nvSpPr>
          <p:cNvPr id="10" name="文本框 9">
            <a:extLst>
              <a:ext uri="{FF2B5EF4-FFF2-40B4-BE49-F238E27FC236}">
                <a16:creationId xmlns:a16="http://schemas.microsoft.com/office/drawing/2014/main" id="{64FAEF91-F628-5825-D261-E7663288CEC3}"/>
              </a:ext>
            </a:extLst>
          </p:cNvPr>
          <p:cNvSpPr txBox="1"/>
          <p:nvPr/>
        </p:nvSpPr>
        <p:spPr>
          <a:xfrm>
            <a:off x="2422798" y="1367983"/>
            <a:ext cx="7704856" cy="523220"/>
          </a:xfrm>
          <a:prstGeom prst="rect">
            <a:avLst/>
          </a:prstGeom>
          <a:noFill/>
        </p:spPr>
        <p:txBody>
          <a:bodyPr wrap="square">
            <a:spAutoFit/>
          </a:bodyPr>
          <a:lstStyle/>
          <a:p>
            <a:r>
              <a:rPr lang="e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Learn one more trick : </a:t>
            </a:r>
            <a:r>
              <a:rPr lang="en" altLang="zh-CN"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Cartesian product</a:t>
            </a:r>
            <a:endParaRPr lang="zh-C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11" name="文本框 10">
            <a:extLst>
              <a:ext uri="{FF2B5EF4-FFF2-40B4-BE49-F238E27FC236}">
                <a16:creationId xmlns:a16="http://schemas.microsoft.com/office/drawing/2014/main" id="{5F7E5008-855E-2C15-21FF-850F112EF03A}"/>
              </a:ext>
            </a:extLst>
          </p:cNvPr>
          <p:cNvSpPr txBox="1"/>
          <p:nvPr/>
        </p:nvSpPr>
        <p:spPr>
          <a:xfrm>
            <a:off x="4511030" y="3141762"/>
            <a:ext cx="5976664" cy="2346283"/>
          </a:xfrm>
          <a:prstGeom prst="rect">
            <a:avLst/>
          </a:prstGeom>
          <a:noFill/>
        </p:spPr>
        <p:txBody>
          <a:bodyPr wrap="square">
            <a:spAutoFit/>
          </a:bodyPr>
          <a:lstStyle>
            <a:defPPr>
              <a:defRPr lang="zh-CN"/>
            </a:defPPr>
            <a:lvl1pPr indent="0">
              <a:lnSpc>
                <a:spcPct val="150000"/>
              </a:lnSpc>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algn="just"/>
            <a:r>
              <a:rPr lang="en" altLang="zh-CN" dirty="0"/>
              <a:t>In mathematics, </a:t>
            </a:r>
            <a:r>
              <a:rPr lang="en" altLang="zh-CN" dirty="0">
                <a:solidFill>
                  <a:srgbClr val="1369B2"/>
                </a:solidFill>
              </a:rPr>
              <a:t>the Cartesian product of two sets X and Y , also called the direct product , is expressed as X × Y </a:t>
            </a:r>
            <a:r>
              <a:rPr lang="en" altLang="zh-CN" dirty="0"/>
              <a:t>, where the first object is a member of X and the second object is a member of all possible ordered pairs of Y. .</a:t>
            </a:r>
            <a:endParaRPr lang="zh-CN" altLang="zh-CN" dirty="0"/>
          </a:p>
        </p:txBody>
      </p:sp>
      <p:pic>
        <p:nvPicPr>
          <p:cNvPr id="14" name="Picture 7" descr="总结小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440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31966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a Hierarchical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9" name="图片 8" descr="徽标&#10;&#10;低可信度描述已自动生成">
            <a:extLst>
              <a:ext uri="{FF2B5EF4-FFF2-40B4-BE49-F238E27FC236}">
                <a16:creationId xmlns:a16="http://schemas.microsoft.com/office/drawing/2014/main" id="{F272D504-045F-EC7B-EE65-8BB658058A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638" y="1053529"/>
            <a:ext cx="1152128" cy="1152128"/>
          </a:xfrm>
          <a:prstGeom prst="rect">
            <a:avLst/>
          </a:prstGeom>
        </p:spPr>
      </p:pic>
      <p:sp>
        <p:nvSpPr>
          <p:cNvPr id="10" name="文本框 9">
            <a:extLst>
              <a:ext uri="{FF2B5EF4-FFF2-40B4-BE49-F238E27FC236}">
                <a16:creationId xmlns:a16="http://schemas.microsoft.com/office/drawing/2014/main" id="{64FAEF91-F628-5825-D261-E7663288CEC3}"/>
              </a:ext>
            </a:extLst>
          </p:cNvPr>
          <p:cNvSpPr txBox="1"/>
          <p:nvPr/>
        </p:nvSpPr>
        <p:spPr>
          <a:xfrm>
            <a:off x="2422798" y="1367983"/>
            <a:ext cx="7848872" cy="523220"/>
          </a:xfrm>
          <a:prstGeom prst="rect">
            <a:avLst/>
          </a:prstGeom>
          <a:noFill/>
        </p:spPr>
        <p:txBody>
          <a:bodyPr wrap="square">
            <a:spAutoFit/>
          </a:bodyPr>
          <a:lstStyle/>
          <a:p>
            <a:r>
              <a:rPr lang="e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Learn one more trick : </a:t>
            </a:r>
            <a:r>
              <a:rPr lang="en" altLang="zh-CN"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Cartesian product</a:t>
            </a:r>
            <a:endParaRPr lang="zh-C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11" name="文本框 10">
            <a:extLst>
              <a:ext uri="{FF2B5EF4-FFF2-40B4-BE49-F238E27FC236}">
                <a16:creationId xmlns:a16="http://schemas.microsoft.com/office/drawing/2014/main" id="{5F7E5008-855E-2C15-21FF-850F112EF03A}"/>
              </a:ext>
            </a:extLst>
          </p:cNvPr>
          <p:cNvSpPr txBox="1"/>
          <p:nvPr/>
        </p:nvSpPr>
        <p:spPr>
          <a:xfrm>
            <a:off x="4511030" y="2205658"/>
            <a:ext cx="6591110" cy="1422954"/>
          </a:xfrm>
          <a:prstGeom prst="rect">
            <a:avLst/>
          </a:prstGeom>
          <a:noFill/>
        </p:spPr>
        <p:txBody>
          <a:bodyPr wrap="square">
            <a:spAutoFit/>
          </a:bodyPr>
          <a:lstStyle>
            <a:defPPr>
              <a:defRPr lang="zh-CN"/>
            </a:defPPr>
            <a:lvl1pPr indent="0">
              <a:lnSpc>
                <a:spcPct val="150000"/>
              </a:lnSpc>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algn="just"/>
            <a:r>
              <a:rPr lang="en" altLang="zh-CN" dirty="0"/>
              <a:t>Assume set A={a, b} and set B={0, 1, 2} , then </a:t>
            </a:r>
            <a:r>
              <a:rPr lang="en" altLang="zh-CN" dirty="0">
                <a:solidFill>
                  <a:srgbClr val="1369B2"/>
                </a:solidFill>
              </a:rPr>
              <a:t>the Cartesian product of the two sets </a:t>
            </a:r>
            <a:r>
              <a:rPr lang="en" altLang="zh-CN" dirty="0"/>
              <a:t>is {(a, 0), (a, 1), (a, 2), (b, 0), (b, 1), (b, 2)} .</a:t>
            </a:r>
          </a:p>
        </p:txBody>
      </p:sp>
      <p:pic>
        <p:nvPicPr>
          <p:cNvPr id="14" name="Picture 7" descr="总结小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a:extLst>
              <a:ext uri="{FF2B5EF4-FFF2-40B4-BE49-F238E27FC236}">
                <a16:creationId xmlns:a16="http://schemas.microsoft.com/office/drawing/2014/main" id="{626EF2FA-12E1-C892-7C77-0BFBF4128055}"/>
              </a:ext>
            </a:extLst>
          </p:cNvPr>
          <p:cNvSpPr/>
          <p:nvPr/>
        </p:nvSpPr>
        <p:spPr>
          <a:xfrm>
            <a:off x="6371753" y="3851160"/>
            <a:ext cx="2304256" cy="432783"/>
          </a:xfrm>
          <a:prstGeom prst="ellipse">
            <a:avLst/>
          </a:prstGeom>
          <a:solidFill>
            <a:srgbClr val="D9ECD9"/>
          </a:solidFill>
          <a:ln w="3175">
            <a:solidFill>
              <a:srgbClr val="7DA9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115ACD1-EFBD-25F3-3847-DD49851C75D4}"/>
              </a:ext>
            </a:extLst>
          </p:cNvPr>
          <p:cNvSpPr txBox="1"/>
          <p:nvPr/>
        </p:nvSpPr>
        <p:spPr>
          <a:xfrm>
            <a:off x="6731793" y="3898274"/>
            <a:ext cx="1584176" cy="369332"/>
          </a:xfrm>
          <a:prstGeom prst="rect">
            <a:avLst/>
          </a:prstGeom>
          <a:noFill/>
        </p:spPr>
        <p:txBody>
          <a:bodyPr wrap="square" rtlCol="0">
            <a:spAutoFit/>
          </a:bodyPr>
          <a:lstStyle/>
          <a:p>
            <a:pPr algn="just"/>
            <a:r>
              <a:rPr lang="en-US" altLang="zh-CN" sz="1800" dirty="0">
                <a:solidFill>
                  <a:srgbClr val="00B050"/>
                </a:solidFill>
                <a:latin typeface="微软雅黑" panose="020B0503020204020204" pitchFamily="34" charset="-122"/>
                <a:ea typeface="微软雅黑" panose="020B0503020204020204" pitchFamily="34" charset="-122"/>
              </a:rPr>
              <a:t>0       1       2</a:t>
            </a:r>
            <a:endParaRPr lang="zh-CN" altLang="en-US" sz="1800" dirty="0">
              <a:solidFill>
                <a:srgbClr val="00B050"/>
              </a:solidFill>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FECD41AF-807B-D6E1-E8DE-4DA707C22218}"/>
              </a:ext>
            </a:extLst>
          </p:cNvPr>
          <p:cNvSpPr/>
          <p:nvPr/>
        </p:nvSpPr>
        <p:spPr>
          <a:xfrm rot="5400000">
            <a:off x="5230167" y="4916503"/>
            <a:ext cx="1490346" cy="432783"/>
          </a:xfrm>
          <a:prstGeom prst="ellipse">
            <a:avLst/>
          </a:prstGeom>
          <a:solidFill>
            <a:srgbClr val="F7D9D9"/>
          </a:solidFill>
          <a:ln w="3175">
            <a:solidFill>
              <a:srgbClr val="C47B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07B2686-F7EC-1F63-89C6-F0CC862F4EFD}"/>
              </a:ext>
            </a:extLst>
          </p:cNvPr>
          <p:cNvSpPr txBox="1"/>
          <p:nvPr/>
        </p:nvSpPr>
        <p:spPr>
          <a:xfrm>
            <a:off x="5705331" y="4553697"/>
            <a:ext cx="540020" cy="1158394"/>
          </a:xfrm>
          <a:prstGeom prst="rect">
            <a:avLst/>
          </a:prstGeom>
          <a:noFill/>
        </p:spPr>
        <p:txBody>
          <a:bodyPr vert="wordArtVertRtl" wrap="none" rtlCol="0">
            <a:spAutoFit/>
          </a:bodyPr>
          <a:lstStyle/>
          <a:p>
            <a:r>
              <a:rPr lang="en-US" altLang="zh-CN" sz="1800" dirty="0">
                <a:solidFill>
                  <a:srgbClr val="C00000"/>
                </a:solidFill>
                <a:latin typeface="微软雅黑" panose="020B0503020204020204" pitchFamily="34" charset="-122"/>
                <a:ea typeface="微软雅黑" panose="020B0503020204020204" pitchFamily="34" charset="-122"/>
              </a:rPr>
              <a:t>a b</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18" name="圆角矩形 5">
            <a:extLst>
              <a:ext uri="{FF2B5EF4-FFF2-40B4-BE49-F238E27FC236}">
                <a16:creationId xmlns:a16="http://schemas.microsoft.com/office/drawing/2014/main" id="{522F6197-2DBB-2FC7-9FC4-F21C0D888C31}"/>
              </a:ext>
            </a:extLst>
          </p:cNvPr>
          <p:cNvSpPr/>
          <p:nvPr/>
        </p:nvSpPr>
        <p:spPr>
          <a:xfrm>
            <a:off x="6455246" y="4387721"/>
            <a:ext cx="2220763" cy="1490347"/>
          </a:xfrm>
          <a:prstGeom prst="roundRect">
            <a:avLst/>
          </a:prstGeom>
          <a:solidFill>
            <a:srgbClr val="D8ECEB"/>
          </a:solidFill>
          <a:ln w="3175">
            <a:solidFill>
              <a:srgbClr val="79AB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6B73D29-D1F2-6F9E-47F8-87E164C1FFAE}"/>
              </a:ext>
            </a:extLst>
          </p:cNvPr>
          <p:cNvCxnSpPr>
            <a:stCxn id="18" idx="1"/>
            <a:endCxn id="18" idx="3"/>
          </p:cNvCxnSpPr>
          <p:nvPr/>
        </p:nvCxnSpPr>
        <p:spPr>
          <a:xfrm>
            <a:off x="6455246" y="5132895"/>
            <a:ext cx="22207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0B8154C-A410-8261-22B5-065152FA3A2A}"/>
              </a:ext>
            </a:extLst>
          </p:cNvPr>
          <p:cNvCxnSpPr/>
          <p:nvPr/>
        </p:nvCxnSpPr>
        <p:spPr>
          <a:xfrm>
            <a:off x="7175326" y="4387721"/>
            <a:ext cx="0" cy="149034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B33993E-699C-2637-3589-A9FCAF7AE016}"/>
              </a:ext>
            </a:extLst>
          </p:cNvPr>
          <p:cNvCxnSpPr/>
          <p:nvPr/>
        </p:nvCxnSpPr>
        <p:spPr>
          <a:xfrm>
            <a:off x="7927198" y="4387721"/>
            <a:ext cx="0" cy="149034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702A421-A910-DCDC-F76A-561729A7B2B0}"/>
              </a:ext>
            </a:extLst>
          </p:cNvPr>
          <p:cNvSpPr txBox="1"/>
          <p:nvPr/>
        </p:nvSpPr>
        <p:spPr>
          <a:xfrm>
            <a:off x="6501907" y="4553697"/>
            <a:ext cx="657552" cy="458908"/>
          </a:xfrm>
          <a:prstGeom prst="rect">
            <a:avLst/>
          </a:prstGeom>
          <a:noFill/>
        </p:spPr>
        <p:txBody>
          <a:bodyPr wrap="none" rtlCol="0">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(a,0)</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6" name="文本框 25">
            <a:extLst>
              <a:ext uri="{FF2B5EF4-FFF2-40B4-BE49-F238E27FC236}">
                <a16:creationId xmlns:a16="http://schemas.microsoft.com/office/drawing/2014/main" id="{FCB90487-3EE8-FB30-DD91-3654BF3B6ECB}"/>
              </a:ext>
            </a:extLst>
          </p:cNvPr>
          <p:cNvSpPr txBox="1"/>
          <p:nvPr/>
        </p:nvSpPr>
        <p:spPr>
          <a:xfrm>
            <a:off x="7236851" y="4553697"/>
            <a:ext cx="657552" cy="458908"/>
          </a:xfrm>
          <a:prstGeom prst="rect">
            <a:avLst/>
          </a:prstGeom>
          <a:noFill/>
        </p:spPr>
        <p:txBody>
          <a:bodyPr wrap="none" rtlCol="0">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(a,1)</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33" name="文本框 32">
            <a:extLst>
              <a:ext uri="{FF2B5EF4-FFF2-40B4-BE49-F238E27FC236}">
                <a16:creationId xmlns:a16="http://schemas.microsoft.com/office/drawing/2014/main" id="{5325A89B-A622-B5EE-7B0E-B7CFE23FDEAE}"/>
              </a:ext>
            </a:extLst>
          </p:cNvPr>
          <p:cNvSpPr txBox="1"/>
          <p:nvPr/>
        </p:nvSpPr>
        <p:spPr>
          <a:xfrm>
            <a:off x="7972828" y="4553697"/>
            <a:ext cx="657552" cy="458908"/>
          </a:xfrm>
          <a:prstGeom prst="rect">
            <a:avLst/>
          </a:prstGeom>
          <a:noFill/>
        </p:spPr>
        <p:txBody>
          <a:bodyPr wrap="none" rtlCol="0">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(a,2)</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34" name="文本框 33">
            <a:extLst>
              <a:ext uri="{FF2B5EF4-FFF2-40B4-BE49-F238E27FC236}">
                <a16:creationId xmlns:a16="http://schemas.microsoft.com/office/drawing/2014/main" id="{5CE78261-5A2C-D809-A416-2FD5941262BF}"/>
              </a:ext>
            </a:extLst>
          </p:cNvPr>
          <p:cNvSpPr txBox="1"/>
          <p:nvPr/>
        </p:nvSpPr>
        <p:spPr>
          <a:xfrm>
            <a:off x="7972828" y="5276028"/>
            <a:ext cx="676788" cy="458908"/>
          </a:xfrm>
          <a:prstGeom prst="rect">
            <a:avLst/>
          </a:prstGeom>
          <a:noFill/>
        </p:spPr>
        <p:txBody>
          <a:bodyPr wrap="none" rtlCol="0">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(b,2)</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35" name="文本框 34">
            <a:extLst>
              <a:ext uri="{FF2B5EF4-FFF2-40B4-BE49-F238E27FC236}">
                <a16:creationId xmlns:a16="http://schemas.microsoft.com/office/drawing/2014/main" id="{16AB5CC0-3F29-6B1C-7886-3C013EF8A236}"/>
              </a:ext>
            </a:extLst>
          </p:cNvPr>
          <p:cNvSpPr txBox="1"/>
          <p:nvPr/>
        </p:nvSpPr>
        <p:spPr>
          <a:xfrm>
            <a:off x="7231071" y="5276028"/>
            <a:ext cx="676788" cy="458908"/>
          </a:xfrm>
          <a:prstGeom prst="rect">
            <a:avLst/>
          </a:prstGeom>
          <a:noFill/>
        </p:spPr>
        <p:txBody>
          <a:bodyPr wrap="none" rtlCol="0">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(b,1)</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36" name="文本框 35">
            <a:extLst>
              <a:ext uri="{FF2B5EF4-FFF2-40B4-BE49-F238E27FC236}">
                <a16:creationId xmlns:a16="http://schemas.microsoft.com/office/drawing/2014/main" id="{E0344591-49FE-60C3-7720-58161994C89B}"/>
              </a:ext>
            </a:extLst>
          </p:cNvPr>
          <p:cNvSpPr txBox="1"/>
          <p:nvPr/>
        </p:nvSpPr>
        <p:spPr>
          <a:xfrm>
            <a:off x="6498487" y="5276028"/>
            <a:ext cx="676788" cy="507831"/>
          </a:xfrm>
          <a:prstGeom prst="rect">
            <a:avLst/>
          </a:prstGeom>
          <a:noFill/>
        </p:spPr>
        <p:txBody>
          <a:bodyPr wrap="none" rtlCol="0">
            <a:spAutoFit/>
          </a:bodyPr>
          <a:lstStyle/>
          <a:p>
            <a:pPr>
              <a:lnSpc>
                <a:spcPct val="150000"/>
              </a:lnSpc>
            </a:pPr>
            <a:r>
              <a:rPr lang="en-US"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(b,0)</a:t>
            </a:r>
            <a:endParaRPr lang="zh-C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cxnSp>
        <p:nvCxnSpPr>
          <p:cNvPr id="37" name="直接连接符 36">
            <a:extLst>
              <a:ext uri="{FF2B5EF4-FFF2-40B4-BE49-F238E27FC236}">
                <a16:creationId xmlns:a16="http://schemas.microsoft.com/office/drawing/2014/main" id="{B61D84DB-8683-2255-6094-22B60059EFE3}"/>
              </a:ext>
            </a:extLst>
          </p:cNvPr>
          <p:cNvCxnSpPr>
            <a:stCxn id="2" idx="6"/>
          </p:cNvCxnSpPr>
          <p:nvPr/>
        </p:nvCxnSpPr>
        <p:spPr>
          <a:xfrm>
            <a:off x="8676009" y="4067552"/>
            <a:ext cx="227509" cy="8232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C7107B8-1598-E38C-08C1-0EC0F31D5F74}"/>
              </a:ext>
            </a:extLst>
          </p:cNvPr>
          <p:cNvSpPr txBox="1"/>
          <p:nvPr/>
        </p:nvSpPr>
        <p:spPr>
          <a:xfrm>
            <a:off x="8862587" y="4067551"/>
            <a:ext cx="328936" cy="369332"/>
          </a:xfrm>
          <a:prstGeom prst="rect">
            <a:avLst/>
          </a:prstGeom>
          <a:noFill/>
        </p:spPr>
        <p:txBody>
          <a:bodyPr wrap="none"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B</a:t>
            </a:r>
          </a:p>
        </p:txBody>
      </p:sp>
      <p:cxnSp>
        <p:nvCxnSpPr>
          <p:cNvPr id="41" name="直接连接符 40">
            <a:extLst>
              <a:ext uri="{FF2B5EF4-FFF2-40B4-BE49-F238E27FC236}">
                <a16:creationId xmlns:a16="http://schemas.microsoft.com/office/drawing/2014/main" id="{5DD044D3-BD27-9BFB-B61B-191B5DE13CF1}"/>
              </a:ext>
            </a:extLst>
          </p:cNvPr>
          <p:cNvCxnSpPr/>
          <p:nvPr/>
        </p:nvCxnSpPr>
        <p:spPr>
          <a:xfrm>
            <a:off x="5626786" y="4790284"/>
            <a:ext cx="132312" cy="5505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6822DD9-FB81-7801-299C-FCD2ACA5EF10}"/>
              </a:ext>
            </a:extLst>
          </p:cNvPr>
          <p:cNvSpPr txBox="1"/>
          <p:nvPr/>
        </p:nvSpPr>
        <p:spPr>
          <a:xfrm>
            <a:off x="5325966" y="4605618"/>
            <a:ext cx="346570" cy="369332"/>
          </a:xfrm>
          <a:prstGeom prst="rect">
            <a:avLst/>
          </a:prstGeom>
          <a:noFill/>
        </p:spPr>
        <p:txBody>
          <a:bodyPr wrap="none"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a:t>
            </a:r>
          </a:p>
        </p:txBody>
      </p:sp>
      <p:cxnSp>
        <p:nvCxnSpPr>
          <p:cNvPr id="45" name="直接连接符 44">
            <a:extLst>
              <a:ext uri="{FF2B5EF4-FFF2-40B4-BE49-F238E27FC236}">
                <a16:creationId xmlns:a16="http://schemas.microsoft.com/office/drawing/2014/main" id="{AE21A794-1823-99B0-AD56-67115C8974FF}"/>
              </a:ext>
            </a:extLst>
          </p:cNvPr>
          <p:cNvCxnSpPr/>
          <p:nvPr/>
        </p:nvCxnSpPr>
        <p:spPr>
          <a:xfrm flipV="1">
            <a:off x="8676009" y="5588241"/>
            <a:ext cx="167238" cy="4116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6DBC1BC-D4FB-1440-83CF-ED2DC6B3B2AB}"/>
              </a:ext>
            </a:extLst>
          </p:cNvPr>
          <p:cNvSpPr txBox="1"/>
          <p:nvPr/>
        </p:nvSpPr>
        <p:spPr>
          <a:xfrm>
            <a:off x="8792320" y="5424156"/>
            <a:ext cx="662361" cy="369332"/>
          </a:xfrm>
          <a:prstGeom prst="rect">
            <a:avLst/>
          </a:prstGeom>
          <a:noFill/>
        </p:spPr>
        <p:txBody>
          <a:bodyPr wrap="none"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A×B</a:t>
            </a:r>
          </a:p>
        </p:txBody>
      </p:sp>
      <p:sp>
        <p:nvSpPr>
          <p:cNvPr id="3" name="文本框 2">
            <a:extLst>
              <a:ext uri="{FF2B5EF4-FFF2-40B4-BE49-F238E27FC236}">
                <a16:creationId xmlns:a16="http://schemas.microsoft.com/office/drawing/2014/main" id="{53E210EC-5C61-4A0A-05EB-42CA2EF8D4FA}"/>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83-84.</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8023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75982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objects with hierarchical indexes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21" name="原创设计师QQ598969553          _3"/>
          <p:cNvSpPr/>
          <p:nvPr/>
        </p:nvSpPr>
        <p:spPr>
          <a:xfrm>
            <a:off x="1019175" y="2536948"/>
            <a:ext cx="4590731" cy="240501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原创设计师QQ598969553          _4"/>
          <p:cNvSpPr/>
          <p:nvPr/>
        </p:nvSpPr>
        <p:spPr>
          <a:xfrm>
            <a:off x="1414686" y="3222582"/>
            <a:ext cx="3672408" cy="1705403"/>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Understand </a:t>
            </a:r>
            <a:r>
              <a:rPr lang="en" altLang="en-US" sz="1800" dirty="0">
                <a:solidFill>
                  <a:srgbClr val="1369B2"/>
                </a:solidFill>
                <a:latin typeface="微软雅黑" panose="020B0503020204020204" pitchFamily="34" charset="-122"/>
                <a:ea typeface="微软雅黑" panose="020B0503020204020204" pitchFamily="34" charset="-122"/>
                <a:cs typeface="+mn-ea"/>
              </a:rPr>
              <a:t>how to create hierarchical index objects </a:t>
            </a:r>
            <a:r>
              <a:rPr lang="en" altLang="en-US" sz="1800" dirty="0">
                <a:solidFill>
                  <a:srgbClr val="595959"/>
                </a:solidFill>
                <a:latin typeface="微软雅黑" panose="020B0503020204020204" pitchFamily="34" charset="-122"/>
                <a:ea typeface="微软雅黑" panose="020B0503020204020204" pitchFamily="34" charset="-122"/>
                <a:cs typeface="+mn-ea"/>
              </a:rPr>
              <a:t>. You can create hierarchical index objects in two ways.</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23" name="原创设计师QQ598969553          _7"/>
          <p:cNvSpPr txBox="1"/>
          <p:nvPr/>
        </p:nvSpPr>
        <p:spPr>
          <a:xfrm>
            <a:off x="1019176" y="2565698"/>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3067741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39978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objects with hierarchical indexes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342678" y="1003696"/>
            <a:ext cx="30906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Common methods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6" name="矩形 15">
            <a:extLst>
              <a:ext uri="{FF2B5EF4-FFF2-40B4-BE49-F238E27FC236}">
                <a16:creationId xmlns:a16="http://schemas.microsoft.com/office/drawing/2014/main" id="{361CAA81-0507-65DC-AD31-AFCAEBF8588E}"/>
              </a:ext>
            </a:extLst>
          </p:cNvPr>
          <p:cNvSpPr/>
          <p:nvPr/>
        </p:nvSpPr>
        <p:spPr>
          <a:xfrm>
            <a:off x="982638" y="3357786"/>
            <a:ext cx="10513168" cy="326980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B9F3DCC8-58F8-42D9-C2A9-18C2C694DAF0}"/>
              </a:ext>
            </a:extLst>
          </p:cNvPr>
          <p:cNvSpPr txBox="1"/>
          <p:nvPr/>
        </p:nvSpPr>
        <p:spPr>
          <a:xfrm>
            <a:off x="1054646" y="3429794"/>
            <a:ext cx="10369152" cy="3197798"/>
          </a:xfrm>
          <a:prstGeom prst="rect">
            <a:avLst/>
          </a:prstGeom>
          <a:noFill/>
        </p:spPr>
        <p:txBody>
          <a:bodyPr wrap="square">
            <a:spAutoFit/>
          </a:bodyPr>
          <a:lstStyle/>
          <a:p>
            <a:pPr indent="266700">
              <a:lnSpc>
                <a:spcPct val="115000"/>
              </a:lnSpc>
            </a:pPr>
            <a:r>
              <a:rPr lang="en" altLang="zh-CN" sz="1600" dirty="0">
                <a:solidFill>
                  <a:srgbClr val="000000"/>
                </a:solidFill>
                <a:latin typeface="Courier New" panose="02070309020205020404" pitchFamily="49" charset="0"/>
                <a:ea typeface="宋体" panose="02010600030101010101" pitchFamily="2" charset="-122"/>
              </a:rPr>
              <a:t>import </a:t>
            </a:r>
            <a:r>
              <a:rPr lang="en" altLang="zh-CN" sz="1600" dirty="0" err="1">
                <a:solidFill>
                  <a:srgbClr val="000000"/>
                </a:solidFill>
                <a:latin typeface="Courier New" panose="02070309020205020404" pitchFamily="49" charset="0"/>
                <a:ea typeface="宋体" panose="02010600030101010101" pitchFamily="2" charset="-122"/>
              </a:rPr>
              <a:t>numpy </a:t>
            </a:r>
            <a:r>
              <a:rPr lang="en" altLang="zh-CN" sz="1600" dirty="0">
                <a:solidFill>
                  <a:srgbClr val="000000"/>
                </a:solidFill>
                <a:latin typeface="Courier New" panose="02070309020205020404" pitchFamily="49" charset="0"/>
                <a:ea typeface="宋体" panose="02010600030101010101" pitchFamily="2" charset="-122"/>
              </a:rPr>
              <a:t>as np</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600" dirty="0">
                <a:solidFill>
                  <a:srgbClr val="000000"/>
                </a:solidFill>
                <a:latin typeface="Courier New" panose="02070309020205020404" pitchFamily="49" charset="0"/>
                <a:ea typeface="宋体" panose="02010600030101010101" pitchFamily="2" charset="-122"/>
              </a:rPr>
              <a:t>import pandas as </a:t>
            </a:r>
            <a:r>
              <a:rPr lang="en" altLang="zh-CN" sz="1600" dirty="0" err="1">
                <a:solidFill>
                  <a:srgbClr val="000000"/>
                </a:solidFill>
                <a:latin typeface="Courier New" panose="02070309020205020404" pitchFamily="49" charset="0"/>
                <a:ea typeface="宋体" panose="02010600030101010101" pitchFamily="2" charset="-122"/>
              </a:rPr>
              <a:t>pd</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600" dirty="0" err="1">
                <a:solidFill>
                  <a:srgbClr val="000000"/>
                </a:solidFill>
                <a:latin typeface="Courier New" panose="02070309020205020404" pitchFamily="49" charset="0"/>
                <a:ea typeface="宋体" panose="02010600030101010101" pitchFamily="2" charset="-122"/>
              </a:rPr>
              <a:t>mulitindex_series </a:t>
            </a:r>
            <a:r>
              <a:rPr lang="en" altLang="zh-CN" sz="1600" dirty="0">
                <a:solidFill>
                  <a:srgbClr val="000000"/>
                </a:solidFill>
                <a:latin typeface="Courier New" panose="02070309020205020404" pitchFamily="49" charset="0"/>
                <a:ea typeface="宋体" panose="02010600030101010101" pitchFamily="2" charset="-122"/>
              </a:rPr>
              <a:t>= </a:t>
            </a:r>
            <a:r>
              <a:rPr lang="en" altLang="zh-CN" sz="1600" dirty="0" err="1">
                <a:solidFill>
                  <a:srgbClr val="000000"/>
                </a:solidFill>
                <a:latin typeface="Courier New" panose="02070309020205020404" pitchFamily="49" charset="0"/>
                <a:ea typeface="宋体" panose="02010600030101010101" pitchFamily="2" charset="-122"/>
              </a:rPr>
              <a:t>pd.Series </a:t>
            </a:r>
            <a:r>
              <a:rPr lang="en" altLang="zh-CN" sz="1600" dirty="0">
                <a:solidFill>
                  <a:srgbClr val="000000"/>
                </a:solidFill>
                <a:latin typeface="Courier New" panose="02070309020205020404" pitchFamily="49" charset="0"/>
                <a:ea typeface="宋体" panose="02010600030101010101" pitchFamily="2" charset="-122"/>
              </a:rPr>
              <a:t>([ 14530, 13829, 12047, 7813 , 7568,</a:t>
            </a:r>
            <a:endParaRPr lang="en-US"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600" dirty="0">
                <a:solidFill>
                  <a:srgbClr val="000000"/>
                </a:solidFill>
                <a:latin typeface="Courier New" panose="02070309020205020404" pitchFamily="49" charset="0"/>
                <a:ea typeface="宋体" panose="02010600030101010101" pitchFamily="2" charset="-122"/>
              </a:rPr>
              <a:t> 6239, 15236, 8291],</a:t>
            </a:r>
            <a:endParaRPr lang="en-US"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600" dirty="0">
                <a:solidFill>
                  <a:srgbClr val="000000"/>
                </a:solidFill>
                <a:latin typeface="Courier New" panose="02070309020205020404" pitchFamily="49" charset="0"/>
                <a:ea typeface="宋体" panose="02010600030101010101" pitchFamily="2" charset="-122"/>
              </a:rPr>
              <a:t>    </a:t>
            </a:r>
            <a:r>
              <a:rPr lang="en" altLang="zh-CN" sz="1600" b="1" dirty="0">
                <a:solidFill>
                  <a:srgbClr val="1369B2"/>
                </a:solidFill>
                <a:latin typeface="Courier New" panose="02070309020205020404" pitchFamily="49" charset="0"/>
                <a:ea typeface="宋体" panose="02010600030101010101" pitchFamily="2" charset="-122"/>
              </a:rPr>
              <a:t>index =[[' Hebei Province ',' Hebei Province ',' Hebei Province ',' Hebei Province ',' Henan Province ',' Henan Province ',</a:t>
            </a:r>
          </a:p>
          <a:p>
            <a:pPr indent="266700">
              <a:lnSpc>
                <a:spcPct val="115000"/>
              </a:lnSpc>
            </a:pPr>
            <a:r>
              <a:rPr lang="en" altLang="zh-CN" sz="1600" b="1" dirty="0">
                <a:solidFill>
                  <a:srgbClr val="1369B2"/>
                </a:solidFill>
                <a:latin typeface="Courier New" panose="02070309020205020404" pitchFamily="49" charset="0"/>
                <a:ea typeface="宋体" panose="02010600030101010101" pitchFamily="2" charset="-122"/>
              </a:rPr>
              <a:t> ' Henan Province ',' Henan Province '],</a:t>
            </a:r>
            <a:endParaRPr lang="zh-CN" altLang="zh-CN" sz="16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600" b="1" dirty="0">
                <a:solidFill>
                  <a:srgbClr val="1369B2"/>
                </a:solidFill>
                <a:latin typeface="Courier New" panose="02070309020205020404" pitchFamily="49" charset="0"/>
                <a:ea typeface="宋体" panose="02010600030101010101" pitchFamily="2" charset="-122"/>
              </a:rPr>
              <a:t>     [' Shijiazhuang City ', ' Tangshan City ', ' Handan City ', ' Qinhuangdao City ', ' Zhengzhou City ',</a:t>
            </a:r>
          </a:p>
          <a:p>
            <a:pPr indent="266700">
              <a:lnSpc>
                <a:spcPct val="115000"/>
              </a:lnSpc>
            </a:pPr>
            <a:r>
              <a:rPr lang="en" altLang="zh-CN" sz="1600" b="1" dirty="0">
                <a:solidFill>
                  <a:srgbClr val="1369B2"/>
                </a:solidFill>
                <a:latin typeface="Courier New" panose="02070309020205020404" pitchFamily="49" charset="0"/>
                <a:ea typeface="宋体" panose="02010600030101010101" pitchFamily="2" charset="-122"/>
              </a:rPr>
              <a:t> ' Kaifeng ', ' Luoyang ', ' Xinxiang ']] </a:t>
            </a:r>
            <a:r>
              <a:rPr lang="en" altLang="zh-CN" sz="1600" dirty="0">
                <a:solidFill>
                  <a:srgbClr val="000000"/>
                </a:solidFill>
                <a:latin typeface="Courier New" panose="02070309020205020404" pitchFamily="49" charset="0"/>
                <a:ea typeface="宋体" panose="02010600030101010101" pitchFamily="2" charset="-122"/>
              </a:rPr>
              <a:t>)</a:t>
            </a:r>
          </a:p>
          <a:p>
            <a:pPr indent="266700">
              <a:lnSpc>
                <a:spcPct val="115000"/>
              </a:lnSpc>
            </a:pPr>
            <a:r>
              <a:rPr lang="en" altLang="zh-CN" sz="1600" dirty="0" err="1">
                <a:solidFill>
                  <a:srgbClr val="000000"/>
                </a:solidFill>
                <a:latin typeface="Courier New" panose="02070309020205020404" pitchFamily="49" charset="0"/>
                <a:ea typeface="宋体" panose="02010600030101010101" pitchFamily="2" charset="-122"/>
              </a:rPr>
              <a:t>mulitindex_series</a:t>
            </a:r>
            <a:endParaRPr lang="zh-CN" altLang="zh-CN" sz="1600" dirty="0">
              <a:solidFill>
                <a:srgbClr val="000000"/>
              </a:solidFill>
              <a:latin typeface="Courier New" panose="02070309020205020404" pitchFamily="49" charset="0"/>
              <a:ea typeface="宋体" panose="02010600030101010101" pitchFamily="2" charset="-122"/>
            </a:endParaRPr>
          </a:p>
        </p:txBody>
      </p:sp>
      <p:sp>
        <p:nvSpPr>
          <p:cNvPr id="22" name="文本框 21">
            <a:extLst>
              <a:ext uri="{FF2B5EF4-FFF2-40B4-BE49-F238E27FC236}">
                <a16:creationId xmlns:a16="http://schemas.microsoft.com/office/drawing/2014/main" id="{1E1BFBFC-8168-1953-8181-1D9657228AA6}"/>
              </a:ext>
            </a:extLst>
          </p:cNvPr>
          <p:cNvSpPr txBox="1"/>
          <p:nvPr/>
        </p:nvSpPr>
        <p:spPr>
          <a:xfrm>
            <a:off x="1500358" y="1557586"/>
            <a:ext cx="8843320" cy="1422954"/>
          </a:xfrm>
          <a:prstGeom prst="rect">
            <a:avLst/>
          </a:prstGeom>
          <a:noFill/>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If you want Series and </a:t>
            </a:r>
            <a:r>
              <a:rPr lang="en" altLang="zh-CN" sz="2000" kern="0" dirty="0" err="1">
                <a:solidFill>
                  <a:srgbClr val="595959"/>
                </a:solidFill>
                <a:latin typeface="Microsoft YaHei" panose="020B0503020204020204" pitchFamily="34" charset="-122"/>
                <a:ea typeface="Microsoft YaHei" panose="020B0503020204020204" pitchFamily="34" charset="-122"/>
              </a:rPr>
              <a:t>DataFrame </a:t>
            </a:r>
            <a:r>
              <a:rPr lang="en" altLang="zh-CN" sz="2000" kern="0" dirty="0">
                <a:solidFill>
                  <a:srgbClr val="595959"/>
                </a:solidFill>
                <a:latin typeface="Microsoft YaHei" panose="020B0503020204020204" pitchFamily="34" charset="-122"/>
                <a:ea typeface="Microsoft YaHei" panose="020B0503020204020204" pitchFamily="34" charset="-122"/>
              </a:rPr>
              <a:t>objects to have a hierarchical index, the most common way is to </a:t>
            </a:r>
            <a:r>
              <a:rPr lang="en" altLang="zh-CN" sz="2000" kern="0" dirty="0">
                <a:solidFill>
                  <a:srgbClr val="1369B2"/>
                </a:solidFill>
                <a:latin typeface="Microsoft YaHei" panose="020B0503020204020204" pitchFamily="34" charset="-122"/>
                <a:ea typeface="Microsoft YaHei" panose="020B0503020204020204" pitchFamily="34" charset="-122"/>
              </a:rPr>
              <a:t>pass a nested list in the index argument of </a:t>
            </a:r>
            <a:r>
              <a:rPr lang="en" altLang="zh-CN" sz="2000" kern="0" dirty="0">
                <a:solidFill>
                  <a:srgbClr val="595959"/>
                </a:solidFill>
                <a:latin typeface="Microsoft YaHei" panose="020B0503020204020204" pitchFamily="34" charset="-122"/>
                <a:ea typeface="Microsoft YaHei" panose="020B0503020204020204" pitchFamily="34" charset="-122"/>
              </a:rPr>
              <a:t>the Series and </a:t>
            </a:r>
            <a:r>
              <a:rPr lang="en" altLang="zh-CN" sz="2000" kern="0" dirty="0" err="1">
                <a:solidFill>
                  <a:srgbClr val="595959"/>
                </a:solidFill>
                <a:latin typeface="Microsoft YaHei" panose="020B0503020204020204" pitchFamily="34" charset="-122"/>
                <a:ea typeface="Microsoft YaHei" panose="020B0503020204020204" pitchFamily="34" charset="-122"/>
              </a:rPr>
              <a:t>DataFrame </a:t>
            </a:r>
            <a:r>
              <a:rPr lang="en" altLang="zh-CN" sz="2000" kern="0" dirty="0">
                <a:solidFill>
                  <a:srgbClr val="595959"/>
                </a:solidFill>
                <a:latin typeface="Microsoft YaHei" panose="020B0503020204020204" pitchFamily="34" charset="-122"/>
                <a:ea typeface="Microsoft YaHei" panose="020B0503020204020204" pitchFamily="34" charset="-122"/>
              </a:rPr>
              <a:t>constructors .</a:t>
            </a:r>
          </a:p>
        </p:txBody>
      </p:sp>
      <p:sp>
        <p:nvSpPr>
          <p:cNvPr id="23" name="文本框 22">
            <a:extLst>
              <a:ext uri="{FF2B5EF4-FFF2-40B4-BE49-F238E27FC236}">
                <a16:creationId xmlns:a16="http://schemas.microsoft.com/office/drawing/2014/main" id="{44D2FD6C-003F-F869-7647-9C0767F43D17}"/>
              </a:ext>
            </a:extLst>
          </p:cNvPr>
          <p:cNvSpPr txBox="1"/>
          <p:nvPr/>
        </p:nvSpPr>
        <p:spPr>
          <a:xfrm>
            <a:off x="1558702" y="2925738"/>
            <a:ext cx="8234947" cy="400110"/>
          </a:xfrm>
          <a:prstGeom prst="rect">
            <a:avLst/>
          </a:prstGeom>
          <a:noFill/>
        </p:spPr>
        <p:txBody>
          <a:bodyPr wrap="none" rtlCol="0">
            <a:spAutoFit/>
          </a:bodyPr>
          <a:lstStyle/>
          <a:p>
            <a:r>
              <a:rPr lang="en-US" altLang="zh-CN" sz="2000" b="1" dirty="0">
                <a:latin typeface="黑体" panose="02010609060101010101" pitchFamily="49" charset="-122"/>
                <a:ea typeface="黑体" panose="02010609060101010101" pitchFamily="49" charset="-122"/>
                <a:cs typeface="+mn-ea"/>
              </a:rPr>
              <a:t>Create an object of the Series class with a hierarchical index</a:t>
            </a:r>
            <a:endParaRPr lang="zh-CN" altLang="en-US" sz="2000"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Tree>
    <p:extLst>
      <p:ext uri="{BB962C8B-B14F-4D97-AF65-F5344CB8AC3E}">
        <p14:creationId xmlns:p14="http://schemas.microsoft.com/office/powerpoint/2010/main" val="253220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39978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objects with hierarchical indexes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0670" y="1003696"/>
            <a:ext cx="294668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Common methods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6" name="矩形 15">
            <a:extLst>
              <a:ext uri="{FF2B5EF4-FFF2-40B4-BE49-F238E27FC236}">
                <a16:creationId xmlns:a16="http://schemas.microsoft.com/office/drawing/2014/main" id="{361CAA81-0507-65DC-AD31-AFCAEBF8588E}"/>
              </a:ext>
            </a:extLst>
          </p:cNvPr>
          <p:cNvSpPr/>
          <p:nvPr/>
        </p:nvSpPr>
        <p:spPr>
          <a:xfrm>
            <a:off x="406574" y="3285778"/>
            <a:ext cx="11377264" cy="309634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B9F3DCC8-58F8-42D9-C2A9-18C2C694DAF0}"/>
              </a:ext>
            </a:extLst>
          </p:cNvPr>
          <p:cNvSpPr txBox="1"/>
          <p:nvPr/>
        </p:nvSpPr>
        <p:spPr>
          <a:xfrm>
            <a:off x="550590" y="3395470"/>
            <a:ext cx="11089232" cy="2914644"/>
          </a:xfrm>
          <a:prstGeom prst="rect">
            <a:avLst/>
          </a:prstGeom>
          <a:noFill/>
        </p:spPr>
        <p:txBody>
          <a:bodyPr wrap="square">
            <a:spAutoFit/>
          </a:bodyPr>
          <a:lstStyle/>
          <a:p>
            <a:pPr indent="266700">
              <a:lnSpc>
                <a:spcPct val="115000"/>
              </a:lnSpc>
            </a:pPr>
            <a:r>
              <a:rPr lang="en" altLang="zh-CN" sz="1600" dirty="0">
                <a:solidFill>
                  <a:srgbClr val="000000"/>
                </a:solidFill>
                <a:latin typeface="Courier New" panose="02070309020205020404" pitchFamily="49" charset="0"/>
                <a:ea typeface="宋体" panose="02010600030101010101" pitchFamily="2" charset="-122"/>
              </a:rPr>
              <a:t>import pandas as </a:t>
            </a:r>
            <a:r>
              <a:rPr lang="en" altLang="zh-CN" sz="1600" dirty="0" err="1">
                <a:solidFill>
                  <a:srgbClr val="000000"/>
                </a:solidFill>
                <a:latin typeface="Courier New" panose="02070309020205020404" pitchFamily="49" charset="0"/>
                <a:ea typeface="宋体" panose="02010600030101010101" pitchFamily="2" charset="-122"/>
              </a:rPr>
              <a:t>pd</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600" dirty="0">
                <a:solidFill>
                  <a:srgbClr val="000000"/>
                </a:solidFill>
                <a:latin typeface="Courier New" panose="02070309020205020404" pitchFamily="49" charset="0"/>
                <a:ea typeface="宋体" panose="02010600030101010101" pitchFamily="2" charset="-122"/>
              </a:rPr>
              <a:t>from pandas import </a:t>
            </a:r>
            <a:r>
              <a:rPr lang="en" altLang="zh-CN" sz="1600" dirty="0" err="1">
                <a:solidFill>
                  <a:srgbClr val="000000"/>
                </a:solidFill>
                <a:latin typeface="Courier New" panose="02070309020205020404" pitchFamily="49" charset="0"/>
                <a:ea typeface="宋体" panose="02010600030101010101" pitchFamily="2" charset="-122"/>
              </a:rPr>
              <a:t>DataFrame </a:t>
            </a:r>
            <a:r>
              <a:rPr lang="en" altLang="zh-CN" sz="1600" dirty="0">
                <a:solidFill>
                  <a:srgbClr val="000000"/>
                </a:solidFill>
                <a:latin typeface="Courier New" panose="02070309020205020404" pitchFamily="49" charset="0"/>
                <a:ea typeface="宋体" panose="02010600030101010101" pitchFamily="2" charset="-122"/>
              </a:rPr>
              <a:t>, Series</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600" dirty="0" err="1">
                <a:solidFill>
                  <a:srgbClr val="000000"/>
                </a:solidFill>
                <a:latin typeface="Courier New" panose="02070309020205020404" pitchFamily="49" charset="0"/>
                <a:ea typeface="宋体" panose="02010600030101010101" pitchFamily="2" charset="-122"/>
              </a:rPr>
              <a:t>mulitindex_df</a:t>
            </a:r>
            <a:r>
              <a:rPr lang="en" altLang="zh-CN" sz="1600" dirty="0">
                <a:solidFill>
                  <a:srgbClr val="000000"/>
                </a:solidFill>
                <a:latin typeface="Courier New" panose="02070309020205020404" pitchFamily="49" charset="0"/>
                <a:ea typeface="宋体" panose="02010600030101010101" pitchFamily="2" charset="-122"/>
              </a:rPr>
              <a:t> = </a:t>
            </a:r>
            <a:r>
              <a:rPr lang="en" altLang="zh-CN" sz="1600" dirty="0" err="1">
                <a:solidFill>
                  <a:srgbClr val="000000"/>
                </a:solidFill>
                <a:latin typeface="Courier New" panose="02070309020205020404" pitchFamily="49" charset="0"/>
                <a:ea typeface="宋体" panose="02010600030101010101" pitchFamily="2" charset="-122"/>
              </a:rPr>
              <a:t>DataFrame </a:t>
            </a:r>
            <a:r>
              <a:rPr lang="en" altLang="zh-CN" sz="1600" dirty="0">
                <a:solidFill>
                  <a:srgbClr val="000000"/>
                </a:solidFill>
                <a:latin typeface="Courier New" panose="02070309020205020404" pitchFamily="49" charset="0"/>
                <a:ea typeface="宋体" panose="02010600030101010101" pitchFamily="2" charset="-122"/>
              </a:rPr>
              <a:t>({' Area ':[14530, 13829, 12047, 7813,</a:t>
            </a:r>
            <a:endParaRPr lang="en-US"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600" dirty="0">
                <a:solidFill>
                  <a:srgbClr val="000000"/>
                </a:solidFill>
                <a:latin typeface="Courier New" panose="02070309020205020404" pitchFamily="49" charset="0"/>
                <a:ea typeface="宋体" panose="02010600030101010101" pitchFamily="2" charset="-122"/>
              </a:rPr>
              <a:t> 7568 , 6239 , 15236 , 8291]},</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600" dirty="0">
                <a:solidFill>
                  <a:srgbClr val="000000"/>
                </a:solidFill>
                <a:latin typeface="Courier New" panose="02070309020205020404" pitchFamily="49" charset="0"/>
                <a:ea typeface="宋体" panose="02010600030101010101" pitchFamily="2" charset="-122"/>
              </a:rPr>
              <a:t>    </a:t>
            </a:r>
            <a:r>
              <a:rPr lang="en" altLang="zh-CN" sz="1600" b="1" dirty="0">
                <a:solidFill>
                  <a:srgbClr val="1369B2"/>
                </a:solidFill>
                <a:latin typeface="Courier New" panose="02070309020205020404" pitchFamily="49" charset="0"/>
                <a:ea typeface="宋体" panose="02010600030101010101" pitchFamily="2" charset="-122"/>
              </a:rPr>
              <a:t>index =[[' Hebei Province ',' Hebei Province ',' Hebei Province ',' Hebei Province ', ' Henan Province ',' Henan Province ',</a:t>
            </a:r>
          </a:p>
          <a:p>
            <a:pPr indent="266700">
              <a:lnSpc>
                <a:spcPct val="115000"/>
              </a:lnSpc>
            </a:pPr>
            <a:r>
              <a:rPr lang="en" altLang="zh-CN" sz="1600" b="1" dirty="0">
                <a:solidFill>
                  <a:srgbClr val="1369B2"/>
                </a:solidFill>
                <a:latin typeface="Courier New" panose="02070309020205020404" pitchFamily="49" charset="0"/>
                <a:ea typeface="宋体" panose="02010600030101010101" pitchFamily="2" charset="-122"/>
              </a:rPr>
              <a:t> ' Henan Province ',' Henan Province '], [' Shijiazhuang City ',' Tangshan City ',' Handan City ',' Qinhuangdao City ',</a:t>
            </a:r>
          </a:p>
          <a:p>
            <a:pPr indent="266700">
              <a:lnSpc>
                <a:spcPct val="115000"/>
              </a:lnSpc>
            </a:pPr>
            <a:r>
              <a:rPr lang="en" altLang="zh-CN" sz="1600" b="1" dirty="0">
                <a:solidFill>
                  <a:srgbClr val="1369B2"/>
                </a:solidFill>
                <a:latin typeface="Courier New" panose="02070309020205020404" pitchFamily="49" charset="0"/>
                <a:ea typeface="宋体" panose="02010600030101010101" pitchFamily="2" charset="-122"/>
              </a:rPr>
              <a:t> ' Zhengzhou City ', ' Kaifeng City ', ' Luoyang City ', ' Xinxiang City ']] </a:t>
            </a:r>
            <a:r>
              <a:rPr lang="en" altLang="zh-CN" sz="1600" dirty="0">
                <a:solidFill>
                  <a:srgbClr val="000000"/>
                </a:solidFill>
                <a:latin typeface="Courier New" panose="02070309020205020404" pitchFamily="49" charset="0"/>
                <a:ea typeface="宋体" panose="02010600030101010101" pitchFamily="2" charset="-122"/>
              </a:rPr>
              <a:t>)</a:t>
            </a:r>
            <a:endParaRPr lang="zh-CN" altLang="zh-CN" sz="16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600" dirty="0" err="1">
                <a:solidFill>
                  <a:srgbClr val="000000"/>
                </a:solidFill>
                <a:latin typeface="Courier New" panose="02070309020205020404" pitchFamily="49" charset="0"/>
                <a:ea typeface="宋体" panose="02010600030101010101" pitchFamily="2" charset="-122"/>
              </a:rPr>
              <a:t>mulitindex_df</a:t>
            </a:r>
            <a:endParaRPr lang="zh-CN" altLang="zh-CN" sz="1600" dirty="0">
              <a:solidFill>
                <a:srgbClr val="000000"/>
              </a:solidFill>
              <a:latin typeface="Courier New" panose="02070309020205020404" pitchFamily="49" charset="0"/>
              <a:ea typeface="宋体" panose="02010600030101010101" pitchFamily="2" charset="-122"/>
            </a:endParaRPr>
          </a:p>
        </p:txBody>
      </p:sp>
      <p:sp>
        <p:nvSpPr>
          <p:cNvPr id="22" name="文本框 21">
            <a:extLst>
              <a:ext uri="{FF2B5EF4-FFF2-40B4-BE49-F238E27FC236}">
                <a16:creationId xmlns:a16="http://schemas.microsoft.com/office/drawing/2014/main" id="{1E1BFBFC-8168-1953-8181-1D9657228AA6}"/>
              </a:ext>
            </a:extLst>
          </p:cNvPr>
          <p:cNvSpPr txBox="1"/>
          <p:nvPr/>
        </p:nvSpPr>
        <p:spPr>
          <a:xfrm>
            <a:off x="1500358" y="1557586"/>
            <a:ext cx="8843320" cy="1422954"/>
          </a:xfrm>
          <a:prstGeom prst="rect">
            <a:avLst/>
          </a:prstGeom>
          <a:noFill/>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If you want Series and </a:t>
            </a:r>
            <a:r>
              <a:rPr lang="en" altLang="zh-CN" sz="2000" kern="0" dirty="0" err="1">
                <a:solidFill>
                  <a:srgbClr val="595959"/>
                </a:solidFill>
                <a:latin typeface="Microsoft YaHei" panose="020B0503020204020204" pitchFamily="34" charset="-122"/>
                <a:ea typeface="Microsoft YaHei" panose="020B0503020204020204" pitchFamily="34" charset="-122"/>
              </a:rPr>
              <a:t>DataFrame </a:t>
            </a:r>
            <a:r>
              <a:rPr lang="en" altLang="zh-CN" sz="2000" kern="0" dirty="0">
                <a:solidFill>
                  <a:srgbClr val="595959"/>
                </a:solidFill>
                <a:latin typeface="Microsoft YaHei" panose="020B0503020204020204" pitchFamily="34" charset="-122"/>
                <a:ea typeface="Microsoft YaHei" panose="020B0503020204020204" pitchFamily="34" charset="-122"/>
              </a:rPr>
              <a:t>objects to have a hierarchical index, the most common way is to </a:t>
            </a:r>
            <a:r>
              <a:rPr lang="en" altLang="zh-CN" sz="2000" kern="0" dirty="0">
                <a:solidFill>
                  <a:srgbClr val="1369B2"/>
                </a:solidFill>
                <a:latin typeface="Microsoft YaHei" panose="020B0503020204020204" pitchFamily="34" charset="-122"/>
                <a:ea typeface="Microsoft YaHei" panose="020B0503020204020204" pitchFamily="34" charset="-122"/>
              </a:rPr>
              <a:t>pass a nested list to the index argument of </a:t>
            </a:r>
            <a:r>
              <a:rPr lang="en" altLang="zh-CN" sz="2000" kern="0" dirty="0">
                <a:solidFill>
                  <a:srgbClr val="595959"/>
                </a:solidFill>
                <a:latin typeface="Microsoft YaHei" panose="020B0503020204020204" pitchFamily="34" charset="-122"/>
                <a:ea typeface="Microsoft YaHei" panose="020B0503020204020204" pitchFamily="34" charset="-122"/>
              </a:rPr>
              <a:t>the Series and </a:t>
            </a:r>
            <a:r>
              <a:rPr lang="en" altLang="zh-CN" sz="2000" kern="0" dirty="0" err="1">
                <a:solidFill>
                  <a:srgbClr val="595959"/>
                </a:solidFill>
                <a:latin typeface="Microsoft YaHei" panose="020B0503020204020204" pitchFamily="34" charset="-122"/>
                <a:ea typeface="Microsoft YaHei" panose="020B0503020204020204" pitchFamily="34" charset="-122"/>
              </a:rPr>
              <a:t>DataFrame </a:t>
            </a:r>
            <a:r>
              <a:rPr lang="en" altLang="zh-CN" sz="2000" kern="0" dirty="0">
                <a:solidFill>
                  <a:srgbClr val="595959"/>
                </a:solidFill>
                <a:latin typeface="Microsoft YaHei" panose="020B0503020204020204" pitchFamily="34" charset="-122"/>
                <a:ea typeface="Microsoft YaHei" panose="020B0503020204020204" pitchFamily="34" charset="-122"/>
              </a:rPr>
              <a:t>constructors .</a:t>
            </a:r>
          </a:p>
        </p:txBody>
      </p:sp>
      <p:sp>
        <p:nvSpPr>
          <p:cNvPr id="23" name="文本框 22">
            <a:extLst>
              <a:ext uri="{FF2B5EF4-FFF2-40B4-BE49-F238E27FC236}">
                <a16:creationId xmlns:a16="http://schemas.microsoft.com/office/drawing/2014/main" id="{44D2FD6C-003F-F869-7647-9C0767F43D17}"/>
              </a:ext>
            </a:extLst>
          </p:cNvPr>
          <p:cNvSpPr txBox="1"/>
          <p:nvPr/>
        </p:nvSpPr>
        <p:spPr>
          <a:xfrm>
            <a:off x="1544562" y="2885668"/>
            <a:ext cx="4616970" cy="400110"/>
          </a:xfrm>
          <a:prstGeom prst="rect">
            <a:avLst/>
          </a:prstGeom>
          <a:noFill/>
        </p:spPr>
        <p:txBody>
          <a:bodyPr wrap="none" rtlCol="0">
            <a:spAutoFit/>
          </a:bodyPr>
          <a:lstStyle/>
          <a:p>
            <a:r>
              <a:rPr lang="en" altLang="zh-CN" sz="2000" b="1" dirty="0">
                <a:latin typeface="黑体" panose="02010609060101010101" pitchFamily="49" charset="-122"/>
                <a:ea typeface="黑体" panose="02010609060101010101" pitchFamily="49" charset="-122"/>
                <a:cs typeface="+mn-ea"/>
              </a:rPr>
              <a:t>Create a </a:t>
            </a:r>
            <a:r>
              <a:rPr lang="en" altLang="zh-CN" sz="2000" b="1" dirty="0" err="1">
                <a:latin typeface="黑体" panose="02010609060101010101" pitchFamily="49" charset="-122"/>
                <a:ea typeface="黑体" panose="02010609060101010101" pitchFamily="49" charset="-122"/>
                <a:cs typeface="+mn-ea"/>
              </a:rPr>
              <a:t>DataFrame </a:t>
            </a:r>
            <a:r>
              <a:rPr lang="en" altLang="zh-CN" sz="2000" b="1" dirty="0">
                <a:latin typeface="黑体" panose="02010609060101010101" pitchFamily="49" charset="-122"/>
                <a:ea typeface="黑体" panose="02010609060101010101" pitchFamily="49" charset="-122"/>
                <a:cs typeface="+mn-ea"/>
              </a:rPr>
              <a:t>object </a:t>
            </a:r>
            <a:endParaRPr lang="zh-CN" altLang="en-US" sz="2000"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Tree>
    <p:extLst>
      <p:ext uri="{BB962C8B-B14F-4D97-AF65-F5344CB8AC3E}">
        <p14:creationId xmlns:p14="http://schemas.microsoft.com/office/powerpoint/2010/main" val="3841595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32778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objects with hierarchical indexes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Other ways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6" name="矩形 15">
            <a:extLst>
              <a:ext uri="{FF2B5EF4-FFF2-40B4-BE49-F238E27FC236}">
                <a16:creationId xmlns:a16="http://schemas.microsoft.com/office/drawing/2014/main" id="{361CAA81-0507-65DC-AD31-AFCAEBF8588E}"/>
              </a:ext>
            </a:extLst>
          </p:cNvPr>
          <p:cNvSpPr/>
          <p:nvPr/>
        </p:nvSpPr>
        <p:spPr>
          <a:xfrm>
            <a:off x="1630710" y="3282529"/>
            <a:ext cx="9217024" cy="201947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B9F3DCC8-58F8-42D9-C2A9-18C2C694DAF0}"/>
              </a:ext>
            </a:extLst>
          </p:cNvPr>
          <p:cNvSpPr txBox="1"/>
          <p:nvPr/>
        </p:nvSpPr>
        <p:spPr>
          <a:xfrm>
            <a:off x="1709550" y="3614195"/>
            <a:ext cx="9138184" cy="1356140"/>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values = </a:t>
            </a:r>
            <a:r>
              <a:rPr lang="en" altLang="zh-CN" sz="1800" dirty="0" err="1">
                <a:solidFill>
                  <a:srgbClr val="000000"/>
                </a:solidFill>
                <a:latin typeface="Courier New" panose="02070309020205020404" pitchFamily="49" charset="0"/>
                <a:ea typeface="宋体" panose="02010600030101010101" pitchFamily="2" charset="-122"/>
              </a:rPr>
              <a:t>np.array </a:t>
            </a:r>
            <a:r>
              <a:rPr lang="en" altLang="zh-CN" sz="1800" dirty="0">
                <a:solidFill>
                  <a:srgbClr val="000000"/>
                </a:solidFill>
                <a:latin typeface="Courier New" panose="02070309020205020404" pitchFamily="49" charset="0"/>
                <a:ea typeface="宋体" panose="02010600030101010101" pitchFamily="2" charset="-122"/>
              </a:rPr>
              <a:t>([[7, 5], [6, 6], [3, 1], [5, 5],</a:t>
            </a:r>
            <a:endParaRPr lang="en-US"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[ 4, 5], [5, 3]])</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df_product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pd.DataFrame </a:t>
            </a:r>
            <a:r>
              <a:rPr lang="en" altLang="zh-CN" sz="1800" dirty="0">
                <a:solidFill>
                  <a:srgbClr val="000000"/>
                </a:solidFill>
                <a:latin typeface="Courier New" panose="02070309020205020404" pitchFamily="49" charset="0"/>
                <a:ea typeface="宋体" panose="02010600030101010101" pitchFamily="2" charset="-122"/>
              </a:rPr>
              <a:t>(data=values, </a:t>
            </a:r>
            <a:r>
              <a:rPr lang="en" altLang="zh-CN" sz="1800" b="1" dirty="0">
                <a:solidFill>
                  <a:srgbClr val="1369B2"/>
                </a:solidFill>
                <a:latin typeface="Courier New" panose="02070309020205020404" pitchFamily="49" charset="0"/>
                <a:ea typeface="宋体" panose="02010600030101010101" pitchFamily="2" charset="-122"/>
              </a:rPr>
              <a:t>index= </a:t>
            </a:r>
            <a:r>
              <a:rPr lang="en" altLang="zh-CN" sz="1800" b="1" dirty="0" err="1">
                <a:solidFill>
                  <a:srgbClr val="1369B2"/>
                </a:solidFill>
                <a:latin typeface="Courier New" panose="02070309020205020404" pitchFamily="49" charset="0"/>
                <a:ea typeface="宋体" panose="02010600030101010101" pitchFamily="2" charset="-122"/>
              </a:rPr>
              <a:t>multi_product </a:t>
            </a:r>
            <a:r>
              <a:rPr lang="en"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df_product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22" name="文本框 21">
            <a:extLst>
              <a:ext uri="{FF2B5EF4-FFF2-40B4-BE49-F238E27FC236}">
                <a16:creationId xmlns:a16="http://schemas.microsoft.com/office/drawing/2014/main" id="{1E1BFBFC-8168-1953-8181-1D9657228AA6}"/>
              </a:ext>
            </a:extLst>
          </p:cNvPr>
          <p:cNvSpPr txBox="1"/>
          <p:nvPr/>
        </p:nvSpPr>
        <p:spPr>
          <a:xfrm>
            <a:off x="1500358" y="2118128"/>
            <a:ext cx="8843320" cy="961289"/>
          </a:xfrm>
          <a:prstGeom prst="rect">
            <a:avLst/>
          </a:prstGeom>
          <a:noFill/>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We can also pass </a:t>
            </a:r>
            <a:r>
              <a:rPr lang="en" altLang="zh-CN" sz="2000" kern="0" dirty="0">
                <a:solidFill>
                  <a:srgbClr val="1369B2"/>
                </a:solidFill>
                <a:latin typeface="Microsoft YaHei" panose="020B0503020204020204" pitchFamily="34" charset="-122"/>
                <a:ea typeface="Microsoft YaHei" panose="020B0503020204020204" pitchFamily="34" charset="-122"/>
              </a:rPr>
              <a:t>an object of the MultiIndex class to the index parameter </a:t>
            </a:r>
            <a:r>
              <a:rPr lang="en" altLang="zh-CN" sz="2000" kern="0" dirty="0">
                <a:solidFill>
                  <a:srgbClr val="595959"/>
                </a:solidFill>
                <a:latin typeface="Microsoft YaHei" panose="020B0503020204020204" pitchFamily="34" charset="-122"/>
                <a:ea typeface="Microsoft YaHei" panose="020B0503020204020204" pitchFamily="34" charset="-122"/>
              </a:rPr>
              <a:t>to create an object with a hierarchical index.</a:t>
            </a:r>
          </a:p>
        </p:txBody>
      </p:sp>
      <p:sp>
        <p:nvSpPr>
          <p:cNvPr id="2" name="文本框 1">
            <a:extLst>
              <a:ext uri="{FF2B5EF4-FFF2-40B4-BE49-F238E27FC236}">
                <a16:creationId xmlns:a16="http://schemas.microsoft.com/office/drawing/2014/main" id="{27CA2F82-3832-F367-77F6-B291DBAAB265}"/>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84-85.</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2999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75982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Using hierarchical indexing to retrieve data</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21" name="原创设计师QQ598969553          _3"/>
          <p:cNvSpPr/>
          <p:nvPr/>
        </p:nvSpPr>
        <p:spPr>
          <a:xfrm>
            <a:off x="1019175" y="2536948"/>
            <a:ext cx="4590731" cy="240501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原创设计师QQ598969553          _4"/>
          <p:cNvSpPr/>
          <p:nvPr/>
        </p:nvSpPr>
        <p:spPr>
          <a:xfrm>
            <a:off x="1486694" y="3222582"/>
            <a:ext cx="3528392" cy="1705403"/>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a:t>
            </a:r>
            <a:r>
              <a:rPr lang="en" altLang="en-US" sz="1800" dirty="0">
                <a:solidFill>
                  <a:srgbClr val="1369B2"/>
                </a:solidFill>
                <a:latin typeface="微软雅黑" panose="020B0503020204020204" pitchFamily="34" charset="-122"/>
                <a:ea typeface="微软雅黑" panose="020B0503020204020204" pitchFamily="34" charset="-122"/>
                <a:cs typeface="+mn-ea"/>
              </a:rPr>
              <a:t>the basic usage of hierarchical indexes </a:t>
            </a:r>
            <a:r>
              <a:rPr lang="en" altLang="en-US" sz="1800" dirty="0">
                <a:solidFill>
                  <a:srgbClr val="595959"/>
                </a:solidFill>
                <a:latin typeface="微软雅黑" panose="020B0503020204020204" pitchFamily="34" charset="-122"/>
                <a:ea typeface="微软雅黑" panose="020B0503020204020204" pitchFamily="34" charset="-122"/>
                <a:cs typeface="+mn-ea"/>
              </a:rPr>
              <a:t>and be able to obtain data through hierarchical indexes</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23" name="原创设计师QQ598969553          _7"/>
          <p:cNvSpPr txBox="1"/>
          <p:nvPr/>
        </p:nvSpPr>
        <p:spPr>
          <a:xfrm>
            <a:off x="1019176" y="2565698"/>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230666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总结小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5F7E5008-855E-2C15-21FF-850F112EF03A}"/>
              </a:ext>
            </a:extLst>
          </p:cNvPr>
          <p:cNvSpPr txBox="1"/>
          <p:nvPr/>
        </p:nvSpPr>
        <p:spPr>
          <a:xfrm>
            <a:off x="4655046" y="2925738"/>
            <a:ext cx="5771436" cy="2951898"/>
          </a:xfrm>
          <a:prstGeom prst="rect">
            <a:avLst/>
          </a:prstGeom>
          <a:noFill/>
        </p:spPr>
        <p:txBody>
          <a:bodyPr wrap="square">
            <a:spAutoFit/>
          </a:bodyPr>
          <a:lstStyle>
            <a:defPPr>
              <a:defRPr lang="zh-CN"/>
            </a:defPPr>
            <a:lvl1pPr indent="0">
              <a:lnSpc>
                <a:spcPct val="150000"/>
              </a:lnSpc>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algn="just"/>
            <a:r>
              <a:rPr lang="en" altLang="zh-CN" sz="1800" dirty="0"/>
              <a:t>Taking a two-layer hierarchical index as an example , </a:t>
            </a:r>
            <a:r>
              <a:rPr lang="en" altLang="en-US" sz="1800" dirty="0"/>
              <a:t>we </a:t>
            </a:r>
            <a:r>
              <a:rPr lang="en" altLang="zh-CN" sz="1800" dirty="0"/>
              <a:t>can use the outer index to access its nested</a:t>
            </a:r>
            <a:r>
              <a:rPr lang="zh-CN" altLang="en-US" sz="1800" dirty="0"/>
              <a:t>（嵌套）</a:t>
            </a:r>
            <a:r>
              <a:rPr lang="en" altLang="zh-CN" sz="1800" dirty="0"/>
              <a:t> indexes and data, using the format of " </a:t>
            </a:r>
            <a:r>
              <a:rPr lang="en" altLang="zh-CN" sz="1800" b="1" dirty="0">
                <a:solidFill>
                  <a:srgbClr val="1369B2"/>
                </a:solidFill>
              </a:rPr>
              <a:t>object [ outer index ] </a:t>
            </a:r>
            <a:r>
              <a:rPr lang="en" altLang="zh-CN" sz="1800" dirty="0"/>
              <a:t>", or we can use both the outer and inner indexes to directly access data, using the format of " </a:t>
            </a:r>
            <a:r>
              <a:rPr lang="en" altLang="zh-CN" sz="1800" b="1" dirty="0">
                <a:solidFill>
                  <a:srgbClr val="1369B2"/>
                </a:solidFill>
              </a:rPr>
              <a:t>object [ outer index , inner index ] </a:t>
            </a:r>
            <a:r>
              <a:rPr lang="en" altLang="zh-CN" sz="1800" dirty="0"/>
              <a:t>".</a:t>
            </a:r>
          </a:p>
        </p:txBody>
      </p:sp>
      <p:sp>
        <p:nvSpPr>
          <p:cNvPr id="9" name="矩形: 圆角 139">
            <a:extLst>
              <a:ext uri="{FF2B5EF4-FFF2-40B4-BE49-F238E27FC236}">
                <a16:creationId xmlns:a16="http://schemas.microsoft.com/office/drawing/2014/main" id="{18096A58-1789-EEAE-4098-FE0F6DF9454A}"/>
              </a:ext>
            </a:extLst>
          </p:cNvPr>
          <p:cNvSpPr/>
          <p:nvPr/>
        </p:nvSpPr>
        <p:spPr>
          <a:xfrm>
            <a:off x="1276318" y="1406567"/>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How to use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 name="Title 1">
            <a:extLst>
              <a:ext uri="{FF2B5EF4-FFF2-40B4-BE49-F238E27FC236}">
                <a16:creationId xmlns:a16="http://schemas.microsoft.com/office/drawing/2014/main" id="{67E82D46-DCF9-9728-B1E3-4BC39AD2381A}"/>
              </a:ext>
            </a:extLst>
          </p:cNvPr>
          <p:cNvSpPr txBox="1"/>
          <p:nvPr/>
        </p:nvSpPr>
        <p:spPr>
          <a:xfrm>
            <a:off x="1143690" y="266995"/>
            <a:ext cx="775982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Using hierarchical indexing to retrieve data</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484605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Series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圆角 139">
            <a:extLst>
              <a:ext uri="{FF2B5EF4-FFF2-40B4-BE49-F238E27FC236}">
                <a16:creationId xmlns:a16="http://schemas.microsoft.com/office/drawing/2014/main" id="{18096A58-1789-EEAE-4098-FE0F6DF9454A}"/>
              </a:ext>
            </a:extLst>
          </p:cNvPr>
          <p:cNvSpPr/>
          <p:nvPr/>
        </p:nvSpPr>
        <p:spPr>
          <a:xfrm>
            <a:off x="1276318" y="1406568"/>
            <a:ext cx="330672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Construction method</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0" name="文本框 9">
            <a:extLst>
              <a:ext uri="{FF2B5EF4-FFF2-40B4-BE49-F238E27FC236}">
                <a16:creationId xmlns:a16="http://schemas.microsoft.com/office/drawing/2014/main" id="{1E1BFBFC-8168-1953-8181-1D9657228AA6}"/>
              </a:ext>
            </a:extLst>
          </p:cNvPr>
          <p:cNvSpPr txBox="1"/>
          <p:nvPr/>
        </p:nvSpPr>
        <p:spPr>
          <a:xfrm>
            <a:off x="1287706" y="1989634"/>
            <a:ext cx="9560028" cy="961289"/>
          </a:xfrm>
          <a:prstGeom prst="rect">
            <a:avLst/>
          </a:prstGeom>
          <a:noFill/>
        </p:spPr>
        <p:txBody>
          <a:bodyPr wrap="square">
            <a:spAutoFit/>
          </a:bodyPr>
          <a:lstStyle/>
          <a:p>
            <a:pPr>
              <a:lnSpc>
                <a:spcPct val="150000"/>
              </a:lnSpc>
            </a:pPr>
            <a:r>
              <a:rPr lang="en-US" altLang="zh-CN" sz="2000" kern="0" dirty="0">
                <a:solidFill>
                  <a:srgbClr val="595959"/>
                </a:solidFill>
                <a:latin typeface="Microsoft YaHei" panose="020B0503020204020204" pitchFamily="34" charset="-122"/>
                <a:ea typeface="Microsoft YaHei" panose="020B0503020204020204" pitchFamily="34" charset="-122"/>
              </a:rPr>
              <a:t>W</a:t>
            </a:r>
            <a:r>
              <a:rPr lang="en" altLang="zh-CN" sz="2000" kern="0" dirty="0">
                <a:solidFill>
                  <a:srgbClr val="595959"/>
                </a:solidFill>
                <a:latin typeface="Microsoft YaHei" panose="020B0503020204020204" pitchFamily="34" charset="-122"/>
                <a:ea typeface="Microsoft YaHei" panose="020B0503020204020204" pitchFamily="34" charset="-122"/>
              </a:rPr>
              <a:t>e need to first create an object of the Series class through the </a:t>
            </a:r>
            <a:r>
              <a:rPr lang="en" altLang="zh-CN" sz="2000" kern="0" dirty="0">
                <a:solidFill>
                  <a:srgbClr val="1369B2"/>
                </a:solidFill>
                <a:latin typeface="Microsoft YaHei" panose="020B0503020204020204" pitchFamily="34" charset="-122"/>
                <a:ea typeface="Microsoft YaHei" panose="020B0503020204020204" pitchFamily="34" charset="-122"/>
              </a:rPr>
              <a:t>Series </a:t>
            </a:r>
            <a:r>
              <a:rPr lang="en" altLang="en-US" sz="2000" kern="0" dirty="0">
                <a:solidFill>
                  <a:srgbClr val="1369B2"/>
                </a:solidFill>
                <a:latin typeface="Microsoft YaHei" panose="020B0503020204020204" pitchFamily="34" charset="-122"/>
                <a:ea typeface="Microsoft YaHei" panose="020B0503020204020204" pitchFamily="34" charset="-122"/>
              </a:rPr>
              <a:t>class </a:t>
            </a:r>
            <a:r>
              <a:rPr lang="en" altLang="zh-CN" sz="2000" kern="0" dirty="0">
                <a:solidFill>
                  <a:srgbClr val="1369B2"/>
                </a:solidFill>
                <a:latin typeface="Microsoft YaHei" panose="020B0503020204020204" pitchFamily="34" charset="-122"/>
                <a:ea typeface="Microsoft YaHei" panose="020B0503020204020204" pitchFamily="34" charset="-122"/>
              </a:rPr>
              <a:t>constructor </a:t>
            </a:r>
            <a:r>
              <a:rPr lang="en" altLang="zh-CN" sz="2000" kern="0" dirty="0">
                <a:solidFill>
                  <a:srgbClr val="595959"/>
                </a:solidFill>
                <a:latin typeface="Microsoft YaHei" panose="020B0503020204020204" pitchFamily="34" charset="-122"/>
                <a:ea typeface="Microsoft YaHei" panose="020B0503020204020204" pitchFamily="34" charset="-122"/>
              </a:rPr>
              <a:t>.</a:t>
            </a:r>
          </a:p>
        </p:txBody>
      </p:sp>
      <p:sp>
        <p:nvSpPr>
          <p:cNvPr id="11" name="矩形 10">
            <a:extLst>
              <a:ext uri="{FF2B5EF4-FFF2-40B4-BE49-F238E27FC236}">
                <a16:creationId xmlns:a16="http://schemas.microsoft.com/office/drawing/2014/main" id="{361CAA81-0507-65DC-AD31-AFCAEBF8588E}"/>
              </a:ext>
            </a:extLst>
          </p:cNvPr>
          <p:cNvSpPr/>
          <p:nvPr/>
        </p:nvSpPr>
        <p:spPr>
          <a:xfrm>
            <a:off x="1287706" y="2997746"/>
            <a:ext cx="9560028" cy="96128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9F3DCC8-58F8-42D9-C2A9-18C2C694DAF0}"/>
              </a:ext>
            </a:extLst>
          </p:cNvPr>
          <p:cNvSpPr txBox="1"/>
          <p:nvPr/>
        </p:nvSpPr>
        <p:spPr>
          <a:xfrm>
            <a:off x="1630710" y="3155048"/>
            <a:ext cx="9073008" cy="719043"/>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Serise(data=None, index=None, dtype=None, name=None, copy=False, fastpath=False) </a:t>
            </a:r>
          </a:p>
        </p:txBody>
      </p:sp>
      <p:sp>
        <p:nvSpPr>
          <p:cNvPr id="13" name="文本框 12">
            <a:extLst>
              <a:ext uri="{FF2B5EF4-FFF2-40B4-BE49-F238E27FC236}">
                <a16:creationId xmlns:a16="http://schemas.microsoft.com/office/drawing/2014/main" id="{DF0A659E-D95A-F0D1-47BF-28CAA877788D}"/>
              </a:ext>
            </a:extLst>
          </p:cNvPr>
          <p:cNvSpPr txBox="1"/>
          <p:nvPr/>
        </p:nvSpPr>
        <p:spPr>
          <a:xfrm>
            <a:off x="1301370" y="4005858"/>
            <a:ext cx="9546364" cy="2250616"/>
          </a:xfrm>
          <a:prstGeom prst="rect">
            <a:avLst/>
          </a:prstGeom>
          <a:noFill/>
        </p:spPr>
        <p:txBody>
          <a:bodyPr wrap="square">
            <a:spAutoFit/>
          </a:bodyPr>
          <a:lstStyle/>
          <a:p>
            <a:pPr lvl="0" indent="-342900">
              <a:lnSpc>
                <a:spcPct val="150000"/>
              </a:lnSpc>
              <a:buFont typeface="Wingdings" pitchFamily="2" charset="2"/>
              <a:buChar char="Ø"/>
            </a:pPr>
            <a:r>
              <a:rPr lang="en" altLang="zh-CN" sz="1600" kern="0" dirty="0">
                <a:solidFill>
                  <a:srgbClr val="595959"/>
                </a:solidFill>
                <a:latin typeface="宋体" panose="02010600030101010101" pitchFamily="2" charset="-122"/>
                <a:ea typeface="宋体" panose="02010600030101010101" pitchFamily="2" charset="-122"/>
              </a:rPr>
              <a:t>data : represents </a:t>
            </a:r>
            <a:r>
              <a:rPr lang="en" altLang="zh-CN" sz="1600" kern="0" dirty="0">
                <a:solidFill>
                  <a:srgbClr val="1369B2"/>
                </a:solidFill>
                <a:latin typeface="宋体" panose="02010600030101010101" pitchFamily="2" charset="-122"/>
                <a:ea typeface="宋体" panose="02010600030101010101" pitchFamily="2" charset="-122"/>
              </a:rPr>
              <a:t>data </a:t>
            </a:r>
            <a:r>
              <a:rPr lang="en" altLang="zh-CN" sz="1600" kern="0" dirty="0">
                <a:solidFill>
                  <a:srgbClr val="595959"/>
                </a:solidFill>
                <a:latin typeface="宋体" panose="02010600030101010101" pitchFamily="2" charset="-122"/>
                <a:ea typeface="宋体" panose="02010600030101010101" pitchFamily="2" charset="-122"/>
              </a:rPr>
              <a:t>, its value can be </a:t>
            </a:r>
            <a:r>
              <a:rPr lang="en" altLang="zh-CN" sz="1600" kern="0" dirty="0" err="1">
                <a:solidFill>
                  <a:srgbClr val="595959"/>
                </a:solidFill>
                <a:latin typeface="宋体" panose="02010600030101010101" pitchFamily="2" charset="-122"/>
                <a:ea typeface="宋体" panose="02010600030101010101" pitchFamily="2" charset="-122"/>
              </a:rPr>
              <a:t>ndarray </a:t>
            </a:r>
            <a:r>
              <a:rPr lang="en" altLang="zh-CN" sz="1600" kern="0" dirty="0">
                <a:solidFill>
                  <a:srgbClr val="595959"/>
                </a:solidFill>
                <a:latin typeface="宋体" panose="02010600030101010101" pitchFamily="2" charset="-122"/>
                <a:ea typeface="宋体" panose="02010600030101010101" pitchFamily="2" charset="-122"/>
              </a:rPr>
              <a:t>object, list, dictionary, scalar, etc.</a:t>
            </a:r>
          </a:p>
          <a:p>
            <a:pPr lvl="0" indent="-342900">
              <a:lnSpc>
                <a:spcPct val="150000"/>
              </a:lnSpc>
              <a:buFont typeface="Wingdings" pitchFamily="2" charset="2"/>
              <a:buChar char="Ø"/>
            </a:pPr>
            <a:r>
              <a:rPr lang="en" altLang="zh-CN" sz="1600" kern="0" dirty="0">
                <a:solidFill>
                  <a:srgbClr val="595959"/>
                </a:solidFill>
                <a:latin typeface="宋体" panose="02010600030101010101" pitchFamily="2" charset="-122"/>
                <a:ea typeface="宋体" panose="02010600030101010101" pitchFamily="2" charset="-122"/>
              </a:rPr>
              <a:t>index : represents </a:t>
            </a:r>
            <a:r>
              <a:rPr lang="en" altLang="zh-CN" sz="1600" kern="0" dirty="0">
                <a:solidFill>
                  <a:srgbClr val="1369B2"/>
                </a:solidFill>
                <a:latin typeface="宋体" panose="02010600030101010101" pitchFamily="2" charset="-122"/>
                <a:ea typeface="宋体" panose="02010600030101010101" pitchFamily="2" charset="-122"/>
              </a:rPr>
              <a:t>the index </a:t>
            </a:r>
            <a:r>
              <a:rPr lang="en" altLang="zh-CN" sz="1600" kern="0" dirty="0">
                <a:solidFill>
                  <a:srgbClr val="595959"/>
                </a:solidFill>
                <a:latin typeface="宋体" panose="02010600030101010101" pitchFamily="2" charset="-122"/>
                <a:ea typeface="宋体" panose="02010600030101010101" pitchFamily="2" charset="-122"/>
              </a:rPr>
              <a:t>, its value must be hashable and have the same length as the data. If no value is passed to the index parameter, an object of the RangeIndex class is used by default ; if the value of the data parameter is a dictionary and the value of the index parameter is None , the dictionary key is used as the index.</a:t>
            </a:r>
          </a:p>
          <a:p>
            <a:pPr lvl="0" indent="-342900">
              <a:lnSpc>
                <a:spcPct val="150000"/>
              </a:lnSpc>
              <a:buFont typeface="Wingdings" pitchFamily="2" charset="2"/>
              <a:buChar char="Ø"/>
            </a:pPr>
            <a:r>
              <a:rPr lang="en" altLang="zh-CN" sz="1600" kern="0" dirty="0" err="1">
                <a:solidFill>
                  <a:srgbClr val="595959"/>
                </a:solidFill>
                <a:latin typeface="宋体" panose="02010600030101010101" pitchFamily="2" charset="-122"/>
                <a:ea typeface="宋体" panose="02010600030101010101" pitchFamily="2" charset="-122"/>
              </a:rPr>
              <a:t>dtype </a:t>
            </a:r>
            <a:r>
              <a:rPr lang="en" altLang="zh-CN" sz="1600" kern="0" dirty="0">
                <a:solidFill>
                  <a:srgbClr val="595959"/>
                </a:solidFill>
                <a:latin typeface="宋体" panose="02010600030101010101" pitchFamily="2" charset="-122"/>
                <a:ea typeface="宋体" panose="02010600030101010101" pitchFamily="2" charset="-122"/>
              </a:rPr>
              <a:t>: indicates </a:t>
            </a:r>
            <a:r>
              <a:rPr lang="en" altLang="zh-CN" sz="1600" kern="0" dirty="0">
                <a:solidFill>
                  <a:srgbClr val="1369B2"/>
                </a:solidFill>
                <a:latin typeface="宋体" panose="02010600030101010101" pitchFamily="2" charset="-122"/>
                <a:ea typeface="宋体" panose="02010600030101010101" pitchFamily="2" charset="-122"/>
              </a:rPr>
              <a:t>the type of data </a:t>
            </a:r>
            <a:r>
              <a:rPr lang="en" altLang="zh-CN" sz="1600" kern="0" dirty="0">
                <a:solidFill>
                  <a:srgbClr val="595959"/>
                </a:solidFill>
                <a:latin typeface="宋体" panose="02010600030101010101" pitchFamily="2" charset="-122"/>
                <a:ea typeface="宋体" panose="02010600030101010101" pitchFamily="2" charset="-122"/>
              </a:rPr>
              <a:t>, its value can be </a:t>
            </a:r>
            <a:r>
              <a:rPr lang="en" altLang="zh-CN" sz="1600" kern="0" dirty="0" err="1">
                <a:solidFill>
                  <a:srgbClr val="595959"/>
                </a:solidFill>
                <a:latin typeface="宋体" panose="02010600030101010101" pitchFamily="2" charset="-122"/>
                <a:ea typeface="宋体" panose="02010600030101010101" pitchFamily="2" charset="-122"/>
              </a:rPr>
              <a:t>numpy.dtype </a:t>
            </a:r>
            <a:r>
              <a:rPr lang="en" altLang="zh-CN" sz="1600" kern="0" dirty="0">
                <a:solidFill>
                  <a:srgbClr val="595959"/>
                </a:solidFill>
                <a:latin typeface="宋体" panose="02010600030101010101" pitchFamily="2" charset="-122"/>
                <a:ea typeface="宋体" panose="02010600030101010101" pitchFamily="2" charset="-122"/>
              </a:rPr>
              <a:t>.</a:t>
            </a:r>
            <a:endParaRPr lang="zh-CN" altLang="zh-CN" sz="1600" kern="0" dirty="0">
              <a:solidFill>
                <a:srgbClr val="59595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69258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39">
            <a:extLst>
              <a:ext uri="{FF2B5EF4-FFF2-40B4-BE49-F238E27FC236}">
                <a16:creationId xmlns:a16="http://schemas.microsoft.com/office/drawing/2014/main" id="{18096A58-1789-EEAE-4098-FE0F6DF9454A}"/>
              </a:ext>
            </a:extLst>
          </p:cNvPr>
          <p:cNvSpPr/>
          <p:nvPr/>
        </p:nvSpPr>
        <p:spPr>
          <a:xfrm>
            <a:off x="1276318" y="1406567"/>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Example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6" name="图片 5"/>
          <p:cNvPicPr/>
          <p:nvPr/>
        </p:nvPicPr>
        <p:blipFill>
          <a:blip r:embed="rId3"/>
          <a:stretch>
            <a:fillRect/>
          </a:stretch>
        </p:blipFill>
        <p:spPr>
          <a:xfrm>
            <a:off x="1630710" y="2277666"/>
            <a:ext cx="4037286" cy="3371460"/>
          </a:xfrm>
          <a:prstGeom prst="rect">
            <a:avLst/>
          </a:prstGeom>
        </p:spPr>
      </p:pic>
      <p:sp>
        <p:nvSpPr>
          <p:cNvPr id="10" name="矩形标注 9">
            <a:extLst>
              <a:ext uri="{FF2B5EF4-FFF2-40B4-BE49-F238E27FC236}">
                <a16:creationId xmlns:a16="http://schemas.microsoft.com/office/drawing/2014/main" id="{2DD36134-4B9C-75E2-A84F-506C84C246CB}"/>
              </a:ext>
            </a:extLst>
          </p:cNvPr>
          <p:cNvSpPr/>
          <p:nvPr/>
        </p:nvSpPr>
        <p:spPr>
          <a:xfrm>
            <a:off x="1255308" y="5734049"/>
            <a:ext cx="1440160" cy="858543"/>
          </a:xfrm>
          <a:prstGeom prst="wedgeRectCallout">
            <a:avLst>
              <a:gd name="adj1" fmla="val 21512"/>
              <a:gd name="adj2" fmla="val -7766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5C2B2685-DAA3-969A-369C-E6BBAFDE9C01}"/>
              </a:ext>
            </a:extLst>
          </p:cNvPr>
          <p:cNvSpPr txBox="1"/>
          <p:nvPr/>
        </p:nvSpPr>
        <p:spPr>
          <a:xfrm>
            <a:off x="1399324" y="5779435"/>
            <a:ext cx="1152128" cy="507831"/>
          </a:xfrm>
          <a:prstGeom prst="rect">
            <a:avLst/>
          </a:prstGeom>
          <a:noFill/>
        </p:spPr>
        <p:txBody>
          <a:bodyPr wrap="square" rtlCol="0">
            <a:spAutoFit/>
          </a:bodyPr>
          <a:lstStyle/>
          <a:p>
            <a:pPr>
              <a:lnSpc>
                <a:spcPct val="150000"/>
              </a:lnSpc>
            </a:pP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Outer Index</a:t>
            </a:r>
            <a:endPar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12" name="矩形标注 11">
            <a:extLst>
              <a:ext uri="{FF2B5EF4-FFF2-40B4-BE49-F238E27FC236}">
                <a16:creationId xmlns:a16="http://schemas.microsoft.com/office/drawing/2014/main" id="{2DD36134-4B9C-75E2-A84F-506C84C246CB}"/>
              </a:ext>
            </a:extLst>
          </p:cNvPr>
          <p:cNvSpPr/>
          <p:nvPr/>
        </p:nvSpPr>
        <p:spPr>
          <a:xfrm>
            <a:off x="3127516" y="5734050"/>
            <a:ext cx="1440160" cy="858542"/>
          </a:xfrm>
          <a:prstGeom prst="wedgeRectCallout">
            <a:avLst>
              <a:gd name="adj1" fmla="val -21478"/>
              <a:gd name="adj2" fmla="val -7606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5C2B2685-DAA3-969A-369C-E6BBAFDE9C01}"/>
              </a:ext>
            </a:extLst>
          </p:cNvPr>
          <p:cNvSpPr txBox="1"/>
          <p:nvPr/>
        </p:nvSpPr>
        <p:spPr>
          <a:xfrm>
            <a:off x="3271532" y="5779435"/>
            <a:ext cx="1152128" cy="507831"/>
          </a:xfrm>
          <a:prstGeom prst="rect">
            <a:avLst/>
          </a:prstGeom>
          <a:noFill/>
        </p:spPr>
        <p:txBody>
          <a:bodyPr wrap="square" rtlCol="0">
            <a:spAutoFit/>
          </a:bodyPr>
          <a:lstStyle/>
          <a:p>
            <a:pPr>
              <a:lnSpc>
                <a:spcPct val="150000"/>
              </a:lnSpc>
            </a:pPr>
            <a:r>
              <a:rPr lang="e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Inner </a:t>
            </a: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index</a:t>
            </a:r>
            <a:endPar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17" name="文本框 16"/>
          <p:cNvSpPr txBox="1"/>
          <p:nvPr/>
        </p:nvSpPr>
        <p:spPr>
          <a:xfrm>
            <a:off x="4655046" y="1536485"/>
            <a:ext cx="6770380" cy="400110"/>
          </a:xfrm>
          <a:prstGeom prst="rect">
            <a:avLst/>
          </a:prstGeom>
          <a:noFill/>
        </p:spPr>
        <p:txBody>
          <a:bodyPr wrap="none" rtlCol="0">
            <a:spAutoFit/>
          </a:bodyPr>
          <a:lstStyle/>
          <a:p>
            <a:r>
              <a:rPr lang="en" altLang="en-US" sz="2000" dirty="0">
                <a:solidFill>
                  <a:srgbClr val="FF0000"/>
                </a:solidFill>
                <a:latin typeface="微软雅黑" panose="020B0503020204020204" pitchFamily="34" charset="-122"/>
                <a:ea typeface="微软雅黑" panose="020B0503020204020204" pitchFamily="34" charset="-122"/>
              </a:rPr>
              <a:t>How to obtain information about novel classification?</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519A44DD-7065-C2FC-BBFE-BFE84990EDBA}"/>
              </a:ext>
            </a:extLst>
          </p:cNvPr>
          <p:cNvSpPr txBox="1"/>
          <p:nvPr/>
        </p:nvSpPr>
        <p:spPr>
          <a:xfrm>
            <a:off x="1143690" y="266995"/>
            <a:ext cx="775982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Using hierarchical indexing to retrieve data</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65743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39">
            <a:extLst>
              <a:ext uri="{FF2B5EF4-FFF2-40B4-BE49-F238E27FC236}">
                <a16:creationId xmlns:a16="http://schemas.microsoft.com/office/drawing/2014/main" id="{18096A58-1789-EEAE-4098-FE0F6DF9454A}"/>
              </a:ext>
            </a:extLst>
          </p:cNvPr>
          <p:cNvSpPr/>
          <p:nvPr/>
        </p:nvSpPr>
        <p:spPr>
          <a:xfrm>
            <a:off x="1276318" y="1406567"/>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Example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6" name="图片 5"/>
          <p:cNvPicPr/>
          <p:nvPr/>
        </p:nvPicPr>
        <p:blipFill>
          <a:blip r:embed="rId3"/>
          <a:stretch>
            <a:fillRect/>
          </a:stretch>
        </p:blipFill>
        <p:spPr>
          <a:xfrm>
            <a:off x="1630710" y="2277666"/>
            <a:ext cx="4037286" cy="3371460"/>
          </a:xfrm>
          <a:prstGeom prst="rect">
            <a:avLst/>
          </a:prstGeom>
        </p:spPr>
      </p:pic>
      <p:sp>
        <p:nvSpPr>
          <p:cNvPr id="10" name="矩形标注 9">
            <a:extLst>
              <a:ext uri="{FF2B5EF4-FFF2-40B4-BE49-F238E27FC236}">
                <a16:creationId xmlns:a16="http://schemas.microsoft.com/office/drawing/2014/main" id="{2DD36134-4B9C-75E2-A84F-506C84C246CB}"/>
              </a:ext>
            </a:extLst>
          </p:cNvPr>
          <p:cNvSpPr/>
          <p:nvPr/>
        </p:nvSpPr>
        <p:spPr>
          <a:xfrm>
            <a:off x="1255308" y="5734050"/>
            <a:ext cx="1440160" cy="1008112"/>
          </a:xfrm>
          <a:prstGeom prst="wedgeRectCallout">
            <a:avLst>
              <a:gd name="adj1" fmla="val 21512"/>
              <a:gd name="adj2" fmla="val -7766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5C2B2685-DAA3-969A-369C-E6BBAFDE9C01}"/>
              </a:ext>
            </a:extLst>
          </p:cNvPr>
          <p:cNvSpPr txBox="1"/>
          <p:nvPr/>
        </p:nvSpPr>
        <p:spPr>
          <a:xfrm>
            <a:off x="1399324" y="5779435"/>
            <a:ext cx="1152128" cy="507831"/>
          </a:xfrm>
          <a:prstGeom prst="rect">
            <a:avLst/>
          </a:prstGeom>
          <a:noFill/>
        </p:spPr>
        <p:txBody>
          <a:bodyPr wrap="square" rtlCol="0">
            <a:spAutoFit/>
          </a:bodyPr>
          <a:lstStyle/>
          <a:p>
            <a:pPr>
              <a:lnSpc>
                <a:spcPct val="150000"/>
              </a:lnSpc>
            </a:pP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Outer Index</a:t>
            </a:r>
            <a:endPar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12" name="矩形标注 11">
            <a:extLst>
              <a:ext uri="{FF2B5EF4-FFF2-40B4-BE49-F238E27FC236}">
                <a16:creationId xmlns:a16="http://schemas.microsoft.com/office/drawing/2014/main" id="{2DD36134-4B9C-75E2-A84F-506C84C246CB}"/>
              </a:ext>
            </a:extLst>
          </p:cNvPr>
          <p:cNvSpPr/>
          <p:nvPr/>
        </p:nvSpPr>
        <p:spPr>
          <a:xfrm>
            <a:off x="3127516" y="5734050"/>
            <a:ext cx="1440160" cy="1008112"/>
          </a:xfrm>
          <a:prstGeom prst="wedgeRectCallout">
            <a:avLst>
              <a:gd name="adj1" fmla="val -21478"/>
              <a:gd name="adj2" fmla="val -7606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5C2B2685-DAA3-969A-369C-E6BBAFDE9C01}"/>
              </a:ext>
            </a:extLst>
          </p:cNvPr>
          <p:cNvSpPr txBox="1"/>
          <p:nvPr/>
        </p:nvSpPr>
        <p:spPr>
          <a:xfrm>
            <a:off x="3271532" y="5779435"/>
            <a:ext cx="1152128" cy="507831"/>
          </a:xfrm>
          <a:prstGeom prst="rect">
            <a:avLst/>
          </a:prstGeom>
          <a:noFill/>
        </p:spPr>
        <p:txBody>
          <a:bodyPr wrap="square" rtlCol="0">
            <a:spAutoFit/>
          </a:bodyPr>
          <a:lstStyle/>
          <a:p>
            <a:pPr>
              <a:lnSpc>
                <a:spcPct val="150000"/>
              </a:lnSpc>
            </a:pPr>
            <a:r>
              <a:rPr lang="e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Inner </a:t>
            </a: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index</a:t>
            </a:r>
            <a:endPar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15" name="矩形 14">
            <a:extLst>
              <a:ext uri="{FF2B5EF4-FFF2-40B4-BE49-F238E27FC236}">
                <a16:creationId xmlns:a16="http://schemas.microsoft.com/office/drawing/2014/main" id="{C49064EA-F804-BC14-E703-CDE9B7972A19}"/>
              </a:ext>
            </a:extLst>
          </p:cNvPr>
          <p:cNvSpPr/>
          <p:nvPr/>
        </p:nvSpPr>
        <p:spPr>
          <a:xfrm>
            <a:off x="6455246" y="2081763"/>
            <a:ext cx="5472608" cy="449893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4D6635A-0BCE-CA74-FF0C-151A5A316414}"/>
              </a:ext>
            </a:extLst>
          </p:cNvPr>
          <p:cNvSpPr txBox="1"/>
          <p:nvPr/>
        </p:nvSpPr>
        <p:spPr>
          <a:xfrm>
            <a:off x="6563258" y="2302607"/>
            <a:ext cx="5292588" cy="4278094"/>
          </a:xfrm>
          <a:prstGeom prst="rect">
            <a:avLst/>
          </a:prstGeom>
          <a:noFill/>
        </p:spPr>
        <p:txBody>
          <a:bodyPr wrap="square">
            <a:spAutoFit/>
          </a:bodyPr>
          <a:lstStyle/>
          <a:p>
            <a:pPr indent="228600"/>
            <a:r>
              <a:rPr lang="en" altLang="zh-CN" sz="17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ser_obj </a:t>
            </a:r>
            <a:r>
              <a:rPr lang="e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Series ([ 50, 60, 40,</a:t>
            </a:r>
            <a:endParaRPr lang="en-US"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rPr>
              <a:t>94 , 63, 101, 200, 56, 45 ],</a:t>
            </a:r>
          </a:p>
          <a:p>
            <a:pPr indent="228600"/>
            <a:r>
              <a:rPr lang="e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rPr>
              <a:t>index =[[' novel ', ' novel ', ' novel ',</a:t>
            </a:r>
            <a:endParaRPr lang="en-US"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Prose Essays ', ' Prose Essays ',</a:t>
            </a:r>
            <a:endParaRPr lang="en-US"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Prose Essays ', ' Biography ', ' Biography ',</a:t>
            </a:r>
            <a:endParaRPr lang="en-US"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Biography '], [' Ordinary World ',</a:t>
            </a:r>
            <a:endParaRPr lang="en-US"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Camel Xiangzi ', ' Diary of a Madman ', ' Skin ',</a:t>
            </a:r>
            <a:endParaRPr lang="en-US"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Six Records of a Floating Life ', ' Walking Alone ', ' Zeng Guofan ',</a:t>
            </a:r>
            <a:endParaRPr lang="en-US"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Lao She's Autobiography ', ' The Unity of Knowledge and Action - Wang Yangming ']])</a:t>
            </a:r>
            <a:endParaRPr lang="zh-CN" altLang="zh-CN" sz="17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pPr indent="228600"/>
            <a:r>
              <a:rPr lang="en" altLang="zh-CN" sz="17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ser_obj </a:t>
            </a:r>
            <a:r>
              <a:rPr lang="en" altLang="zh-CN" sz="17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 novel ']</a:t>
            </a:r>
            <a:endParaRPr lang="zh-CN" altLang="zh-CN" sz="17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6" name="文本框 15"/>
          <p:cNvSpPr txBox="1"/>
          <p:nvPr/>
        </p:nvSpPr>
        <p:spPr>
          <a:xfrm>
            <a:off x="6429247" y="909514"/>
            <a:ext cx="4343433" cy="707886"/>
          </a:xfrm>
          <a:prstGeom prst="rect">
            <a:avLst/>
          </a:prstGeom>
          <a:noFill/>
        </p:spPr>
        <p:txBody>
          <a:bodyPr wrap="none" rtlCol="0">
            <a:spAutoFit/>
          </a:bodyPr>
          <a:lstStyle/>
          <a:p>
            <a:r>
              <a:rPr lang="en" altLang="en-US" sz="2000" dirty="0">
                <a:solidFill>
                  <a:srgbClr val="FF0000"/>
                </a:solidFill>
                <a:latin typeface="微软雅黑" panose="020B0503020204020204" pitchFamily="34" charset="-122"/>
                <a:ea typeface="微软雅黑" panose="020B0503020204020204" pitchFamily="34" charset="-122"/>
              </a:rPr>
              <a:t>How to obtain information about </a:t>
            </a:r>
          </a:p>
          <a:p>
            <a:r>
              <a:rPr lang="en" altLang="en-US" sz="2000" dirty="0">
                <a:solidFill>
                  <a:srgbClr val="FF0000"/>
                </a:solidFill>
                <a:latin typeface="微软雅黑" panose="020B0503020204020204" pitchFamily="34" charset="-122"/>
                <a:ea typeface="微软雅黑" panose="020B0503020204020204" pitchFamily="34" charset="-122"/>
              </a:rPr>
              <a:t>novel classification?</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8" name="虚尾箭头 17"/>
          <p:cNvSpPr/>
          <p:nvPr/>
        </p:nvSpPr>
        <p:spPr>
          <a:xfrm rot="5400000">
            <a:off x="8300970" y="1771849"/>
            <a:ext cx="599988" cy="461529"/>
          </a:xfrm>
          <a:prstGeom prst="stripedRightArrow">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3DC267E7-8B1E-90D7-A62B-FF153462C1F5}"/>
              </a:ext>
            </a:extLst>
          </p:cNvPr>
          <p:cNvSpPr txBox="1"/>
          <p:nvPr/>
        </p:nvSpPr>
        <p:spPr>
          <a:xfrm>
            <a:off x="1143690" y="266995"/>
            <a:ext cx="775982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Using hierarchical indexing to retrieve data</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197033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39">
            <a:extLst>
              <a:ext uri="{FF2B5EF4-FFF2-40B4-BE49-F238E27FC236}">
                <a16:creationId xmlns:a16="http://schemas.microsoft.com/office/drawing/2014/main" id="{18096A58-1789-EEAE-4098-FE0F6DF9454A}"/>
              </a:ext>
            </a:extLst>
          </p:cNvPr>
          <p:cNvSpPr/>
          <p:nvPr/>
        </p:nvSpPr>
        <p:spPr>
          <a:xfrm>
            <a:off x="1276318" y="1053530"/>
            <a:ext cx="229860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Example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6" name="文本框 15">
            <a:extLst>
              <a:ext uri="{FF2B5EF4-FFF2-40B4-BE49-F238E27FC236}">
                <a16:creationId xmlns:a16="http://schemas.microsoft.com/office/drawing/2014/main" id="{1065DAA4-397C-C57E-5880-6487E472C80E}"/>
              </a:ext>
            </a:extLst>
          </p:cNvPr>
          <p:cNvSpPr txBox="1"/>
          <p:nvPr/>
        </p:nvSpPr>
        <p:spPr>
          <a:xfrm>
            <a:off x="1143690" y="1629594"/>
            <a:ext cx="9848060" cy="874407"/>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 altLang="zh-CN" dirty="0"/>
              <a:t>If you want to know the sales volume of the book " Ordinary World " under the novel category , you can use </a:t>
            </a:r>
            <a:r>
              <a:rPr lang="en" altLang="zh-CN" dirty="0">
                <a:solidFill>
                  <a:srgbClr val="1369B2"/>
                </a:solidFill>
              </a:rPr>
              <a:t>both the outer index and the inner index at the same time </a:t>
            </a:r>
            <a:r>
              <a:rPr lang="en" altLang="en-US" dirty="0"/>
              <a:t>.</a:t>
            </a:r>
            <a:endParaRPr lang="zh-CN" altLang="zh-CN" dirty="0"/>
          </a:p>
        </p:txBody>
      </p:sp>
      <p:sp>
        <p:nvSpPr>
          <p:cNvPr id="19" name="矩形 18">
            <a:extLst>
              <a:ext uri="{FF2B5EF4-FFF2-40B4-BE49-F238E27FC236}">
                <a16:creationId xmlns:a16="http://schemas.microsoft.com/office/drawing/2014/main" id="{C49064EA-F804-BC14-E703-CDE9B7972A19}"/>
              </a:ext>
            </a:extLst>
          </p:cNvPr>
          <p:cNvSpPr/>
          <p:nvPr/>
        </p:nvSpPr>
        <p:spPr>
          <a:xfrm>
            <a:off x="1143690" y="2677340"/>
            <a:ext cx="9848060" cy="83070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84D6635A-0BCE-CA74-FF0C-151A5A316414}"/>
              </a:ext>
            </a:extLst>
          </p:cNvPr>
          <p:cNvSpPr txBox="1"/>
          <p:nvPr/>
        </p:nvSpPr>
        <p:spPr>
          <a:xfrm>
            <a:off x="1595337" y="2908024"/>
            <a:ext cx="5676382"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ser_obj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 novel ', ' ordinary world ']</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4" name="文本框 23">
            <a:extLst>
              <a:ext uri="{FF2B5EF4-FFF2-40B4-BE49-F238E27FC236}">
                <a16:creationId xmlns:a16="http://schemas.microsoft.com/office/drawing/2014/main" id="{1065DAA4-397C-C57E-5880-6487E472C80E}"/>
              </a:ext>
            </a:extLst>
          </p:cNvPr>
          <p:cNvSpPr txBox="1"/>
          <p:nvPr/>
        </p:nvSpPr>
        <p:spPr>
          <a:xfrm>
            <a:off x="1143690" y="3652057"/>
            <a:ext cx="9848060" cy="1289905"/>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 altLang="zh-CN" dirty="0"/>
              <a:t>If we only know that the name of a book is "</a:t>
            </a:r>
            <a:r>
              <a:rPr lang="en-US" altLang="zh-CN" dirty="0"/>
              <a:t>Walking alone </a:t>
            </a:r>
            <a:r>
              <a:rPr lang="en" altLang="zh-CN" dirty="0"/>
              <a:t>", but we don't know the category to which the book belongs, then if we want to know the category and sales volume of the book, we need to obtain it by operating the </a:t>
            </a:r>
            <a:r>
              <a:rPr lang="en" altLang="zh-CN" dirty="0">
                <a:solidFill>
                  <a:srgbClr val="1369B2"/>
                </a:solidFill>
              </a:rPr>
              <a:t>inner index </a:t>
            </a:r>
            <a:r>
              <a:rPr lang="en" altLang="en-US" dirty="0"/>
              <a:t>.</a:t>
            </a:r>
            <a:endParaRPr lang="zh-CN" altLang="zh-CN" dirty="0"/>
          </a:p>
        </p:txBody>
      </p:sp>
      <p:sp>
        <p:nvSpPr>
          <p:cNvPr id="25" name="矩形 24">
            <a:extLst>
              <a:ext uri="{FF2B5EF4-FFF2-40B4-BE49-F238E27FC236}">
                <a16:creationId xmlns:a16="http://schemas.microsoft.com/office/drawing/2014/main" id="{C49064EA-F804-BC14-E703-CDE9B7972A19}"/>
              </a:ext>
            </a:extLst>
          </p:cNvPr>
          <p:cNvSpPr/>
          <p:nvPr/>
        </p:nvSpPr>
        <p:spPr>
          <a:xfrm>
            <a:off x="1143690" y="5013970"/>
            <a:ext cx="9848060" cy="83070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84D6635A-0BCE-CA74-FF0C-151A5A316414}"/>
              </a:ext>
            </a:extLst>
          </p:cNvPr>
          <p:cNvSpPr txBox="1"/>
          <p:nvPr/>
        </p:nvSpPr>
        <p:spPr>
          <a:xfrm>
            <a:off x="1595337" y="5292710"/>
            <a:ext cx="5676382"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ser_obj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 ' Walking alone ']</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 name="Title 1">
            <a:extLst>
              <a:ext uri="{FF2B5EF4-FFF2-40B4-BE49-F238E27FC236}">
                <a16:creationId xmlns:a16="http://schemas.microsoft.com/office/drawing/2014/main" id="{6BF8A283-BD74-E996-71E5-D7DE5A77FDAB}"/>
              </a:ext>
            </a:extLst>
          </p:cNvPr>
          <p:cNvSpPr txBox="1"/>
          <p:nvPr/>
        </p:nvSpPr>
        <p:spPr>
          <a:xfrm>
            <a:off x="1143690" y="266995"/>
            <a:ext cx="775982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Using hierarchical indexing to retrieve data</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8964EA71-E417-93EE-30F6-E77A46C0F4EE}"/>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86-87.</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5113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88762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Swap the order of index levels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21" name="原创设计师QQ598969553          _3"/>
          <p:cNvSpPr/>
          <p:nvPr/>
        </p:nvSpPr>
        <p:spPr>
          <a:xfrm>
            <a:off x="1019175" y="2536948"/>
            <a:ext cx="4590731" cy="269304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原创设计师QQ598969553          _4"/>
          <p:cNvSpPr/>
          <p:nvPr/>
        </p:nvSpPr>
        <p:spPr>
          <a:xfrm>
            <a:off x="1239480" y="3366598"/>
            <a:ext cx="4150120" cy="1705403"/>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Understand </a:t>
            </a:r>
            <a:r>
              <a:rPr lang="en" altLang="en-US" sz="1800" dirty="0">
                <a:solidFill>
                  <a:srgbClr val="595959"/>
                </a:solidFill>
                <a:latin typeface="微软雅黑" panose="020B0503020204020204" pitchFamily="34" charset="-122"/>
                <a:ea typeface="微软雅黑" panose="020B0503020204020204" pitchFamily="34" charset="-122"/>
                <a:cs typeface="+mn-ea"/>
              </a:rPr>
              <a:t>how to swap the order of index levels, and be able to use the </a:t>
            </a:r>
            <a:r>
              <a:rPr lang="en" altLang="zh-CN" sz="1800" dirty="0" err="1">
                <a:solidFill>
                  <a:srgbClr val="1369B2"/>
                </a:solidFill>
                <a:latin typeface="微软雅黑" panose="020B0503020204020204" pitchFamily="34" charset="-122"/>
                <a:ea typeface="微软雅黑" panose="020B0503020204020204" pitchFamily="34" charset="-122"/>
                <a:cs typeface="+mn-ea"/>
              </a:rPr>
              <a:t>swaplevel </a:t>
            </a:r>
            <a:r>
              <a:rPr lang="en" altLang="zh-CN" sz="1800" dirty="0">
                <a:solidFill>
                  <a:srgbClr val="1369B2"/>
                </a:solidFill>
                <a:latin typeface="微软雅黑" panose="020B0503020204020204" pitchFamily="34" charset="-122"/>
                <a:ea typeface="微软雅黑" panose="020B0503020204020204" pitchFamily="34" charset="-122"/>
                <a:cs typeface="+mn-ea"/>
              </a:rPr>
              <a:t>() method </a:t>
            </a:r>
            <a:r>
              <a:rPr lang="en" altLang="en-US" sz="1800" dirty="0">
                <a:solidFill>
                  <a:srgbClr val="595959"/>
                </a:solidFill>
                <a:latin typeface="微软雅黑" panose="020B0503020204020204" pitchFamily="34" charset="-122"/>
                <a:ea typeface="微软雅黑" panose="020B0503020204020204" pitchFamily="34" charset="-122"/>
                <a:cs typeface="+mn-ea"/>
              </a:rPr>
              <a:t>to swap the order of index levels</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23" name="原创设计师QQ598969553          _7"/>
          <p:cNvSpPr txBox="1"/>
          <p:nvPr/>
        </p:nvSpPr>
        <p:spPr>
          <a:xfrm>
            <a:off x="1019176" y="2709714"/>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3950097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743604"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Swap the order of index levels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5F7E5008-855E-2C15-21FF-850F112EF03A}"/>
              </a:ext>
            </a:extLst>
          </p:cNvPr>
          <p:cNvSpPr txBox="1"/>
          <p:nvPr/>
        </p:nvSpPr>
        <p:spPr>
          <a:xfrm>
            <a:off x="1270670" y="1806210"/>
            <a:ext cx="9289032" cy="961289"/>
          </a:xfrm>
          <a:prstGeom prst="rect">
            <a:avLst/>
          </a:prstGeom>
          <a:noFill/>
        </p:spPr>
        <p:txBody>
          <a:bodyPr wrap="square">
            <a:spAutoFit/>
          </a:bodyPr>
          <a:lstStyle>
            <a:defPPr>
              <a:defRPr lang="zh-CN"/>
            </a:defPPr>
            <a:lvl1pPr indent="0">
              <a:lnSpc>
                <a:spcPct val="150000"/>
              </a:lnSpc>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r>
              <a:rPr lang="en" altLang="zh-CN" dirty="0"/>
              <a:t>Exchanging the order of index levels means exchanging </a:t>
            </a:r>
            <a:r>
              <a:rPr lang="en" altLang="zh-CN" dirty="0">
                <a:solidFill>
                  <a:srgbClr val="1369B2"/>
                </a:solidFill>
              </a:rPr>
              <a:t>the positions of outer indexes and inner indexes </a:t>
            </a:r>
            <a:r>
              <a:rPr lang="en" altLang="zh-CN" dirty="0"/>
              <a:t>.</a:t>
            </a:r>
            <a:endParaRPr lang="zh-CN" altLang="zh-CN" dirty="0"/>
          </a:p>
        </p:txBody>
      </p:sp>
      <p:sp>
        <p:nvSpPr>
          <p:cNvPr id="9" name="矩形: 圆角 139">
            <a:extLst>
              <a:ext uri="{FF2B5EF4-FFF2-40B4-BE49-F238E27FC236}">
                <a16:creationId xmlns:a16="http://schemas.microsoft.com/office/drawing/2014/main" id="{18096A58-1789-EEAE-4098-FE0F6DF9454A}"/>
              </a:ext>
            </a:extLst>
          </p:cNvPr>
          <p:cNvSpPr/>
          <p:nvPr/>
        </p:nvSpPr>
        <p:spPr>
          <a:xfrm>
            <a:off x="1276318" y="981522"/>
            <a:ext cx="179455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Concept</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12" name="图片 11"/>
          <p:cNvPicPr/>
          <p:nvPr/>
        </p:nvPicPr>
        <p:blipFill>
          <a:blip r:embed="rId3"/>
          <a:stretch>
            <a:fillRect/>
          </a:stretch>
        </p:blipFill>
        <p:spPr>
          <a:xfrm>
            <a:off x="2191825" y="2907492"/>
            <a:ext cx="7344816" cy="3311623"/>
          </a:xfrm>
          <a:prstGeom prst="rect">
            <a:avLst/>
          </a:prstGeom>
        </p:spPr>
      </p:pic>
    </p:spTree>
    <p:extLst>
      <p:ext uri="{BB962C8B-B14F-4D97-AF65-F5344CB8AC3E}">
        <p14:creationId xmlns:p14="http://schemas.microsoft.com/office/powerpoint/2010/main" val="2999906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103644"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Swap the order of index levels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矩形: 圆角 139">
            <a:extLst>
              <a:ext uri="{FF2B5EF4-FFF2-40B4-BE49-F238E27FC236}">
                <a16:creationId xmlns:a16="http://schemas.microsoft.com/office/drawing/2014/main" id="{18096A58-1789-EEAE-4098-FE0F6DF9454A}"/>
              </a:ext>
            </a:extLst>
          </p:cNvPr>
          <p:cNvSpPr/>
          <p:nvPr/>
        </p:nvSpPr>
        <p:spPr>
          <a:xfrm>
            <a:off x="1276318" y="1524986"/>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Implementation</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 name="矩形 1"/>
          <p:cNvSpPr/>
          <p:nvPr/>
        </p:nvSpPr>
        <p:spPr>
          <a:xfrm>
            <a:off x="1414686" y="2359069"/>
            <a:ext cx="7992888" cy="553998"/>
          </a:xfrm>
          <a:prstGeom prst="rect">
            <a:avLst/>
          </a:prstGeom>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In pandas , swapping the order of levels can be done using the </a:t>
            </a:r>
            <a:r>
              <a:rPr lang="en" altLang="zh-CN" sz="20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swaplevel </a:t>
            </a:r>
            <a:r>
              <a:rPr lang="e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 method </a:t>
            </a:r>
            <a:r>
              <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endParaRPr lang="zh-CN" altLang="en-US"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0" name="矩形 9">
            <a:extLst>
              <a:ext uri="{FF2B5EF4-FFF2-40B4-BE49-F238E27FC236}">
                <a16:creationId xmlns:a16="http://schemas.microsoft.com/office/drawing/2014/main" id="{C49064EA-F804-BC14-E703-CDE9B7972A19}"/>
              </a:ext>
            </a:extLst>
          </p:cNvPr>
          <p:cNvSpPr/>
          <p:nvPr/>
        </p:nvSpPr>
        <p:spPr>
          <a:xfrm>
            <a:off x="1416571" y="3501802"/>
            <a:ext cx="9071123" cy="86409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84D6635A-0BCE-CA74-FF0C-151A5A316414}"/>
              </a:ext>
            </a:extLst>
          </p:cNvPr>
          <p:cNvSpPr txBox="1"/>
          <p:nvPr/>
        </p:nvSpPr>
        <p:spPr>
          <a:xfrm>
            <a:off x="1868218" y="3755216"/>
            <a:ext cx="5228559" cy="369332"/>
          </a:xfrm>
          <a:prstGeom prst="rect">
            <a:avLst/>
          </a:prstGeom>
          <a:noFill/>
        </p:spPr>
        <p:txBody>
          <a:bodyPr wrap="square">
            <a:spAutoFit/>
          </a:bodyPr>
          <a:lstStyle/>
          <a:p>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ser_obj.swaplevel</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 )</a:t>
            </a:r>
            <a:endParaRPr lang="zh-C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827397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45557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3.7.5</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Hierarchical index sorting</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21" name="原创设计师QQ598969553          _3"/>
          <p:cNvSpPr/>
          <p:nvPr/>
        </p:nvSpPr>
        <p:spPr>
          <a:xfrm>
            <a:off x="1019175" y="2536948"/>
            <a:ext cx="4590731" cy="269304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原创设计师QQ598969553          _4"/>
          <p:cNvSpPr/>
          <p:nvPr/>
        </p:nvSpPr>
        <p:spPr>
          <a:xfrm>
            <a:off x="1414686" y="3366598"/>
            <a:ext cx="3672408" cy="1705403"/>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a:t>
            </a:r>
            <a:r>
              <a:rPr lang="en" altLang="en-US" sz="1800" dirty="0">
                <a:solidFill>
                  <a:srgbClr val="595959"/>
                </a:solidFill>
                <a:latin typeface="微软雅黑" panose="020B0503020204020204" pitchFamily="34" charset="-122"/>
                <a:ea typeface="微软雅黑" panose="020B0503020204020204" pitchFamily="34" charset="-122"/>
                <a:cs typeface="+mn-ea"/>
              </a:rPr>
              <a:t>the hierarchical index sorting method and be able to implement the hierarchical index sorting function through </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23" name="原创设计师QQ598969553          _7"/>
          <p:cNvSpPr txBox="1"/>
          <p:nvPr/>
        </p:nvSpPr>
        <p:spPr>
          <a:xfrm>
            <a:off x="1019176" y="2709714"/>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1120894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0316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3.7.5</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Hierarchical index sorting</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1065DAA4-397C-C57E-5880-6487E472C80E}"/>
              </a:ext>
            </a:extLst>
          </p:cNvPr>
          <p:cNvSpPr txBox="1"/>
          <p:nvPr/>
        </p:nvSpPr>
        <p:spPr>
          <a:xfrm>
            <a:off x="1143690" y="1053530"/>
            <a:ext cx="9848060" cy="1422954"/>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lgn="just"/>
            <a:r>
              <a:rPr lang="en" altLang="zh-CN" sz="2000" dirty="0"/>
              <a:t>If you want to sort an object with a hierarchical index, you can use </a:t>
            </a:r>
            <a:r>
              <a:rPr lang="en" altLang="zh-CN" sz="2000" dirty="0" err="1">
                <a:solidFill>
                  <a:srgbClr val="1369B2"/>
                </a:solidFill>
              </a:rPr>
              <a:t>the sort_index </a:t>
            </a:r>
            <a:r>
              <a:rPr lang="en" altLang="zh-CN" sz="2000" dirty="0">
                <a:solidFill>
                  <a:srgbClr val="1369B2"/>
                </a:solidFill>
              </a:rPr>
              <a:t>() method </a:t>
            </a:r>
            <a:r>
              <a:rPr lang="en" altLang="zh-CN" sz="2000" dirty="0"/>
              <a:t>to do so. When sorting with </a:t>
            </a:r>
            <a:r>
              <a:rPr lang="en" altLang="zh-CN" sz="2000" dirty="0" err="1"/>
              <a:t>the sort_index </a:t>
            </a:r>
            <a:r>
              <a:rPr lang="en" altLang="zh-CN" sz="2000" dirty="0"/>
              <a:t>() method, </a:t>
            </a:r>
            <a:r>
              <a:rPr lang="en" altLang="zh-CN" sz="2000" dirty="0">
                <a:solidFill>
                  <a:srgbClr val="1369B2"/>
                </a:solidFill>
              </a:rPr>
              <a:t>the outer index is sorted first </a:t>
            </a:r>
            <a:r>
              <a:rPr lang="en" altLang="zh-CN" sz="2000" dirty="0"/>
              <a:t>, </a:t>
            </a:r>
            <a:r>
              <a:rPr lang="en" altLang="zh-CN" sz="2000" dirty="0">
                <a:solidFill>
                  <a:srgbClr val="1369B2"/>
                </a:solidFill>
              </a:rPr>
              <a:t>and then the inner index is sorted </a:t>
            </a:r>
            <a:r>
              <a:rPr lang="en" altLang="zh-CN" sz="2000" dirty="0"/>
              <a:t>.</a:t>
            </a:r>
          </a:p>
        </p:txBody>
      </p:sp>
      <p:pic>
        <p:nvPicPr>
          <p:cNvPr id="8" name="图片 7" descr="C:\Users\admin\Documents\Tencent Files\247993199\Image\C2C\}`~QR%D}`~PCP}1N]X8VXIX.png"/>
          <p:cNvPicPr/>
          <p:nvPr/>
        </p:nvPicPr>
        <p:blipFill rotWithShape="1">
          <a:blip r:embed="rId3">
            <a:extLst>
              <a:ext uri="{28A0092B-C50C-407E-A947-70E740481C1C}">
                <a14:useLocalDpi xmlns:a14="http://schemas.microsoft.com/office/drawing/2010/main" val="0"/>
              </a:ext>
            </a:extLst>
          </a:blip>
          <a:srcRect t="7802"/>
          <a:stretch/>
        </p:blipFill>
        <p:spPr bwMode="auto">
          <a:xfrm>
            <a:off x="2494806" y="2637706"/>
            <a:ext cx="6768752" cy="3130661"/>
          </a:xfrm>
          <a:prstGeom prst="rect">
            <a:avLst/>
          </a:prstGeom>
          <a:noFill/>
          <a:ln>
            <a:noFill/>
          </a:ln>
          <a:extLst>
            <a:ext uri="{53640926-AAD7-44D8-BBD7-CCE9431645EC}">
              <a14:shadowObscured xmlns:a14="http://schemas.microsoft.com/office/drawing/2010/main"/>
            </a:ext>
          </a:extLst>
        </p:spPr>
      </p:pic>
      <p:sp>
        <p:nvSpPr>
          <p:cNvPr id="2" name="文本框 1">
            <a:extLst>
              <a:ext uri="{FF2B5EF4-FFF2-40B4-BE49-F238E27FC236}">
                <a16:creationId xmlns:a16="http://schemas.microsoft.com/office/drawing/2014/main" id="{080B91E2-FA5B-81E3-C9E3-45049D32FD23}"/>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87-88.</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0451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90950" y="2493690"/>
            <a:ext cx="8220295" cy="707886"/>
          </a:xfrm>
          <a:prstGeom prst="rect">
            <a:avLst/>
          </a:prstGeom>
          <a:noFill/>
        </p:spPr>
        <p:txBody>
          <a:bodyPr wrap="square" lIns="91443" tIns="45720" rIns="91443" bIns="45720" rtlCol="0">
            <a:spAutoFit/>
          </a:bodyPr>
          <a:lstStyle/>
          <a:p>
            <a:pPr algn="ctr"/>
            <a:r>
              <a:rPr lang="en" altLang="zh-CN" sz="4000" b="1" dirty="0">
                <a:solidFill>
                  <a:srgbClr val="595959"/>
                </a:solidFill>
                <a:latin typeface="微软雅黑" panose="020B0503020204020204" pitchFamily="34" charset="-122"/>
                <a:ea typeface="微软雅黑" panose="020B0503020204020204" pitchFamily="34" charset="-122"/>
                <a:cs typeface="+mn-ea"/>
              </a:rPr>
              <a:t>Case: Statistical analysis of the college entrance examination scores in Shaanxi</a:t>
            </a:r>
            <a:endParaRPr lang="en-GB" altLang="zh-CN" sz="40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 altLang="zh-CN" sz="5400" b="1" dirty="0">
                <a:solidFill>
                  <a:srgbClr val="FAFAFA"/>
                </a:solidFill>
                <a:latin typeface="微软雅黑" panose="020B0503020204020204" pitchFamily="34" charset="-122"/>
                <a:ea typeface="微软雅黑" panose="020B0503020204020204" pitchFamily="34" charset="-122"/>
                <a:cs typeface="+mn-ea"/>
              </a:rPr>
              <a:t>3.8</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8415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59412"/>
            <a:ext cx="941601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3.8</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Case : Statistical analysis of the college entrance examination scores in Shaanxi</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8CBAC2A9-05AB-C419-63B8-F959ED894204}"/>
              </a:ext>
            </a:extLst>
          </p:cNvPr>
          <p:cNvSpPr txBox="1"/>
          <p:nvPr/>
        </p:nvSpPr>
        <p:spPr>
          <a:xfrm>
            <a:off x="4222999" y="2133650"/>
            <a:ext cx="6480720" cy="2951898"/>
          </a:xfrm>
          <a:prstGeom prst="rect">
            <a:avLst/>
          </a:prstGeom>
          <a:noFill/>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rPr>
              <a:t>In order to help the majority of candidates and parents understand the admission situation of the college entrance examination over the years, some websites have summarized </a:t>
            </a:r>
            <a:r>
              <a:rPr lang="en" altLang="zh-CN" sz="1800" kern="0" dirty="0">
                <a:solidFill>
                  <a:srgbClr val="1369B2"/>
                </a:solidFill>
                <a:latin typeface="Microsoft YaHei" panose="020B0503020204020204" pitchFamily="34" charset="-122"/>
                <a:ea typeface="Microsoft YaHei" panose="020B0503020204020204" pitchFamily="34" charset="-122"/>
              </a:rPr>
              <a:t>the admission control scores of various provinces and cities </a:t>
            </a:r>
            <a:r>
              <a:rPr lang="en" altLang="zh-CN" sz="1800" kern="0" dirty="0">
                <a:solidFill>
                  <a:srgbClr val="595959"/>
                </a:solidFill>
                <a:latin typeface="Microsoft YaHei" panose="020B0503020204020204" pitchFamily="34" charset="-122"/>
                <a:ea typeface="Microsoft YaHei" panose="020B0503020204020204" pitchFamily="34" charset="-122"/>
              </a:rPr>
              <a:t>. Due to the influence of various factors, the score lines will change more or less every year.</a:t>
            </a:r>
          </a:p>
        </p:txBody>
      </p:sp>
      <p:pic>
        <p:nvPicPr>
          <p:cNvPr id="3" name="Picture 7" descr="总结小人">
            <a:extLst>
              <a:ext uri="{FF2B5EF4-FFF2-40B4-BE49-F238E27FC236}">
                <a16:creationId xmlns:a16="http://schemas.microsoft.com/office/drawing/2014/main" id="{A954B3C6-8F35-2B8C-8E09-6E9C9F79B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6" y="1321668"/>
            <a:ext cx="3908398" cy="59245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602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Series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9" name="矩形: 圆角 139">
            <a:extLst>
              <a:ext uri="{FF2B5EF4-FFF2-40B4-BE49-F238E27FC236}">
                <a16:creationId xmlns:a16="http://schemas.microsoft.com/office/drawing/2014/main" id="{18096A58-1789-EEAE-4098-FE0F6DF9454A}"/>
              </a:ext>
            </a:extLst>
          </p:cNvPr>
          <p:cNvSpPr/>
          <p:nvPr/>
        </p:nvSpPr>
        <p:spPr>
          <a:xfrm>
            <a:off x="1276318" y="1053530"/>
            <a:ext cx="633105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Creating an object </a:t>
            </a:r>
            <a:r>
              <a:rPr lang="en" altLang="en-US" b="1" dirty="0">
                <a:latin typeface="宋体" panose="02010600030101010101" pitchFamily="2" charset="-122"/>
                <a:ea typeface="宋体" panose="02010600030101010101" pitchFamily="2" charset="-122"/>
              </a:rPr>
              <a:t>of the </a:t>
            </a:r>
            <a:r>
              <a:rPr lang="en" altLang="zh-CN" b="1" dirty="0">
                <a:latin typeface="宋体" panose="02010600030101010101" pitchFamily="2" charset="-122"/>
                <a:ea typeface="宋体" panose="02010600030101010101" pitchFamily="2" charset="-122"/>
              </a:rPr>
              <a:t>Series class</a:t>
            </a:r>
          </a:p>
        </p:txBody>
      </p:sp>
      <p:sp>
        <p:nvSpPr>
          <p:cNvPr id="10" name="文本框 9">
            <a:extLst>
              <a:ext uri="{FF2B5EF4-FFF2-40B4-BE49-F238E27FC236}">
                <a16:creationId xmlns:a16="http://schemas.microsoft.com/office/drawing/2014/main" id="{1E1BFBFC-8168-1953-8181-1D9657228AA6}"/>
              </a:ext>
            </a:extLst>
          </p:cNvPr>
          <p:cNvSpPr txBox="1"/>
          <p:nvPr/>
        </p:nvSpPr>
        <p:spPr>
          <a:xfrm>
            <a:off x="716867" y="1832654"/>
            <a:ext cx="10424124" cy="499624"/>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Create an object of the Series class by </a:t>
            </a:r>
            <a:r>
              <a:rPr lang="en" altLang="zh-CN" sz="2000" kern="0" dirty="0">
                <a:solidFill>
                  <a:srgbClr val="1369B2"/>
                </a:solidFill>
                <a:latin typeface="Microsoft YaHei" panose="020B0503020204020204" pitchFamily="34" charset="-122"/>
                <a:ea typeface="Microsoft YaHei" panose="020B0503020204020204" pitchFamily="34" charset="-122"/>
              </a:rPr>
              <a:t>passing a list </a:t>
            </a:r>
            <a:r>
              <a:rPr lang="en" altLang="zh-CN" sz="2000" kern="0" dirty="0">
                <a:solidFill>
                  <a:srgbClr val="595959"/>
                </a:solidFill>
                <a:latin typeface="Microsoft YaHei" panose="020B0503020204020204" pitchFamily="34" charset="-122"/>
                <a:ea typeface="Microsoft YaHei" panose="020B0503020204020204" pitchFamily="34" charset="-122"/>
              </a:rPr>
              <a:t>to the Series class constructor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1287706" y="2565698"/>
            <a:ext cx="9560028" cy="108012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9F3DCC8-58F8-42D9-C2A9-18C2C694DAF0}"/>
              </a:ext>
            </a:extLst>
          </p:cNvPr>
          <p:cNvSpPr txBox="1"/>
          <p:nvPr/>
        </p:nvSpPr>
        <p:spPr>
          <a:xfrm>
            <a:off x="1630710" y="2723000"/>
            <a:ext cx="8596438" cy="729430"/>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pd.Series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b="1" dirty="0">
                <a:solidFill>
                  <a:srgbClr val="1369B2"/>
                </a:solidFill>
                <a:latin typeface="Courier New" panose="02070309020205020404" pitchFamily="49" charset="0"/>
                <a:ea typeface="宋体" panose="02010600030101010101" pitchFamily="2" charset="-122"/>
              </a:rPr>
              <a:t>data=['Python', 'C', 'Java',</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b="1" dirty="0">
                <a:solidFill>
                  <a:srgbClr val="1369B2"/>
                </a:solidFill>
                <a:latin typeface="Courier New" panose="02070309020205020404" pitchFamily="49" charset="0"/>
                <a:ea typeface="宋体" panose="02010600030101010101" pitchFamily="2" charset="-122"/>
              </a:rPr>
              <a:t>'JavaScript', 'PHP', 'R'] </a:t>
            </a:r>
            <a:r>
              <a:rPr lang="en"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8" name="文本框 7">
            <a:extLst>
              <a:ext uri="{FF2B5EF4-FFF2-40B4-BE49-F238E27FC236}">
                <a16:creationId xmlns:a16="http://schemas.microsoft.com/office/drawing/2014/main" id="{1E1BFBFC-8168-1953-8181-1D9657228AA6}"/>
              </a:ext>
            </a:extLst>
          </p:cNvPr>
          <p:cNvSpPr txBox="1"/>
          <p:nvPr/>
        </p:nvSpPr>
        <p:spPr>
          <a:xfrm>
            <a:off x="1287706" y="3717826"/>
            <a:ext cx="9560028" cy="553998"/>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When creating an object of the Series class, you can also explicitly </a:t>
            </a:r>
            <a:r>
              <a:rPr lang="en" altLang="zh-CN" sz="2000" kern="0" dirty="0">
                <a:solidFill>
                  <a:srgbClr val="1369B2"/>
                </a:solidFill>
                <a:latin typeface="Microsoft YaHei" panose="020B0503020204020204" pitchFamily="34" charset="-122"/>
                <a:ea typeface="Microsoft YaHei" panose="020B0503020204020204" pitchFamily="34" charset="-122"/>
              </a:rPr>
              <a:t>specify the label index for the data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61CAA81-0507-65DC-AD31-AFCAEBF8588E}"/>
              </a:ext>
            </a:extLst>
          </p:cNvPr>
          <p:cNvSpPr/>
          <p:nvPr/>
        </p:nvSpPr>
        <p:spPr>
          <a:xfrm>
            <a:off x="1287706" y="4725938"/>
            <a:ext cx="9560028" cy="108012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B9F3DCC8-58F8-42D9-C2A9-18C2C694DAF0}"/>
              </a:ext>
            </a:extLst>
          </p:cNvPr>
          <p:cNvSpPr txBox="1"/>
          <p:nvPr/>
        </p:nvSpPr>
        <p:spPr>
          <a:xfrm>
            <a:off x="1459208" y="4869954"/>
            <a:ext cx="9217024" cy="729430"/>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ser_obj = pd.Series (data=['Python', 'C', 'Java’,</a:t>
            </a:r>
            <a:r>
              <a:rPr lang="en-US" altLang="zh-CN" sz="1800" dirty="0">
                <a:solidFill>
                  <a:srgbClr val="000000"/>
                </a:solidFill>
                <a:latin typeface="Courier New" panose="02070309020205020404" pitchFamily="49" charset="0"/>
                <a:ea typeface="宋体" panose="02010600030101010101" pitchFamily="2" charset="-122"/>
              </a:rPr>
              <a:t> </a:t>
            </a:r>
            <a:r>
              <a:rPr lang="en" altLang="zh-CN" sz="1800" dirty="0">
                <a:solidFill>
                  <a:srgbClr val="000000"/>
                </a:solidFill>
                <a:latin typeface="Courier New" panose="02070309020205020404" pitchFamily="49" charset="0"/>
                <a:ea typeface="宋体" panose="02010600030101010101" pitchFamily="2" charset="-122"/>
              </a:rPr>
              <a:t>'JavaScript ', 'PHP ', 'R'], </a:t>
            </a:r>
            <a:r>
              <a:rPr lang="en" altLang="zh-CN" sz="1800" b="1" dirty="0">
                <a:solidFill>
                  <a:srgbClr val="1369B2"/>
                </a:solidFill>
                <a:latin typeface="Courier New" panose="02070309020205020404" pitchFamily="49" charset="0"/>
                <a:ea typeface="宋体" panose="02010600030101010101" pitchFamily="2" charset="-122"/>
              </a:rPr>
              <a:t>index=['a', 'b', 'c', 'd', 'e', 'f'])</a:t>
            </a:r>
            <a:endParaRPr lang="zh-CN" altLang="zh-CN" sz="1800" b="1" dirty="0">
              <a:solidFill>
                <a:srgbClr val="1369B2"/>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2505440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189434"/>
            <a:ext cx="941601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3.8</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Case: Statistical analysis of the college entrance examination scores in Shaanxi</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文本框 14">
            <a:extLst>
              <a:ext uri="{FF2B5EF4-FFF2-40B4-BE49-F238E27FC236}">
                <a16:creationId xmlns:a16="http://schemas.microsoft.com/office/drawing/2014/main" id="{122283A2-4FD2-9C9E-B087-CE87018F0850}"/>
              </a:ext>
            </a:extLst>
          </p:cNvPr>
          <p:cNvSpPr txBox="1"/>
          <p:nvPr/>
        </p:nvSpPr>
        <p:spPr>
          <a:xfrm>
            <a:off x="4655046" y="1053530"/>
            <a:ext cx="6120680" cy="1015663"/>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This case requires some simple statistical operations on </a:t>
            </a:r>
            <a:r>
              <a:rPr lang="en" altLang="zh-CN" sz="2000" kern="0" dirty="0">
                <a:solidFill>
                  <a:srgbClr val="1369B2"/>
                </a:solidFill>
                <a:latin typeface="Microsoft YaHei" panose="020B0503020204020204" pitchFamily="34" charset="-122"/>
                <a:ea typeface="Microsoft YaHei" panose="020B0503020204020204" pitchFamily="34" charset="-122"/>
              </a:rPr>
              <a:t>the college entrance examination data from 2008 to 2022 , which are divided into the following </a:t>
            </a:r>
            <a:r>
              <a:rPr lang="en" altLang="zh-CN" sz="2000" kern="0" dirty="0">
                <a:solidFill>
                  <a:srgbClr val="595959"/>
                </a:solidFill>
                <a:latin typeface="Microsoft YaHei" panose="020B0503020204020204" pitchFamily="34" charset="-122"/>
                <a:ea typeface="Microsoft YaHei" panose="020B0503020204020204" pitchFamily="34" charset="-122"/>
              </a:rPr>
              <a:t>three goals :</a:t>
            </a:r>
            <a:endParaRPr lang="en-US" altLang="zh-CN" sz="2000" kern="0" dirty="0">
              <a:solidFill>
                <a:srgbClr val="595959"/>
              </a:solidFill>
              <a:latin typeface="Microsoft YaHei" panose="020B0503020204020204" pitchFamily="34" charset="-122"/>
              <a:ea typeface="Microsoft YaHei" panose="020B0503020204020204" pitchFamily="34" charset="-122"/>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66" y="1989634"/>
            <a:ext cx="3456384" cy="3456384"/>
          </a:xfrm>
          <a:prstGeom prst="rect">
            <a:avLst/>
          </a:prstGeom>
        </p:spPr>
      </p:pic>
      <p:sp>
        <p:nvSpPr>
          <p:cNvPr id="17" name="六边形 16">
            <a:extLst>
              <a:ext uri="{FF2B5EF4-FFF2-40B4-BE49-F238E27FC236}">
                <a16:creationId xmlns:a16="http://schemas.microsoft.com/office/drawing/2014/main" id="{57610F72-73F6-18CD-2DF2-A7E327EAE2A2}"/>
              </a:ext>
            </a:extLst>
          </p:cNvPr>
          <p:cNvSpPr/>
          <p:nvPr/>
        </p:nvSpPr>
        <p:spPr>
          <a:xfrm>
            <a:off x="4824189" y="3601561"/>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latin typeface="黑体" panose="02010609060101010101" pitchFamily="49" charset="-122"/>
                <a:ea typeface="黑体" panose="02010609060101010101" pitchFamily="49" charset="-122"/>
              </a:rPr>
              <a:t>1</a:t>
            </a:r>
            <a:endParaRPr kumimoji="1" lang="zh-CN" altLang="en-US" dirty="0">
              <a:latin typeface="黑体" panose="02010609060101010101" pitchFamily="49" charset="-122"/>
              <a:ea typeface="黑体" panose="02010609060101010101" pitchFamily="49" charset="-122"/>
            </a:endParaRPr>
          </a:p>
        </p:txBody>
      </p:sp>
      <p:cxnSp>
        <p:nvCxnSpPr>
          <p:cNvPr id="18" name="直线连接符 3">
            <a:extLst>
              <a:ext uri="{FF2B5EF4-FFF2-40B4-BE49-F238E27FC236}">
                <a16:creationId xmlns:a16="http://schemas.microsoft.com/office/drawing/2014/main" id="{36AC450A-6F57-EC21-D100-E1576570DA80}"/>
              </a:ext>
            </a:extLst>
          </p:cNvPr>
          <p:cNvCxnSpPr>
            <a:cxnSpLocks/>
          </p:cNvCxnSpPr>
          <p:nvPr/>
        </p:nvCxnSpPr>
        <p:spPr>
          <a:xfrm>
            <a:off x="5304615" y="4105561"/>
            <a:ext cx="54711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19AF5D6-47AD-C677-132D-67081FB40638}"/>
              </a:ext>
            </a:extLst>
          </p:cNvPr>
          <p:cNvSpPr txBox="1"/>
          <p:nvPr/>
        </p:nvSpPr>
        <p:spPr>
          <a:xfrm>
            <a:off x="5591150" y="2997746"/>
            <a:ext cx="6336704" cy="1061381"/>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nSpc>
                <a:spcPct val="120000"/>
              </a:lnSpc>
              <a:buNone/>
            </a:pPr>
            <a:r>
              <a:rPr lang="en-US" altLang="zh-CN" sz="1800" dirty="0"/>
              <a:t>What is the </a:t>
            </a:r>
            <a:r>
              <a:rPr lang="en-US" altLang="zh-CN" sz="1800" dirty="0">
                <a:solidFill>
                  <a:srgbClr val="1369B2"/>
                </a:solidFill>
              </a:rPr>
              <a:t>highest and lowest score line </a:t>
            </a:r>
            <a:r>
              <a:rPr lang="en-US" altLang="zh-CN" sz="1800" dirty="0"/>
              <a:t>for liberal arts and science in the first and second tier universities, and how much is the difference?</a:t>
            </a:r>
          </a:p>
        </p:txBody>
      </p:sp>
      <p:sp>
        <p:nvSpPr>
          <p:cNvPr id="22" name="六边形 21">
            <a:extLst>
              <a:ext uri="{FF2B5EF4-FFF2-40B4-BE49-F238E27FC236}">
                <a16:creationId xmlns:a16="http://schemas.microsoft.com/office/drawing/2014/main" id="{57610F72-73F6-18CD-2DF2-A7E327EAE2A2}"/>
              </a:ext>
            </a:extLst>
          </p:cNvPr>
          <p:cNvSpPr/>
          <p:nvPr/>
        </p:nvSpPr>
        <p:spPr>
          <a:xfrm>
            <a:off x="4824189" y="4669341"/>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latin typeface="黑体" panose="02010609060101010101" pitchFamily="49" charset="-122"/>
                <a:ea typeface="黑体" panose="02010609060101010101" pitchFamily="49" charset="-122"/>
              </a:rPr>
              <a:t>2</a:t>
            </a:r>
            <a:endParaRPr kumimoji="1" lang="zh-CN" altLang="en-US" dirty="0">
              <a:latin typeface="黑体" panose="02010609060101010101" pitchFamily="49" charset="-122"/>
              <a:ea typeface="黑体" panose="02010609060101010101" pitchFamily="49" charset="-122"/>
            </a:endParaRPr>
          </a:p>
        </p:txBody>
      </p:sp>
      <p:cxnSp>
        <p:nvCxnSpPr>
          <p:cNvPr id="23" name="直线连接符 3">
            <a:extLst>
              <a:ext uri="{FF2B5EF4-FFF2-40B4-BE49-F238E27FC236}">
                <a16:creationId xmlns:a16="http://schemas.microsoft.com/office/drawing/2014/main" id="{36AC450A-6F57-EC21-D100-E1576570DA80}"/>
              </a:ext>
            </a:extLst>
          </p:cNvPr>
          <p:cNvCxnSpPr>
            <a:cxnSpLocks/>
          </p:cNvCxnSpPr>
          <p:nvPr/>
        </p:nvCxnSpPr>
        <p:spPr>
          <a:xfrm>
            <a:off x="5304615" y="5173341"/>
            <a:ext cx="54711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19AF5D6-47AD-C677-132D-67081FB40638}"/>
              </a:ext>
            </a:extLst>
          </p:cNvPr>
          <p:cNvSpPr txBox="1"/>
          <p:nvPr/>
        </p:nvSpPr>
        <p:spPr>
          <a:xfrm>
            <a:off x="5591150" y="4156327"/>
            <a:ext cx="6192688" cy="1061381"/>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nSpc>
                <a:spcPct val="120000"/>
              </a:lnSpc>
              <a:buNone/>
            </a:pPr>
            <a:r>
              <a:rPr lang="en" altLang="zh-CN" sz="1800" dirty="0"/>
              <a:t>Compared with 2021 , </a:t>
            </a:r>
            <a:r>
              <a:rPr lang="en" altLang="zh-CN" sz="1800" dirty="0">
                <a:solidFill>
                  <a:srgbClr val="1369B2"/>
                </a:solidFill>
              </a:rPr>
              <a:t>how many points have changed in the first liberal arts and science subjects and the second liberal arts and science subjects </a:t>
            </a:r>
            <a:endParaRPr lang="en-US" altLang="zh-CN" sz="1800" dirty="0">
              <a:solidFill>
                <a:srgbClr val="1369B2"/>
              </a:solidFill>
            </a:endParaRPr>
          </a:p>
        </p:txBody>
      </p:sp>
      <p:sp>
        <p:nvSpPr>
          <p:cNvPr id="25" name="六边形 24">
            <a:extLst>
              <a:ext uri="{FF2B5EF4-FFF2-40B4-BE49-F238E27FC236}">
                <a16:creationId xmlns:a16="http://schemas.microsoft.com/office/drawing/2014/main" id="{57610F72-73F6-18CD-2DF2-A7E327EAE2A2}"/>
              </a:ext>
            </a:extLst>
          </p:cNvPr>
          <p:cNvSpPr/>
          <p:nvPr/>
        </p:nvSpPr>
        <p:spPr>
          <a:xfrm>
            <a:off x="4824189" y="5446074"/>
            <a:ext cx="584640" cy="504000"/>
          </a:xfrm>
          <a:prstGeom prst="hexagon">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latin typeface="黑体" panose="02010609060101010101" pitchFamily="49" charset="-122"/>
                <a:ea typeface="黑体" panose="02010609060101010101" pitchFamily="49" charset="-122"/>
              </a:rPr>
              <a:t>3</a:t>
            </a:r>
            <a:endParaRPr kumimoji="1" lang="zh-CN" altLang="en-US" dirty="0">
              <a:latin typeface="黑体" panose="02010609060101010101" pitchFamily="49" charset="-122"/>
              <a:ea typeface="黑体" panose="02010609060101010101" pitchFamily="49" charset="-122"/>
            </a:endParaRPr>
          </a:p>
        </p:txBody>
      </p:sp>
      <p:cxnSp>
        <p:nvCxnSpPr>
          <p:cNvPr id="26" name="直线连接符 3">
            <a:extLst>
              <a:ext uri="{FF2B5EF4-FFF2-40B4-BE49-F238E27FC236}">
                <a16:creationId xmlns:a16="http://schemas.microsoft.com/office/drawing/2014/main" id="{36AC450A-6F57-EC21-D100-E1576570DA80}"/>
              </a:ext>
            </a:extLst>
          </p:cNvPr>
          <p:cNvCxnSpPr>
            <a:cxnSpLocks/>
          </p:cNvCxnSpPr>
          <p:nvPr/>
        </p:nvCxnSpPr>
        <p:spPr>
          <a:xfrm>
            <a:off x="5304615" y="5950074"/>
            <a:ext cx="547111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19AF5D6-47AD-C677-132D-67081FB40638}"/>
              </a:ext>
            </a:extLst>
          </p:cNvPr>
          <p:cNvSpPr txBox="1"/>
          <p:nvPr/>
        </p:nvSpPr>
        <p:spPr>
          <a:xfrm>
            <a:off x="5591150" y="5488349"/>
            <a:ext cx="5184576" cy="393569"/>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nSpc>
                <a:spcPct val="120000"/>
              </a:lnSpc>
              <a:buNone/>
            </a:pPr>
            <a:r>
              <a:rPr lang="en" altLang="zh-CN" sz="1800" dirty="0">
                <a:solidFill>
                  <a:srgbClr val="1369B2"/>
                </a:solidFill>
              </a:rPr>
              <a:t>The average score of each subject </a:t>
            </a:r>
            <a:endParaRPr lang="en-US" altLang="zh-CN" sz="1800" dirty="0">
              <a:solidFill>
                <a:srgbClr val="1369B2"/>
              </a:solidFill>
            </a:endParaRPr>
          </a:p>
        </p:txBody>
      </p:sp>
    </p:spTree>
    <p:extLst>
      <p:ext uri="{BB962C8B-B14F-4D97-AF65-F5344CB8AC3E}">
        <p14:creationId xmlns:p14="http://schemas.microsoft.com/office/powerpoint/2010/main" val="3010904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9553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Chapter Summary</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6E1B0C1F-C835-C8BD-7194-6C4C90444E34}"/>
              </a:ext>
            </a:extLst>
          </p:cNvPr>
          <p:cNvSpPr txBox="1"/>
          <p:nvPr/>
        </p:nvSpPr>
        <p:spPr>
          <a:xfrm>
            <a:off x="1651683" y="2421682"/>
            <a:ext cx="9161791" cy="1422954"/>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buNone/>
            </a:pPr>
            <a:r>
              <a:rPr lang="en" altLang="zh-CN" dirty="0"/>
              <a:t>This chapter mainly introduces the basic knowledge of the data analysis library pandas , including </a:t>
            </a:r>
            <a:r>
              <a:rPr lang="en" altLang="zh-CN" dirty="0">
                <a:solidFill>
                  <a:srgbClr val="1369B2"/>
                </a:solidFill>
              </a:rPr>
              <a:t>data structure </a:t>
            </a:r>
            <a:r>
              <a:rPr lang="en" altLang="zh-CN" dirty="0"/>
              <a:t>, </a:t>
            </a:r>
            <a:r>
              <a:rPr lang="en" altLang="zh-CN" dirty="0">
                <a:solidFill>
                  <a:srgbClr val="1369B2"/>
                </a:solidFill>
              </a:rPr>
              <a:t>index and slice operations </a:t>
            </a:r>
            <a:r>
              <a:rPr lang="en" altLang="zh-CN" dirty="0"/>
              <a:t>, </a:t>
            </a:r>
            <a:r>
              <a:rPr lang="en" altLang="zh-CN" dirty="0">
                <a:solidFill>
                  <a:srgbClr val="1369B2"/>
                </a:solidFill>
              </a:rPr>
              <a:t>reading and writing data </a:t>
            </a:r>
            <a:r>
              <a:rPr lang="en" altLang="zh-CN" dirty="0"/>
              <a:t>, </a:t>
            </a:r>
            <a:r>
              <a:rPr lang="en" altLang="zh-CN" dirty="0">
                <a:solidFill>
                  <a:srgbClr val="1369B2"/>
                </a:solidFill>
              </a:rPr>
              <a:t>data sorting </a:t>
            </a:r>
            <a:r>
              <a:rPr lang="en" altLang="zh-CN" dirty="0"/>
              <a:t>, </a:t>
            </a:r>
            <a:r>
              <a:rPr lang="en" altLang="zh-CN" dirty="0">
                <a:solidFill>
                  <a:srgbClr val="1369B2"/>
                </a:solidFill>
              </a:rPr>
              <a:t>arithmetic operations and data alignment </a:t>
            </a:r>
            <a:r>
              <a:rPr lang="en" altLang="zh-CN" dirty="0"/>
              <a:t>, </a:t>
            </a:r>
            <a:r>
              <a:rPr lang="en" altLang="zh-CN" dirty="0">
                <a:solidFill>
                  <a:srgbClr val="1369B2"/>
                </a:solidFill>
              </a:rPr>
              <a:t>statistical calculation and description </a:t>
            </a:r>
            <a:r>
              <a:rPr lang="en" altLang="zh-CN" dirty="0"/>
              <a:t>, </a:t>
            </a:r>
            <a:r>
              <a:rPr lang="en" altLang="zh-CN" dirty="0">
                <a:solidFill>
                  <a:srgbClr val="1369B2"/>
                </a:solidFill>
              </a:rPr>
              <a:t>hierarchical index operations </a:t>
            </a:r>
            <a:r>
              <a:rPr lang="en" altLang="zh-CN" dirty="0"/>
              <a:t>, etc. Through the study of this chapter, I hope everyone can master the basic knowledge of pandas .</a:t>
            </a:r>
          </a:p>
        </p:txBody>
      </p:sp>
      <p:sp>
        <p:nvSpPr>
          <p:cNvPr id="7" name="矩形 6">
            <a:extLst>
              <a:ext uri="{FF2B5EF4-FFF2-40B4-BE49-F238E27FC236}">
                <a16:creationId xmlns:a16="http://schemas.microsoft.com/office/drawing/2014/main" id="{A5BA37B3-B4F1-3F67-685C-520ABCB6DFF2}"/>
              </a:ext>
            </a:extLst>
          </p:cNvPr>
          <p:cNvSpPr/>
          <p:nvPr/>
        </p:nvSpPr>
        <p:spPr>
          <a:xfrm>
            <a:off x="1123449" y="2349674"/>
            <a:ext cx="10218261" cy="2952327"/>
          </a:xfrm>
          <a:prstGeom prst="rect">
            <a:avLst/>
          </a:prstGeom>
          <a:noFill/>
          <a:ln w="508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4372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C90C0-F9BB-97FB-D8ED-988E7E54D746}"/>
              </a:ext>
            </a:extLst>
          </p:cNvPr>
          <p:cNvSpPr txBox="1"/>
          <p:nvPr/>
        </p:nvSpPr>
        <p:spPr>
          <a:xfrm>
            <a:off x="1143690" y="266995"/>
            <a:ext cx="732778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buNone/>
            </a:pPr>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Assignments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48DF1359-B31F-9F06-26E3-8EAB503E9EFF}"/>
              </a:ext>
            </a:extLst>
          </p:cNvPr>
          <p:cNvSpPr txBox="1"/>
          <p:nvPr/>
        </p:nvSpPr>
        <p:spPr>
          <a:xfrm>
            <a:off x="1337225" y="2205658"/>
            <a:ext cx="9515960" cy="1705403"/>
          </a:xfrm>
          <a:prstGeom prst="rect">
            <a:avLst/>
          </a:prstGeom>
          <a:noFill/>
        </p:spPr>
        <p:txBody>
          <a:bodyPr wrap="square">
            <a:spAutoFit/>
          </a:bodyPr>
          <a:lstStyle>
            <a:defPPr>
              <a:defRPr lang="zh-CN"/>
            </a:defPPr>
            <a:lvl1pPr marL="342900" indent="-342900">
              <a:lnSpc>
                <a:spcPct val="150000"/>
              </a:lnSpc>
              <a:buFont typeface="Arial" panose="020B0604020202020204" pitchFamily="34" charset="0"/>
              <a:buChar char="•"/>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marL="0" indent="0" algn="just">
              <a:buNone/>
            </a:pPr>
            <a:r>
              <a:rPr lang="en-US" altLang="zh-CN" sz="1800" dirty="0"/>
              <a:t>Homework:</a:t>
            </a:r>
          </a:p>
          <a:p>
            <a:pPr algn="just">
              <a:buFont typeface="+mj-lt"/>
              <a:buAutoNum type="arabicPeriod"/>
            </a:pPr>
            <a:r>
              <a:rPr lang="en-US" altLang="zh-CN" sz="1800" dirty="0"/>
              <a:t>Complete the course exercises;</a:t>
            </a:r>
          </a:p>
          <a:p>
            <a:pPr algn="just">
              <a:buFont typeface="+mj-lt"/>
              <a:buAutoNum type="arabicPeriod"/>
            </a:pPr>
            <a:r>
              <a:rPr lang="en-US" altLang="zh-CN" sz="1800" dirty="0"/>
              <a:t>Complete the 9 Pandas practical tasks mentioned in the Report 3 and screenshot your solutions and results</a:t>
            </a:r>
          </a:p>
        </p:txBody>
      </p:sp>
      <p:sp>
        <p:nvSpPr>
          <p:cNvPr id="4" name="矩形 3">
            <a:extLst>
              <a:ext uri="{FF2B5EF4-FFF2-40B4-BE49-F238E27FC236}">
                <a16:creationId xmlns:a16="http://schemas.microsoft.com/office/drawing/2014/main" id="{14DFAAD6-C71D-195D-77C5-15C0696904DD}"/>
              </a:ext>
            </a:extLst>
          </p:cNvPr>
          <p:cNvSpPr/>
          <p:nvPr/>
        </p:nvSpPr>
        <p:spPr>
          <a:xfrm>
            <a:off x="986075" y="1773611"/>
            <a:ext cx="10218261" cy="3816424"/>
          </a:xfrm>
          <a:prstGeom prst="rect">
            <a:avLst/>
          </a:prstGeom>
          <a:noFill/>
          <a:ln w="508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Series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4655046" y="3399844"/>
            <a:ext cx="5739421" cy="1477328"/>
          </a:xfrm>
          <a:prstGeom prst="rect">
            <a:avLst/>
          </a:prstGeom>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Although we can now only see the label index specified by the user, the system still generates a set of position indexes, but </a:t>
            </a:r>
            <a:r>
              <a:rPr lang="e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the position indexes are hidden </a:t>
            </a:r>
            <a:r>
              <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grpSp>
        <p:nvGrpSpPr>
          <p:cNvPr id="16" name="Группа 65">
            <a:extLst>
              <a:ext uri="{FF2B5EF4-FFF2-40B4-BE49-F238E27FC236}">
                <a16:creationId xmlns:a16="http://schemas.microsoft.com/office/drawing/2014/main" id="{60A30B51-585D-B299-A3F2-0268BA0A90E9}"/>
              </a:ext>
            </a:extLst>
          </p:cNvPr>
          <p:cNvGrpSpPr/>
          <p:nvPr/>
        </p:nvGrpSpPr>
        <p:grpSpPr>
          <a:xfrm>
            <a:off x="1846734" y="2853730"/>
            <a:ext cx="1680756" cy="2528914"/>
            <a:chOff x="10248578" y="3546427"/>
            <a:chExt cx="4067901" cy="6120679"/>
          </a:xfrm>
        </p:grpSpPr>
        <p:grpSp>
          <p:nvGrpSpPr>
            <p:cNvPr id="17" name="Группа 66">
              <a:extLst>
                <a:ext uri="{FF2B5EF4-FFF2-40B4-BE49-F238E27FC236}">
                  <a16:creationId xmlns:a16="http://schemas.microsoft.com/office/drawing/2014/main" id="{ED98AC13-151D-F7E1-CCE5-52C194CA0E6E}"/>
                </a:ext>
              </a:extLst>
            </p:cNvPr>
            <p:cNvGrpSpPr/>
            <p:nvPr/>
          </p:nvGrpSpPr>
          <p:grpSpPr>
            <a:xfrm>
              <a:off x="10248578" y="3656158"/>
              <a:ext cx="4067901" cy="6010948"/>
              <a:chOff x="15868751" y="9379074"/>
              <a:chExt cx="1136650" cy="1679575"/>
            </a:xfrm>
          </p:grpSpPr>
          <p:sp>
            <p:nvSpPr>
              <p:cNvPr id="19" name="Freeform 917">
                <a:extLst>
                  <a:ext uri="{FF2B5EF4-FFF2-40B4-BE49-F238E27FC236}">
                    <a16:creationId xmlns:a16="http://schemas.microsoft.com/office/drawing/2014/main" id="{3D81C9B1-722E-55CB-0FAD-C0C80D587BCE}"/>
                  </a:ext>
                </a:extLst>
              </p:cNvPr>
              <p:cNvSpPr>
                <a:spLocks/>
              </p:cNvSpPr>
              <p:nvPr/>
            </p:nvSpPr>
            <p:spPr bwMode="auto">
              <a:xfrm>
                <a:off x="16608526" y="10871324"/>
                <a:ext cx="165100" cy="187325"/>
              </a:xfrm>
              <a:custGeom>
                <a:avLst/>
                <a:gdLst>
                  <a:gd name="T0" fmla="*/ 42 w 52"/>
                  <a:gd name="T1" fmla="*/ 34 h 59"/>
                  <a:gd name="T2" fmla="*/ 42 w 52"/>
                  <a:gd name="T3" fmla="*/ 10 h 59"/>
                  <a:gd name="T4" fmla="*/ 43 w 52"/>
                  <a:gd name="T5" fmla="*/ 4 h 59"/>
                  <a:gd name="T6" fmla="*/ 7 w 52"/>
                  <a:gd name="T7" fmla="*/ 0 h 59"/>
                  <a:gd name="T8" fmla="*/ 9 w 52"/>
                  <a:gd name="T9" fmla="*/ 10 h 59"/>
                  <a:gd name="T10" fmla="*/ 10 w 52"/>
                  <a:gd name="T11" fmla="*/ 34 h 59"/>
                  <a:gd name="T12" fmla="*/ 0 w 52"/>
                  <a:gd name="T13" fmla="*/ 51 h 59"/>
                  <a:gd name="T14" fmla="*/ 26 w 52"/>
                  <a:gd name="T15" fmla="*/ 57 h 59"/>
                  <a:gd name="T16" fmla="*/ 52 w 52"/>
                  <a:gd name="T17" fmla="*/ 51 h 59"/>
                  <a:gd name="T18" fmla="*/ 42 w 52"/>
                  <a:gd name="T19"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9">
                    <a:moveTo>
                      <a:pt x="42" y="34"/>
                    </a:moveTo>
                    <a:cubicBezTo>
                      <a:pt x="42" y="29"/>
                      <a:pt x="41" y="22"/>
                      <a:pt x="42" y="10"/>
                    </a:cubicBezTo>
                    <a:cubicBezTo>
                      <a:pt x="43" y="8"/>
                      <a:pt x="43" y="6"/>
                      <a:pt x="43" y="4"/>
                    </a:cubicBezTo>
                    <a:cubicBezTo>
                      <a:pt x="35" y="3"/>
                      <a:pt x="21" y="2"/>
                      <a:pt x="7" y="0"/>
                    </a:cubicBezTo>
                    <a:cubicBezTo>
                      <a:pt x="8" y="3"/>
                      <a:pt x="9" y="6"/>
                      <a:pt x="9" y="10"/>
                    </a:cubicBezTo>
                    <a:cubicBezTo>
                      <a:pt x="11" y="22"/>
                      <a:pt x="10" y="29"/>
                      <a:pt x="10" y="34"/>
                    </a:cubicBezTo>
                    <a:cubicBezTo>
                      <a:pt x="4" y="38"/>
                      <a:pt x="0" y="44"/>
                      <a:pt x="0" y="51"/>
                    </a:cubicBezTo>
                    <a:cubicBezTo>
                      <a:pt x="0" y="59"/>
                      <a:pt x="11" y="57"/>
                      <a:pt x="26" y="57"/>
                    </a:cubicBezTo>
                    <a:cubicBezTo>
                      <a:pt x="40" y="57"/>
                      <a:pt x="52" y="59"/>
                      <a:pt x="52" y="51"/>
                    </a:cubicBezTo>
                    <a:cubicBezTo>
                      <a:pt x="52" y="44"/>
                      <a:pt x="48" y="38"/>
                      <a:pt x="42" y="34"/>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20" name="Freeform 918">
                <a:extLst>
                  <a:ext uri="{FF2B5EF4-FFF2-40B4-BE49-F238E27FC236}">
                    <a16:creationId xmlns:a16="http://schemas.microsoft.com/office/drawing/2014/main" id="{8A09C348-1A61-2263-59ED-EDB2DF9CCE64}"/>
                  </a:ext>
                </a:extLst>
              </p:cNvPr>
              <p:cNvSpPr>
                <a:spLocks/>
              </p:cNvSpPr>
              <p:nvPr/>
            </p:nvSpPr>
            <p:spPr bwMode="auto">
              <a:xfrm>
                <a:off x="16075126" y="9379074"/>
                <a:ext cx="930275" cy="1676400"/>
              </a:xfrm>
              <a:custGeom>
                <a:avLst/>
                <a:gdLst>
                  <a:gd name="T0" fmla="*/ 229 w 293"/>
                  <a:gd name="T1" fmla="*/ 347 h 528"/>
                  <a:gd name="T2" fmla="*/ 271 w 293"/>
                  <a:gd name="T3" fmla="*/ 308 h 528"/>
                  <a:gd name="T4" fmla="*/ 189 w 293"/>
                  <a:gd name="T5" fmla="*/ 215 h 528"/>
                  <a:gd name="T6" fmla="*/ 276 w 293"/>
                  <a:gd name="T7" fmla="*/ 100 h 528"/>
                  <a:gd name="T8" fmla="*/ 76 w 293"/>
                  <a:gd name="T9" fmla="*/ 100 h 528"/>
                  <a:gd name="T10" fmla="*/ 141 w 293"/>
                  <a:gd name="T11" fmla="*/ 215 h 528"/>
                  <a:gd name="T12" fmla="*/ 19 w 293"/>
                  <a:gd name="T13" fmla="*/ 284 h 528"/>
                  <a:gd name="T14" fmla="*/ 1 w 293"/>
                  <a:gd name="T15" fmla="*/ 294 h 528"/>
                  <a:gd name="T16" fmla="*/ 7 w 293"/>
                  <a:gd name="T17" fmla="*/ 302 h 528"/>
                  <a:gd name="T18" fmla="*/ 10 w 293"/>
                  <a:gd name="T19" fmla="*/ 295 h 528"/>
                  <a:gd name="T20" fmla="*/ 8 w 293"/>
                  <a:gd name="T21" fmla="*/ 315 h 528"/>
                  <a:gd name="T22" fmla="*/ 16 w 293"/>
                  <a:gd name="T23" fmla="*/ 302 h 528"/>
                  <a:gd name="T24" fmla="*/ 18 w 293"/>
                  <a:gd name="T25" fmla="*/ 302 h 528"/>
                  <a:gd name="T26" fmla="*/ 25 w 293"/>
                  <a:gd name="T27" fmla="*/ 320 h 528"/>
                  <a:gd name="T28" fmla="*/ 27 w 293"/>
                  <a:gd name="T29" fmla="*/ 300 h 528"/>
                  <a:gd name="T30" fmla="*/ 34 w 293"/>
                  <a:gd name="T31" fmla="*/ 317 h 528"/>
                  <a:gd name="T32" fmla="*/ 43 w 293"/>
                  <a:gd name="T33" fmla="*/ 292 h 528"/>
                  <a:gd name="T34" fmla="*/ 45 w 293"/>
                  <a:gd name="T35" fmla="*/ 293 h 528"/>
                  <a:gd name="T36" fmla="*/ 56 w 293"/>
                  <a:gd name="T37" fmla="*/ 299 h 528"/>
                  <a:gd name="T38" fmla="*/ 89 w 293"/>
                  <a:gd name="T39" fmla="*/ 264 h 528"/>
                  <a:gd name="T40" fmla="*/ 116 w 293"/>
                  <a:gd name="T41" fmla="*/ 308 h 528"/>
                  <a:gd name="T42" fmla="*/ 135 w 293"/>
                  <a:gd name="T43" fmla="*/ 439 h 528"/>
                  <a:gd name="T44" fmla="*/ 214 w 293"/>
                  <a:gd name="T45" fmla="*/ 467 h 528"/>
                  <a:gd name="T46" fmla="*/ 220 w 293"/>
                  <a:gd name="T47" fmla="*/ 496 h 528"/>
                  <a:gd name="T48" fmla="*/ 257 w 293"/>
                  <a:gd name="T49" fmla="*/ 488 h 528"/>
                  <a:gd name="T50" fmla="*/ 238 w 293"/>
                  <a:gd name="T51" fmla="*/ 434 h 528"/>
                  <a:gd name="T52" fmla="*/ 203 w 293"/>
                  <a:gd name="T53" fmla="*/ 424 h 528"/>
                  <a:gd name="T54" fmla="*/ 171 w 293"/>
                  <a:gd name="T55" fmla="*/ 375 h 528"/>
                  <a:gd name="T56" fmla="*/ 208 w 293"/>
                  <a:gd name="T57" fmla="*/ 420 h 528"/>
                  <a:gd name="T58" fmla="*/ 224 w 293"/>
                  <a:gd name="T59" fmla="*/ 413 h 528"/>
                  <a:gd name="T60" fmla="*/ 223 w 293"/>
                  <a:gd name="T61" fmla="*/ 351 h 528"/>
                  <a:gd name="T62" fmla="*/ 212 w 293"/>
                  <a:gd name="T63" fmla="*/ 316 h 528"/>
                  <a:gd name="T64" fmla="*/ 211 w 293"/>
                  <a:gd name="T65" fmla="*/ 314 h 528"/>
                  <a:gd name="T66" fmla="*/ 219 w 293"/>
                  <a:gd name="T67" fmla="*/ 295 h 528"/>
                  <a:gd name="T68" fmla="*/ 261 w 293"/>
                  <a:gd name="T69" fmla="*/ 276 h 528"/>
                  <a:gd name="T70" fmla="*/ 236 w 293"/>
                  <a:gd name="T71" fmla="*/ 296 h 528"/>
                  <a:gd name="T72" fmla="*/ 216 w 293"/>
                  <a:gd name="T73" fmla="*/ 311 h 528"/>
                  <a:gd name="T74" fmla="*/ 218 w 293"/>
                  <a:gd name="T75" fmla="*/ 31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528">
                    <a:moveTo>
                      <a:pt x="218" y="318"/>
                    </a:moveTo>
                    <a:cubicBezTo>
                      <a:pt x="216" y="324"/>
                      <a:pt x="222" y="348"/>
                      <a:pt x="229" y="347"/>
                    </a:cubicBezTo>
                    <a:cubicBezTo>
                      <a:pt x="239" y="345"/>
                      <a:pt x="252" y="333"/>
                      <a:pt x="258" y="326"/>
                    </a:cubicBezTo>
                    <a:cubicBezTo>
                      <a:pt x="266" y="316"/>
                      <a:pt x="266" y="315"/>
                      <a:pt x="271" y="308"/>
                    </a:cubicBezTo>
                    <a:cubicBezTo>
                      <a:pt x="275" y="301"/>
                      <a:pt x="293" y="280"/>
                      <a:pt x="291" y="273"/>
                    </a:cubicBezTo>
                    <a:cubicBezTo>
                      <a:pt x="283" y="246"/>
                      <a:pt x="218" y="222"/>
                      <a:pt x="189" y="215"/>
                    </a:cubicBezTo>
                    <a:cubicBezTo>
                      <a:pt x="186" y="215"/>
                      <a:pt x="186" y="205"/>
                      <a:pt x="191" y="199"/>
                    </a:cubicBezTo>
                    <a:cubicBezTo>
                      <a:pt x="239" y="192"/>
                      <a:pt x="276" y="151"/>
                      <a:pt x="276" y="100"/>
                    </a:cubicBezTo>
                    <a:cubicBezTo>
                      <a:pt x="276" y="45"/>
                      <a:pt x="231" y="0"/>
                      <a:pt x="176" y="0"/>
                    </a:cubicBezTo>
                    <a:cubicBezTo>
                      <a:pt x="121" y="0"/>
                      <a:pt x="76" y="45"/>
                      <a:pt x="76" y="100"/>
                    </a:cubicBezTo>
                    <a:cubicBezTo>
                      <a:pt x="76" y="144"/>
                      <a:pt x="103" y="180"/>
                      <a:pt x="142" y="194"/>
                    </a:cubicBezTo>
                    <a:cubicBezTo>
                      <a:pt x="146" y="201"/>
                      <a:pt x="147" y="215"/>
                      <a:pt x="141" y="215"/>
                    </a:cubicBezTo>
                    <a:cubicBezTo>
                      <a:pt x="107" y="218"/>
                      <a:pt x="92" y="228"/>
                      <a:pt x="85" y="233"/>
                    </a:cubicBezTo>
                    <a:cubicBezTo>
                      <a:pt x="74" y="242"/>
                      <a:pt x="33" y="275"/>
                      <a:pt x="19" y="284"/>
                    </a:cubicBezTo>
                    <a:cubicBezTo>
                      <a:pt x="18" y="284"/>
                      <a:pt x="18" y="284"/>
                      <a:pt x="18" y="284"/>
                    </a:cubicBezTo>
                    <a:cubicBezTo>
                      <a:pt x="5" y="286"/>
                      <a:pt x="1" y="291"/>
                      <a:pt x="1" y="294"/>
                    </a:cubicBezTo>
                    <a:cubicBezTo>
                      <a:pt x="1" y="301"/>
                      <a:pt x="1" y="301"/>
                      <a:pt x="1" y="301"/>
                    </a:cubicBezTo>
                    <a:cubicBezTo>
                      <a:pt x="0" y="307"/>
                      <a:pt x="6" y="308"/>
                      <a:pt x="7" y="302"/>
                    </a:cubicBezTo>
                    <a:cubicBezTo>
                      <a:pt x="7" y="302"/>
                      <a:pt x="7" y="305"/>
                      <a:pt x="8" y="298"/>
                    </a:cubicBezTo>
                    <a:cubicBezTo>
                      <a:pt x="8" y="297"/>
                      <a:pt x="9" y="296"/>
                      <a:pt x="10" y="295"/>
                    </a:cubicBezTo>
                    <a:cubicBezTo>
                      <a:pt x="9" y="296"/>
                      <a:pt x="9" y="297"/>
                      <a:pt x="8" y="298"/>
                    </a:cubicBezTo>
                    <a:cubicBezTo>
                      <a:pt x="8" y="306"/>
                      <a:pt x="8" y="315"/>
                      <a:pt x="8" y="315"/>
                    </a:cubicBezTo>
                    <a:cubicBezTo>
                      <a:pt x="7" y="321"/>
                      <a:pt x="15" y="322"/>
                      <a:pt x="16" y="316"/>
                    </a:cubicBezTo>
                    <a:cubicBezTo>
                      <a:pt x="16" y="316"/>
                      <a:pt x="15" y="310"/>
                      <a:pt x="16" y="302"/>
                    </a:cubicBezTo>
                    <a:cubicBezTo>
                      <a:pt x="16" y="301"/>
                      <a:pt x="18" y="299"/>
                      <a:pt x="19" y="298"/>
                    </a:cubicBezTo>
                    <a:cubicBezTo>
                      <a:pt x="18" y="299"/>
                      <a:pt x="18" y="301"/>
                      <a:pt x="18" y="302"/>
                    </a:cubicBezTo>
                    <a:cubicBezTo>
                      <a:pt x="17" y="309"/>
                      <a:pt x="17" y="319"/>
                      <a:pt x="17" y="319"/>
                    </a:cubicBezTo>
                    <a:cubicBezTo>
                      <a:pt x="16" y="325"/>
                      <a:pt x="24" y="326"/>
                      <a:pt x="25" y="320"/>
                    </a:cubicBezTo>
                    <a:cubicBezTo>
                      <a:pt x="25" y="320"/>
                      <a:pt x="25" y="311"/>
                      <a:pt x="26" y="303"/>
                    </a:cubicBezTo>
                    <a:cubicBezTo>
                      <a:pt x="26" y="302"/>
                      <a:pt x="26" y="301"/>
                      <a:pt x="27" y="300"/>
                    </a:cubicBezTo>
                    <a:cubicBezTo>
                      <a:pt x="27" y="308"/>
                      <a:pt x="26" y="316"/>
                      <a:pt x="26" y="316"/>
                    </a:cubicBezTo>
                    <a:cubicBezTo>
                      <a:pt x="26" y="322"/>
                      <a:pt x="34" y="323"/>
                      <a:pt x="34" y="317"/>
                    </a:cubicBezTo>
                    <a:cubicBezTo>
                      <a:pt x="34" y="317"/>
                      <a:pt x="35" y="308"/>
                      <a:pt x="35" y="300"/>
                    </a:cubicBezTo>
                    <a:cubicBezTo>
                      <a:pt x="36" y="297"/>
                      <a:pt x="40" y="292"/>
                      <a:pt x="43" y="292"/>
                    </a:cubicBezTo>
                    <a:cubicBezTo>
                      <a:pt x="46" y="292"/>
                      <a:pt x="49" y="290"/>
                      <a:pt x="49" y="290"/>
                    </a:cubicBezTo>
                    <a:cubicBezTo>
                      <a:pt x="49" y="293"/>
                      <a:pt x="47" y="293"/>
                      <a:pt x="45" y="293"/>
                    </a:cubicBezTo>
                    <a:cubicBezTo>
                      <a:pt x="39" y="293"/>
                      <a:pt x="39" y="302"/>
                      <a:pt x="45" y="302"/>
                    </a:cubicBezTo>
                    <a:cubicBezTo>
                      <a:pt x="45" y="302"/>
                      <a:pt x="54" y="301"/>
                      <a:pt x="56" y="299"/>
                    </a:cubicBezTo>
                    <a:cubicBezTo>
                      <a:pt x="59" y="294"/>
                      <a:pt x="59" y="289"/>
                      <a:pt x="55" y="285"/>
                    </a:cubicBezTo>
                    <a:cubicBezTo>
                      <a:pt x="62" y="280"/>
                      <a:pt x="75" y="275"/>
                      <a:pt x="89" y="264"/>
                    </a:cubicBezTo>
                    <a:cubicBezTo>
                      <a:pt x="102" y="254"/>
                      <a:pt x="112" y="255"/>
                      <a:pt x="113" y="259"/>
                    </a:cubicBezTo>
                    <a:cubicBezTo>
                      <a:pt x="114" y="264"/>
                      <a:pt x="115" y="288"/>
                      <a:pt x="116" y="308"/>
                    </a:cubicBezTo>
                    <a:cubicBezTo>
                      <a:pt x="118" y="330"/>
                      <a:pt x="112" y="350"/>
                      <a:pt x="113" y="370"/>
                    </a:cubicBezTo>
                    <a:cubicBezTo>
                      <a:pt x="113" y="388"/>
                      <a:pt x="120" y="423"/>
                      <a:pt x="135" y="439"/>
                    </a:cubicBezTo>
                    <a:cubicBezTo>
                      <a:pt x="142" y="447"/>
                      <a:pt x="150" y="453"/>
                      <a:pt x="157" y="457"/>
                    </a:cubicBezTo>
                    <a:cubicBezTo>
                      <a:pt x="180" y="466"/>
                      <a:pt x="204" y="467"/>
                      <a:pt x="214" y="467"/>
                    </a:cubicBezTo>
                    <a:cubicBezTo>
                      <a:pt x="232" y="467"/>
                      <a:pt x="227" y="479"/>
                      <a:pt x="226" y="482"/>
                    </a:cubicBezTo>
                    <a:cubicBezTo>
                      <a:pt x="225" y="490"/>
                      <a:pt x="222" y="493"/>
                      <a:pt x="220" y="496"/>
                    </a:cubicBezTo>
                    <a:cubicBezTo>
                      <a:pt x="214" y="509"/>
                      <a:pt x="223" y="527"/>
                      <a:pt x="235" y="527"/>
                    </a:cubicBezTo>
                    <a:cubicBezTo>
                      <a:pt x="246" y="528"/>
                      <a:pt x="252" y="504"/>
                      <a:pt x="257" y="488"/>
                    </a:cubicBezTo>
                    <a:cubicBezTo>
                      <a:pt x="262" y="472"/>
                      <a:pt x="274" y="436"/>
                      <a:pt x="244" y="434"/>
                    </a:cubicBezTo>
                    <a:cubicBezTo>
                      <a:pt x="243" y="434"/>
                      <a:pt x="241" y="434"/>
                      <a:pt x="238" y="434"/>
                    </a:cubicBezTo>
                    <a:cubicBezTo>
                      <a:pt x="238" y="434"/>
                      <a:pt x="238" y="434"/>
                      <a:pt x="238" y="434"/>
                    </a:cubicBezTo>
                    <a:cubicBezTo>
                      <a:pt x="230" y="434"/>
                      <a:pt x="213" y="430"/>
                      <a:pt x="203" y="424"/>
                    </a:cubicBezTo>
                    <a:cubicBezTo>
                      <a:pt x="196" y="420"/>
                      <a:pt x="182" y="413"/>
                      <a:pt x="178" y="412"/>
                    </a:cubicBezTo>
                    <a:cubicBezTo>
                      <a:pt x="177" y="384"/>
                      <a:pt x="170" y="374"/>
                      <a:pt x="171" y="375"/>
                    </a:cubicBezTo>
                    <a:cubicBezTo>
                      <a:pt x="177" y="382"/>
                      <a:pt x="181" y="390"/>
                      <a:pt x="183" y="409"/>
                    </a:cubicBezTo>
                    <a:cubicBezTo>
                      <a:pt x="192" y="412"/>
                      <a:pt x="201" y="416"/>
                      <a:pt x="208" y="420"/>
                    </a:cubicBezTo>
                    <a:cubicBezTo>
                      <a:pt x="212" y="423"/>
                      <a:pt x="217" y="424"/>
                      <a:pt x="222" y="426"/>
                    </a:cubicBezTo>
                    <a:cubicBezTo>
                      <a:pt x="223" y="422"/>
                      <a:pt x="224" y="417"/>
                      <a:pt x="224" y="413"/>
                    </a:cubicBezTo>
                    <a:cubicBezTo>
                      <a:pt x="227" y="396"/>
                      <a:pt x="224" y="368"/>
                      <a:pt x="224" y="368"/>
                    </a:cubicBezTo>
                    <a:cubicBezTo>
                      <a:pt x="224" y="368"/>
                      <a:pt x="224" y="360"/>
                      <a:pt x="223" y="351"/>
                    </a:cubicBezTo>
                    <a:cubicBezTo>
                      <a:pt x="222" y="350"/>
                      <a:pt x="221" y="349"/>
                      <a:pt x="220" y="348"/>
                    </a:cubicBezTo>
                    <a:cubicBezTo>
                      <a:pt x="214" y="341"/>
                      <a:pt x="211" y="323"/>
                      <a:pt x="212" y="316"/>
                    </a:cubicBezTo>
                    <a:cubicBezTo>
                      <a:pt x="212" y="316"/>
                      <a:pt x="212" y="316"/>
                      <a:pt x="212" y="316"/>
                    </a:cubicBezTo>
                    <a:cubicBezTo>
                      <a:pt x="212" y="315"/>
                      <a:pt x="211" y="315"/>
                      <a:pt x="211" y="314"/>
                    </a:cubicBezTo>
                    <a:cubicBezTo>
                      <a:pt x="209" y="310"/>
                      <a:pt x="209" y="306"/>
                      <a:pt x="211" y="302"/>
                    </a:cubicBezTo>
                    <a:cubicBezTo>
                      <a:pt x="213" y="300"/>
                      <a:pt x="216" y="297"/>
                      <a:pt x="219" y="295"/>
                    </a:cubicBezTo>
                    <a:cubicBezTo>
                      <a:pt x="219" y="284"/>
                      <a:pt x="220" y="275"/>
                      <a:pt x="219" y="268"/>
                    </a:cubicBezTo>
                    <a:cubicBezTo>
                      <a:pt x="227" y="273"/>
                      <a:pt x="260" y="274"/>
                      <a:pt x="261" y="276"/>
                    </a:cubicBezTo>
                    <a:cubicBezTo>
                      <a:pt x="261" y="277"/>
                      <a:pt x="258" y="290"/>
                      <a:pt x="255" y="292"/>
                    </a:cubicBezTo>
                    <a:cubicBezTo>
                      <a:pt x="246" y="297"/>
                      <a:pt x="241" y="297"/>
                      <a:pt x="236" y="296"/>
                    </a:cubicBezTo>
                    <a:cubicBezTo>
                      <a:pt x="230" y="296"/>
                      <a:pt x="219" y="300"/>
                      <a:pt x="217" y="305"/>
                    </a:cubicBezTo>
                    <a:cubicBezTo>
                      <a:pt x="215" y="308"/>
                      <a:pt x="216" y="310"/>
                      <a:pt x="216" y="311"/>
                    </a:cubicBezTo>
                    <a:cubicBezTo>
                      <a:pt x="218" y="315"/>
                      <a:pt x="230" y="306"/>
                      <a:pt x="231" y="306"/>
                    </a:cubicBezTo>
                    <a:cubicBezTo>
                      <a:pt x="236" y="305"/>
                      <a:pt x="219" y="313"/>
                      <a:pt x="218" y="318"/>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21" name="Freeform 919">
                <a:extLst>
                  <a:ext uri="{FF2B5EF4-FFF2-40B4-BE49-F238E27FC236}">
                    <a16:creationId xmlns:a16="http://schemas.microsoft.com/office/drawing/2014/main" id="{BC0E9E5E-9F0D-8651-57EE-D6254D477A03}"/>
                  </a:ext>
                </a:extLst>
              </p:cNvPr>
              <p:cNvSpPr>
                <a:spLocks/>
              </p:cNvSpPr>
              <p:nvPr/>
            </p:nvSpPr>
            <p:spPr bwMode="auto">
              <a:xfrm>
                <a:off x="15868751" y="10306174"/>
                <a:ext cx="581025" cy="746125"/>
              </a:xfrm>
              <a:custGeom>
                <a:avLst/>
                <a:gdLst>
                  <a:gd name="T0" fmla="*/ 176 w 183"/>
                  <a:gd name="T1" fmla="*/ 198 h 235"/>
                  <a:gd name="T2" fmla="*/ 154 w 183"/>
                  <a:gd name="T3" fmla="*/ 198 h 235"/>
                  <a:gd name="T4" fmla="*/ 147 w 183"/>
                  <a:gd name="T5" fmla="*/ 191 h 235"/>
                  <a:gd name="T6" fmla="*/ 147 w 183"/>
                  <a:gd name="T7" fmla="*/ 6 h 235"/>
                  <a:gd name="T8" fmla="*/ 141 w 183"/>
                  <a:gd name="T9" fmla="*/ 0 h 235"/>
                  <a:gd name="T10" fmla="*/ 129 w 183"/>
                  <a:gd name="T11" fmla="*/ 0 h 235"/>
                  <a:gd name="T12" fmla="*/ 126 w 183"/>
                  <a:gd name="T13" fmla="*/ 10 h 235"/>
                  <a:gd name="T14" fmla="*/ 110 w 183"/>
                  <a:gd name="T15" fmla="*/ 16 h 235"/>
                  <a:gd name="T16" fmla="*/ 109 w 183"/>
                  <a:gd name="T17" fmla="*/ 16 h 235"/>
                  <a:gd name="T18" fmla="*/ 106 w 183"/>
                  <a:gd name="T19" fmla="*/ 15 h 235"/>
                  <a:gd name="T20" fmla="*/ 105 w 183"/>
                  <a:gd name="T21" fmla="*/ 25 h 235"/>
                  <a:gd name="T22" fmla="*/ 105 w 183"/>
                  <a:gd name="T23" fmla="*/ 26 h 235"/>
                  <a:gd name="T24" fmla="*/ 105 w 183"/>
                  <a:gd name="T25" fmla="*/ 26 h 235"/>
                  <a:gd name="T26" fmla="*/ 95 w 183"/>
                  <a:gd name="T27" fmla="*/ 35 h 235"/>
                  <a:gd name="T28" fmla="*/ 93 w 183"/>
                  <a:gd name="T29" fmla="*/ 35 h 235"/>
                  <a:gd name="T30" fmla="*/ 85 w 183"/>
                  <a:gd name="T31" fmla="*/ 38 h 235"/>
                  <a:gd name="T32" fmla="*/ 78 w 183"/>
                  <a:gd name="T33" fmla="*/ 35 h 235"/>
                  <a:gd name="T34" fmla="*/ 77 w 183"/>
                  <a:gd name="T35" fmla="*/ 34 h 235"/>
                  <a:gd name="T36" fmla="*/ 76 w 183"/>
                  <a:gd name="T37" fmla="*/ 34 h 235"/>
                  <a:gd name="T38" fmla="*/ 69 w 183"/>
                  <a:gd name="T39" fmla="*/ 30 h 235"/>
                  <a:gd name="T40" fmla="*/ 67 w 183"/>
                  <a:gd name="T41" fmla="*/ 23 h 235"/>
                  <a:gd name="T42" fmla="*/ 67 w 183"/>
                  <a:gd name="T43" fmla="*/ 20 h 235"/>
                  <a:gd name="T44" fmla="*/ 62 w 183"/>
                  <a:gd name="T45" fmla="*/ 17 h 235"/>
                  <a:gd name="T46" fmla="*/ 60 w 183"/>
                  <a:gd name="T47" fmla="*/ 10 h 235"/>
                  <a:gd name="T48" fmla="*/ 60 w 183"/>
                  <a:gd name="T49" fmla="*/ 1 h 235"/>
                  <a:gd name="T50" fmla="*/ 60 w 183"/>
                  <a:gd name="T51" fmla="*/ 0 h 235"/>
                  <a:gd name="T52" fmla="*/ 7 w 183"/>
                  <a:gd name="T53" fmla="*/ 0 h 235"/>
                  <a:gd name="T54" fmla="*/ 0 w 183"/>
                  <a:gd name="T55" fmla="*/ 6 h 235"/>
                  <a:gd name="T56" fmla="*/ 0 w 183"/>
                  <a:gd name="T57" fmla="*/ 30 h 235"/>
                  <a:gd name="T58" fmla="*/ 7 w 183"/>
                  <a:gd name="T59" fmla="*/ 37 h 235"/>
                  <a:gd name="T60" fmla="*/ 29 w 183"/>
                  <a:gd name="T61" fmla="*/ 37 h 235"/>
                  <a:gd name="T62" fmla="*/ 36 w 183"/>
                  <a:gd name="T63" fmla="*/ 43 h 235"/>
                  <a:gd name="T64" fmla="*/ 36 w 183"/>
                  <a:gd name="T65" fmla="*/ 191 h 235"/>
                  <a:gd name="T66" fmla="*/ 29 w 183"/>
                  <a:gd name="T67" fmla="*/ 198 h 235"/>
                  <a:gd name="T68" fmla="*/ 7 w 183"/>
                  <a:gd name="T69" fmla="*/ 198 h 235"/>
                  <a:gd name="T70" fmla="*/ 0 w 183"/>
                  <a:gd name="T71" fmla="*/ 204 h 235"/>
                  <a:gd name="T72" fmla="*/ 0 w 183"/>
                  <a:gd name="T73" fmla="*/ 228 h 235"/>
                  <a:gd name="T74" fmla="*/ 7 w 183"/>
                  <a:gd name="T75" fmla="*/ 235 h 235"/>
                  <a:gd name="T76" fmla="*/ 176 w 183"/>
                  <a:gd name="T77" fmla="*/ 235 h 235"/>
                  <a:gd name="T78" fmla="*/ 183 w 183"/>
                  <a:gd name="T79" fmla="*/ 228 h 235"/>
                  <a:gd name="T80" fmla="*/ 183 w 183"/>
                  <a:gd name="T81" fmla="*/ 204 h 235"/>
                  <a:gd name="T82" fmla="*/ 176 w 183"/>
                  <a:gd name="T83"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235">
                    <a:moveTo>
                      <a:pt x="176" y="198"/>
                    </a:moveTo>
                    <a:cubicBezTo>
                      <a:pt x="154" y="198"/>
                      <a:pt x="154" y="198"/>
                      <a:pt x="154" y="198"/>
                    </a:cubicBezTo>
                    <a:cubicBezTo>
                      <a:pt x="150" y="198"/>
                      <a:pt x="147" y="195"/>
                      <a:pt x="147" y="191"/>
                    </a:cubicBezTo>
                    <a:cubicBezTo>
                      <a:pt x="147" y="6"/>
                      <a:pt x="147" y="6"/>
                      <a:pt x="147" y="6"/>
                    </a:cubicBezTo>
                    <a:cubicBezTo>
                      <a:pt x="147" y="3"/>
                      <a:pt x="144" y="0"/>
                      <a:pt x="141" y="0"/>
                    </a:cubicBezTo>
                    <a:cubicBezTo>
                      <a:pt x="129" y="0"/>
                      <a:pt x="129" y="0"/>
                      <a:pt x="129" y="0"/>
                    </a:cubicBezTo>
                    <a:cubicBezTo>
                      <a:pt x="129" y="3"/>
                      <a:pt x="128" y="6"/>
                      <a:pt x="126" y="10"/>
                    </a:cubicBezTo>
                    <a:cubicBezTo>
                      <a:pt x="124" y="13"/>
                      <a:pt x="118" y="15"/>
                      <a:pt x="110" y="16"/>
                    </a:cubicBezTo>
                    <a:cubicBezTo>
                      <a:pt x="110" y="16"/>
                      <a:pt x="110" y="16"/>
                      <a:pt x="109" y="16"/>
                    </a:cubicBezTo>
                    <a:cubicBezTo>
                      <a:pt x="108" y="16"/>
                      <a:pt x="107" y="15"/>
                      <a:pt x="106" y="15"/>
                    </a:cubicBezTo>
                    <a:cubicBezTo>
                      <a:pt x="105" y="20"/>
                      <a:pt x="105" y="25"/>
                      <a:pt x="105" y="25"/>
                    </a:cubicBezTo>
                    <a:cubicBezTo>
                      <a:pt x="105" y="26"/>
                      <a:pt x="105" y="26"/>
                      <a:pt x="105" y="26"/>
                    </a:cubicBezTo>
                    <a:cubicBezTo>
                      <a:pt x="105" y="26"/>
                      <a:pt x="105" y="26"/>
                      <a:pt x="105" y="26"/>
                    </a:cubicBezTo>
                    <a:cubicBezTo>
                      <a:pt x="105" y="32"/>
                      <a:pt x="100" y="36"/>
                      <a:pt x="95" y="35"/>
                    </a:cubicBezTo>
                    <a:cubicBezTo>
                      <a:pt x="94" y="35"/>
                      <a:pt x="94" y="35"/>
                      <a:pt x="93" y="35"/>
                    </a:cubicBezTo>
                    <a:cubicBezTo>
                      <a:pt x="91" y="37"/>
                      <a:pt x="88" y="38"/>
                      <a:pt x="85" y="38"/>
                    </a:cubicBezTo>
                    <a:cubicBezTo>
                      <a:pt x="82" y="38"/>
                      <a:pt x="80" y="37"/>
                      <a:pt x="78" y="35"/>
                    </a:cubicBezTo>
                    <a:cubicBezTo>
                      <a:pt x="78" y="35"/>
                      <a:pt x="78" y="34"/>
                      <a:pt x="77" y="34"/>
                    </a:cubicBezTo>
                    <a:cubicBezTo>
                      <a:pt x="77" y="34"/>
                      <a:pt x="76" y="34"/>
                      <a:pt x="76" y="34"/>
                    </a:cubicBezTo>
                    <a:cubicBezTo>
                      <a:pt x="73" y="34"/>
                      <a:pt x="71" y="33"/>
                      <a:pt x="69" y="30"/>
                    </a:cubicBezTo>
                    <a:cubicBezTo>
                      <a:pt x="67" y="28"/>
                      <a:pt x="66" y="26"/>
                      <a:pt x="67" y="23"/>
                    </a:cubicBezTo>
                    <a:cubicBezTo>
                      <a:pt x="67" y="22"/>
                      <a:pt x="67" y="21"/>
                      <a:pt x="67" y="20"/>
                    </a:cubicBezTo>
                    <a:cubicBezTo>
                      <a:pt x="65" y="20"/>
                      <a:pt x="63" y="19"/>
                      <a:pt x="62" y="17"/>
                    </a:cubicBezTo>
                    <a:cubicBezTo>
                      <a:pt x="60" y="15"/>
                      <a:pt x="60" y="12"/>
                      <a:pt x="60" y="10"/>
                    </a:cubicBezTo>
                    <a:cubicBezTo>
                      <a:pt x="60" y="8"/>
                      <a:pt x="60" y="5"/>
                      <a:pt x="60" y="1"/>
                    </a:cubicBezTo>
                    <a:cubicBezTo>
                      <a:pt x="60" y="1"/>
                      <a:pt x="60" y="0"/>
                      <a:pt x="60" y="0"/>
                    </a:cubicBezTo>
                    <a:cubicBezTo>
                      <a:pt x="7" y="0"/>
                      <a:pt x="7" y="0"/>
                      <a:pt x="7" y="0"/>
                    </a:cubicBezTo>
                    <a:cubicBezTo>
                      <a:pt x="3" y="0"/>
                      <a:pt x="0" y="3"/>
                      <a:pt x="0" y="6"/>
                    </a:cubicBezTo>
                    <a:cubicBezTo>
                      <a:pt x="0" y="30"/>
                      <a:pt x="0" y="30"/>
                      <a:pt x="0" y="30"/>
                    </a:cubicBezTo>
                    <a:cubicBezTo>
                      <a:pt x="0" y="34"/>
                      <a:pt x="3" y="37"/>
                      <a:pt x="7" y="37"/>
                    </a:cubicBezTo>
                    <a:cubicBezTo>
                      <a:pt x="29" y="37"/>
                      <a:pt x="29" y="37"/>
                      <a:pt x="29" y="37"/>
                    </a:cubicBezTo>
                    <a:cubicBezTo>
                      <a:pt x="33" y="37"/>
                      <a:pt x="36" y="40"/>
                      <a:pt x="36" y="43"/>
                    </a:cubicBezTo>
                    <a:cubicBezTo>
                      <a:pt x="36" y="191"/>
                      <a:pt x="36" y="191"/>
                      <a:pt x="36" y="191"/>
                    </a:cubicBezTo>
                    <a:cubicBezTo>
                      <a:pt x="36" y="195"/>
                      <a:pt x="33" y="198"/>
                      <a:pt x="29" y="198"/>
                    </a:cubicBezTo>
                    <a:cubicBezTo>
                      <a:pt x="7" y="198"/>
                      <a:pt x="7" y="198"/>
                      <a:pt x="7" y="198"/>
                    </a:cubicBezTo>
                    <a:cubicBezTo>
                      <a:pt x="3" y="198"/>
                      <a:pt x="0" y="201"/>
                      <a:pt x="0" y="204"/>
                    </a:cubicBezTo>
                    <a:cubicBezTo>
                      <a:pt x="0" y="228"/>
                      <a:pt x="0" y="228"/>
                      <a:pt x="0" y="228"/>
                    </a:cubicBezTo>
                    <a:cubicBezTo>
                      <a:pt x="0" y="232"/>
                      <a:pt x="3" y="235"/>
                      <a:pt x="7" y="235"/>
                    </a:cubicBezTo>
                    <a:cubicBezTo>
                      <a:pt x="176" y="235"/>
                      <a:pt x="176" y="235"/>
                      <a:pt x="176" y="235"/>
                    </a:cubicBezTo>
                    <a:cubicBezTo>
                      <a:pt x="180" y="235"/>
                      <a:pt x="183" y="232"/>
                      <a:pt x="183" y="228"/>
                    </a:cubicBezTo>
                    <a:cubicBezTo>
                      <a:pt x="183" y="204"/>
                      <a:pt x="183" y="204"/>
                      <a:pt x="183" y="204"/>
                    </a:cubicBezTo>
                    <a:cubicBezTo>
                      <a:pt x="183" y="201"/>
                      <a:pt x="180" y="198"/>
                      <a:pt x="176" y="198"/>
                    </a:cubicBezTo>
                    <a:close/>
                  </a:path>
                </a:pathLst>
              </a:cu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22" name="Oval 920">
                <a:extLst>
                  <a:ext uri="{FF2B5EF4-FFF2-40B4-BE49-F238E27FC236}">
                    <a16:creationId xmlns:a16="http://schemas.microsoft.com/office/drawing/2014/main" id="{D7237683-5E18-C587-F8EE-8E1DCD35AED4}"/>
                  </a:ext>
                </a:extLst>
              </p:cNvPr>
              <p:cNvSpPr>
                <a:spLocks noChangeArrowheads="1"/>
              </p:cNvSpPr>
              <p:nvPr/>
            </p:nvSpPr>
            <p:spPr bwMode="auto">
              <a:xfrm>
                <a:off x="15967176" y="9807699"/>
                <a:ext cx="384175" cy="381000"/>
              </a:xfrm>
              <a:prstGeom prst="ellipse">
                <a:avLst/>
              </a:pr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grpSp>
        <p:sp>
          <p:nvSpPr>
            <p:cNvPr id="18" name="Овал 67">
              <a:extLst>
                <a:ext uri="{FF2B5EF4-FFF2-40B4-BE49-F238E27FC236}">
                  <a16:creationId xmlns:a16="http://schemas.microsoft.com/office/drawing/2014/main" id="{98030250-CC27-990D-779E-A9B1B3A6D36A}"/>
                </a:ext>
              </a:extLst>
            </p:cNvPr>
            <p:cNvSpPr/>
            <p:nvPr/>
          </p:nvSpPr>
          <p:spPr>
            <a:xfrm rot="10800000">
              <a:off x="12001341" y="3546427"/>
              <a:ext cx="2135669" cy="1941517"/>
            </a:xfrm>
            <a:prstGeom prst="ellipse">
              <a:avLst/>
            </a:prstGeom>
            <a:gradFill>
              <a:gsLst>
                <a:gs pos="0">
                  <a:schemeClr val="bg1">
                    <a:alpha val="0"/>
                  </a:schemeClr>
                </a:gs>
                <a:gs pos="100000">
                  <a:schemeClr val="bg1">
                    <a:alpha val="4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grpSp>
      <p:sp>
        <p:nvSpPr>
          <p:cNvPr id="23" name="矩形: 圆角 139">
            <a:extLst>
              <a:ext uri="{FF2B5EF4-FFF2-40B4-BE49-F238E27FC236}">
                <a16:creationId xmlns:a16="http://schemas.microsoft.com/office/drawing/2014/main" id="{18096A58-1789-EEAE-4098-FE0F6DF9454A}"/>
              </a:ext>
            </a:extLst>
          </p:cNvPr>
          <p:cNvSpPr/>
          <p:nvPr/>
        </p:nvSpPr>
        <p:spPr>
          <a:xfrm>
            <a:off x="1276318" y="1406568"/>
            <a:ext cx="67631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Creating an object </a:t>
            </a:r>
            <a:r>
              <a:rPr lang="en" altLang="en-US" b="1" dirty="0">
                <a:latin typeface="宋体" panose="02010600030101010101" pitchFamily="2" charset="-122"/>
                <a:ea typeface="宋体" panose="02010600030101010101" pitchFamily="2" charset="-122"/>
              </a:rPr>
              <a:t>of the </a:t>
            </a:r>
            <a:r>
              <a:rPr lang="en" altLang="zh-CN" b="1" dirty="0">
                <a:latin typeface="宋体" panose="02010600030101010101" pitchFamily="2" charset="-122"/>
                <a:ea typeface="宋体" panose="02010600030101010101" pitchFamily="2" charset="-122"/>
              </a:rPr>
              <a:t>Series class</a:t>
            </a:r>
          </a:p>
        </p:txBody>
      </p:sp>
    </p:spTree>
    <p:extLst>
      <p:ext uri="{BB962C8B-B14F-4D97-AF65-F5344CB8AC3E}">
        <p14:creationId xmlns:p14="http://schemas.microsoft.com/office/powerpoint/2010/main" val="2599677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Series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1E1BFBFC-8168-1953-8181-1D9657228AA6}"/>
              </a:ext>
            </a:extLst>
          </p:cNvPr>
          <p:cNvSpPr txBox="1"/>
          <p:nvPr/>
        </p:nvSpPr>
        <p:spPr>
          <a:xfrm>
            <a:off x="1287706" y="2292541"/>
            <a:ext cx="9560028" cy="553998"/>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You can also create an object of the Series class </a:t>
            </a:r>
            <a:r>
              <a:rPr lang="en" altLang="zh-CN" sz="2000" kern="0" dirty="0">
                <a:solidFill>
                  <a:srgbClr val="1369B2"/>
                </a:solidFill>
                <a:latin typeface="Microsoft YaHei" panose="020B0503020204020204" pitchFamily="34" charset="-122"/>
                <a:ea typeface="Microsoft YaHei" panose="020B0503020204020204" pitchFamily="34" charset="-122"/>
              </a:rPr>
              <a:t>from a dictionary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694606" y="2925738"/>
            <a:ext cx="10585176" cy="129614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9F3DCC8-58F8-42D9-C2A9-18C2C694DAF0}"/>
              </a:ext>
            </a:extLst>
          </p:cNvPr>
          <p:cNvSpPr txBox="1"/>
          <p:nvPr/>
        </p:nvSpPr>
        <p:spPr>
          <a:xfrm>
            <a:off x="910631" y="3193836"/>
            <a:ext cx="10297143" cy="719043"/>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year_dict = {'a':2022, 'b':2023, 'c':2024,'d ':2025, 'e':2026, 'f':2027}</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pd.Series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b="1" dirty="0">
                <a:solidFill>
                  <a:srgbClr val="1369B2"/>
                </a:solidFill>
                <a:latin typeface="Courier New" panose="02070309020205020404" pitchFamily="49" charset="0"/>
                <a:ea typeface="宋体" panose="02010600030101010101" pitchFamily="2" charset="-122"/>
              </a:rPr>
              <a:t>data= </a:t>
            </a:r>
            <a:r>
              <a:rPr lang="en" altLang="zh-CN" sz="1800" b="1" dirty="0" err="1">
                <a:solidFill>
                  <a:srgbClr val="1369B2"/>
                </a:solidFill>
                <a:latin typeface="Courier New" panose="02070309020205020404" pitchFamily="49" charset="0"/>
                <a:ea typeface="宋体" panose="02010600030101010101" pitchFamily="2" charset="-122"/>
              </a:rPr>
              <a:t>year_dict </a:t>
            </a:r>
            <a:r>
              <a:rPr lang="en"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3" name="矩形: 圆角 139">
            <a:extLst>
              <a:ext uri="{FF2B5EF4-FFF2-40B4-BE49-F238E27FC236}">
                <a16:creationId xmlns:a16="http://schemas.microsoft.com/office/drawing/2014/main" id="{18096A58-1789-EEAE-4098-FE0F6DF9454A}"/>
              </a:ext>
            </a:extLst>
          </p:cNvPr>
          <p:cNvSpPr/>
          <p:nvPr/>
        </p:nvSpPr>
        <p:spPr>
          <a:xfrm>
            <a:off x="1276318" y="1406568"/>
            <a:ext cx="647507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Creating an object </a:t>
            </a:r>
            <a:r>
              <a:rPr lang="en" altLang="en-US" b="1" dirty="0">
                <a:latin typeface="宋体" panose="02010600030101010101" pitchFamily="2" charset="-122"/>
                <a:ea typeface="宋体" panose="02010600030101010101" pitchFamily="2" charset="-122"/>
              </a:rPr>
              <a:t>of the </a:t>
            </a:r>
            <a:r>
              <a:rPr lang="en" altLang="zh-CN" b="1" dirty="0">
                <a:latin typeface="宋体" panose="02010600030101010101" pitchFamily="2" charset="-122"/>
                <a:ea typeface="宋体" panose="02010600030101010101" pitchFamily="2" charset="-122"/>
              </a:rPr>
              <a:t>Series class</a:t>
            </a:r>
          </a:p>
        </p:txBody>
      </p:sp>
    </p:spTree>
    <p:extLst>
      <p:ext uri="{BB962C8B-B14F-4D97-AF65-F5344CB8AC3E}">
        <p14:creationId xmlns:p14="http://schemas.microsoft.com/office/powerpoint/2010/main" val="3012855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Series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1E1BFBFC-8168-1953-8181-1D9657228AA6}"/>
              </a:ext>
            </a:extLst>
          </p:cNvPr>
          <p:cNvSpPr txBox="1"/>
          <p:nvPr/>
        </p:nvSpPr>
        <p:spPr>
          <a:xfrm>
            <a:off x="1287706" y="2288210"/>
            <a:ext cx="9560028" cy="553998"/>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Get the index </a:t>
            </a:r>
            <a:r>
              <a:rPr lang="en" altLang="en-US" sz="2000" kern="0" dirty="0">
                <a:solidFill>
                  <a:srgbClr val="595959"/>
                </a:solidFill>
                <a:latin typeface="Microsoft YaHei" panose="020B0503020204020204" pitchFamily="34" charset="-122"/>
                <a:ea typeface="Microsoft YaHei" panose="020B0503020204020204" pitchFamily="34" charset="-122"/>
              </a:rPr>
              <a:t>of the </a:t>
            </a:r>
            <a:r>
              <a:rPr lang="en" altLang="zh-CN" sz="2000" kern="0" dirty="0">
                <a:solidFill>
                  <a:srgbClr val="595959"/>
                </a:solidFill>
                <a:latin typeface="Microsoft YaHei" panose="020B0503020204020204" pitchFamily="34" charset="-122"/>
                <a:ea typeface="Microsoft YaHei" panose="020B0503020204020204" pitchFamily="34" charset="-122"/>
              </a:rPr>
              <a:t>Series class object </a:t>
            </a:r>
            <a:r>
              <a:rPr lang="en" altLang="en-US" sz="2000" kern="0" dirty="0">
                <a:solidFill>
                  <a:srgbClr val="595959"/>
                </a:solidFill>
                <a:latin typeface="Microsoft YaHei" panose="020B0503020204020204" pitchFamily="34" charset="-122"/>
                <a:ea typeface="Microsoft YaHei" panose="020B0503020204020204" pitchFamily="34" charset="-122"/>
              </a:rPr>
              <a:t>through </a:t>
            </a:r>
            <a:r>
              <a:rPr lang="en" altLang="zh-CN" sz="2000" kern="0" dirty="0">
                <a:solidFill>
                  <a:srgbClr val="1369B2"/>
                </a:solidFill>
                <a:latin typeface="Microsoft YaHei" panose="020B0503020204020204" pitchFamily="34" charset="-122"/>
                <a:ea typeface="Microsoft YaHei" panose="020B0503020204020204" pitchFamily="34" charset="-122"/>
              </a:rPr>
              <a:t>the index </a:t>
            </a:r>
            <a:r>
              <a:rPr lang="en" altLang="en-US" sz="2000" kern="0" dirty="0">
                <a:solidFill>
                  <a:srgbClr val="1369B2"/>
                </a:solidFill>
                <a:latin typeface="Microsoft YaHei" panose="020B0503020204020204" pitchFamily="34" charset="-122"/>
                <a:ea typeface="Microsoft YaHei" panose="020B0503020204020204" pitchFamily="34" charset="-122"/>
              </a:rPr>
              <a:t>attribute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61CAA81-0507-65DC-AD31-AFCAEBF8588E}"/>
              </a:ext>
            </a:extLst>
          </p:cNvPr>
          <p:cNvSpPr/>
          <p:nvPr/>
        </p:nvSpPr>
        <p:spPr>
          <a:xfrm>
            <a:off x="1287706" y="2925738"/>
            <a:ext cx="9560028" cy="84735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B9F3DCC8-58F8-42D9-C2A9-18C2C694DAF0}"/>
              </a:ext>
            </a:extLst>
          </p:cNvPr>
          <p:cNvSpPr txBox="1"/>
          <p:nvPr/>
        </p:nvSpPr>
        <p:spPr>
          <a:xfrm>
            <a:off x="1459208" y="3149169"/>
            <a:ext cx="9217024" cy="400494"/>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ser_obj.index</a:t>
            </a:r>
            <a:r>
              <a:rPr lang="en" altLang="zh-CN" sz="1800" b="1" dirty="0">
                <a:solidFill>
                  <a:srgbClr val="1369B2"/>
                </a:solidFill>
                <a:latin typeface="Courier New" panose="02070309020205020404" pitchFamily="49" charset="0"/>
                <a:ea typeface="宋体" panose="02010600030101010101" pitchFamily="2" charset="-122"/>
              </a:rPr>
              <a:t>​</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13" name="矩形: 圆角 139">
            <a:extLst>
              <a:ext uri="{FF2B5EF4-FFF2-40B4-BE49-F238E27FC236}">
                <a16:creationId xmlns:a16="http://schemas.microsoft.com/office/drawing/2014/main" id="{18096A58-1789-EEAE-4098-FE0F6DF9454A}"/>
              </a:ext>
            </a:extLst>
          </p:cNvPr>
          <p:cNvSpPr/>
          <p:nvPr/>
        </p:nvSpPr>
        <p:spPr>
          <a:xfrm>
            <a:off x="1276318" y="1406568"/>
            <a:ext cx="337872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Get index and data</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6" name="文本框 15">
            <a:extLst>
              <a:ext uri="{FF2B5EF4-FFF2-40B4-BE49-F238E27FC236}">
                <a16:creationId xmlns:a16="http://schemas.microsoft.com/office/drawing/2014/main" id="{1E1BFBFC-8168-1953-8181-1D9657228AA6}"/>
              </a:ext>
            </a:extLst>
          </p:cNvPr>
          <p:cNvSpPr txBox="1"/>
          <p:nvPr/>
        </p:nvSpPr>
        <p:spPr>
          <a:xfrm>
            <a:off x="1287706" y="4232426"/>
            <a:ext cx="9560028" cy="499624"/>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Get the data of the Series class object </a:t>
            </a:r>
            <a:r>
              <a:rPr lang="en" altLang="en-US" sz="2000" kern="0" dirty="0">
                <a:solidFill>
                  <a:srgbClr val="595959"/>
                </a:solidFill>
                <a:latin typeface="Microsoft YaHei" panose="020B0503020204020204" pitchFamily="34" charset="-122"/>
                <a:ea typeface="Microsoft YaHei" panose="020B0503020204020204" pitchFamily="34" charset="-122"/>
              </a:rPr>
              <a:t>through the </a:t>
            </a:r>
            <a:r>
              <a:rPr lang="en" altLang="zh-CN" sz="2000" kern="0" dirty="0">
                <a:solidFill>
                  <a:srgbClr val="1369B2"/>
                </a:solidFill>
                <a:latin typeface="Microsoft YaHei" panose="020B0503020204020204" pitchFamily="34" charset="-122"/>
                <a:ea typeface="Microsoft YaHei" panose="020B0503020204020204" pitchFamily="34" charset="-122"/>
              </a:rPr>
              <a:t>values </a:t>
            </a:r>
            <a:r>
              <a:rPr lang="en" altLang="en-US" sz="2000" kern="0" dirty="0">
                <a:solidFill>
                  <a:srgbClr val="1369B2"/>
                </a:solidFill>
                <a:latin typeface="Microsoft YaHei" panose="020B0503020204020204" pitchFamily="34" charset="-122"/>
                <a:ea typeface="Microsoft YaHei" panose="020B0503020204020204" pitchFamily="34" charset="-122"/>
              </a:rPr>
              <a:t>attribute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361CAA81-0507-65DC-AD31-AFCAEBF8588E}"/>
              </a:ext>
            </a:extLst>
          </p:cNvPr>
          <p:cNvSpPr/>
          <p:nvPr/>
        </p:nvSpPr>
        <p:spPr>
          <a:xfrm>
            <a:off x="1287706" y="4869954"/>
            <a:ext cx="9560028" cy="84735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B9F3DCC8-58F8-42D9-C2A9-18C2C694DAF0}"/>
              </a:ext>
            </a:extLst>
          </p:cNvPr>
          <p:cNvSpPr txBox="1"/>
          <p:nvPr/>
        </p:nvSpPr>
        <p:spPr>
          <a:xfrm>
            <a:off x="1459208" y="5093385"/>
            <a:ext cx="9217024" cy="400494"/>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ser_obj. </a:t>
            </a:r>
            <a:r>
              <a:rPr lang="en" altLang="zh-CN" sz="1800" b="1" dirty="0">
                <a:solidFill>
                  <a:srgbClr val="1369B2"/>
                </a:solidFill>
                <a:latin typeface="Courier New" panose="02070309020205020404" pitchFamily="49" charset="0"/>
                <a:ea typeface="宋体" panose="02010600030101010101" pitchFamily="2" charset="-122"/>
              </a:rPr>
              <a:t>values</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2" name="文本框 1">
            <a:extLst>
              <a:ext uri="{FF2B5EF4-FFF2-40B4-BE49-F238E27FC236}">
                <a16:creationId xmlns:a16="http://schemas.microsoft.com/office/drawing/2014/main" id="{077D31D2-D383-C4A5-DD64-79F1E7806014}"/>
              </a:ext>
            </a:extLst>
          </p:cNvPr>
          <p:cNvSpPr txBox="1"/>
          <p:nvPr/>
        </p:nvSpPr>
        <p:spPr>
          <a:xfrm>
            <a:off x="2998862" y="602208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53-54.</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040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054646" y="3294590"/>
            <a:ext cx="4464496" cy="2120902"/>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Understand </a:t>
            </a:r>
            <a:r>
              <a:rPr lang="en" altLang="zh-CN" sz="1800" dirty="0">
                <a:solidFill>
                  <a:srgbClr val="1369B2"/>
                </a:solidFill>
                <a:latin typeface="微软雅黑" panose="020B0503020204020204" pitchFamily="34" charset="-122"/>
                <a:ea typeface="微软雅黑" panose="020B0503020204020204" pitchFamily="34" charset="-122"/>
                <a:cs typeface="+mn-ea"/>
              </a:rPr>
              <a:t>the structure and creation method of DataFrame </a:t>
            </a:r>
            <a:r>
              <a:rPr lang="en" altLang="zh-CN" sz="1800" dirty="0">
                <a:solidFill>
                  <a:srgbClr val="595959"/>
                </a:solidFill>
                <a:latin typeface="微软雅黑" panose="020B0503020204020204" pitchFamily="34" charset="-122"/>
                <a:ea typeface="微软雅黑" panose="020B0503020204020204" pitchFamily="34" charset="-122"/>
                <a:cs typeface="+mn-ea"/>
              </a:rPr>
              <a:t>, and be able to create objects of the DataFrame class through the construction method of the DataFrame class</a:t>
            </a:r>
          </a:p>
        </p:txBody>
      </p:sp>
      <p:sp>
        <p:nvSpPr>
          <p:cNvPr id="16" name="原创设计师QQ598969553          _7"/>
          <p:cNvSpPr txBox="1"/>
          <p:nvPr/>
        </p:nvSpPr>
        <p:spPr>
          <a:xfrm>
            <a:off x="1019176" y="2762558"/>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41129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p:nvPr/>
        </p:nvPicPr>
        <p:blipFill>
          <a:blip r:embed="rId3"/>
          <a:stretch>
            <a:fillRect/>
          </a:stretch>
        </p:blipFill>
        <p:spPr>
          <a:xfrm>
            <a:off x="5879182" y="1845618"/>
            <a:ext cx="5622330" cy="2527544"/>
          </a:xfrm>
          <a:prstGeom prst="rect">
            <a:avLst/>
          </a:prstGeom>
        </p:spPr>
      </p:pic>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7"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Structure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8" name="文本框 17">
            <a:extLst>
              <a:ext uri="{FF2B5EF4-FFF2-40B4-BE49-F238E27FC236}">
                <a16:creationId xmlns:a16="http://schemas.microsoft.com/office/drawing/2014/main" id="{35B67392-3B14-8F0D-0FBB-9AD67337A2A8}"/>
              </a:ext>
            </a:extLst>
          </p:cNvPr>
          <p:cNvSpPr txBox="1"/>
          <p:nvPr/>
        </p:nvSpPr>
        <p:spPr>
          <a:xfrm>
            <a:off x="766614" y="2465948"/>
            <a:ext cx="4896545" cy="3003515"/>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lgn="just"/>
            <a:r>
              <a:rPr lang="en" altLang="zh-CN" sz="1600" dirty="0"/>
              <a:t>DataFrame is a data structure similar to a two-dimensional array or table. It organizes data in the form of rows and columns. Each column of data can be of different data types. Compared with Series , DataFrame also </a:t>
            </a:r>
            <a:r>
              <a:rPr lang="en" altLang="zh-CN" sz="1600" dirty="0">
                <a:solidFill>
                  <a:srgbClr val="1369B2"/>
                </a:solidFill>
              </a:rPr>
              <a:t>consists of two parts: index and data </a:t>
            </a:r>
            <a:r>
              <a:rPr lang="en" altLang="zh-CN" sz="1600" dirty="0"/>
              <a:t>. The difference is that DataFrame </a:t>
            </a:r>
            <a:r>
              <a:rPr lang="en" altLang="zh-CN" sz="1600" dirty="0">
                <a:solidFill>
                  <a:srgbClr val="1369B2"/>
                </a:solidFill>
              </a:rPr>
              <a:t>has both row index and column index </a:t>
            </a:r>
            <a:r>
              <a:rPr lang="en" altLang="zh-CN" sz="1600" dirty="0"/>
              <a:t>.</a:t>
            </a:r>
          </a:p>
        </p:txBody>
      </p:sp>
      <p:sp>
        <p:nvSpPr>
          <p:cNvPr id="21" name="矩形标注 20">
            <a:extLst>
              <a:ext uri="{FF2B5EF4-FFF2-40B4-BE49-F238E27FC236}">
                <a16:creationId xmlns:a16="http://schemas.microsoft.com/office/drawing/2014/main" id="{2DD36134-4B9C-75E2-A84F-506C84C246CB}"/>
              </a:ext>
            </a:extLst>
          </p:cNvPr>
          <p:cNvSpPr/>
          <p:nvPr/>
        </p:nvSpPr>
        <p:spPr>
          <a:xfrm>
            <a:off x="6527254" y="4447360"/>
            <a:ext cx="5184576" cy="1421103"/>
          </a:xfrm>
          <a:prstGeom prst="wedgeRectCallout">
            <a:avLst>
              <a:gd name="adj1" fmla="val -24572"/>
              <a:gd name="adj2" fmla="val -67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C2B2685-DAA3-969A-369C-E6BBAFDE9C01}"/>
              </a:ext>
            </a:extLst>
          </p:cNvPr>
          <p:cNvSpPr txBox="1"/>
          <p:nvPr/>
        </p:nvSpPr>
        <p:spPr>
          <a:xfrm>
            <a:off x="6715839" y="4521556"/>
            <a:ext cx="4923983" cy="1346907"/>
          </a:xfrm>
          <a:prstGeom prst="rect">
            <a:avLst/>
          </a:prstGeom>
          <a:noFill/>
        </p:spPr>
        <p:txBody>
          <a:bodyPr wrap="square" rtlCol="0">
            <a:spAutoFit/>
          </a:bodyPr>
          <a:lstStyle/>
          <a:p>
            <a:pPr algn="just">
              <a:lnSpc>
                <a:spcPct val="150000"/>
              </a:lnSpc>
            </a:pPr>
            <a:r>
              <a:rPr lang="en" altLang="zh-CN" sz="14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DataFrame can be viewed as a combination of multiple Series class objects. Each column of data in it is an object of the Series class, and these objects share the same row index.</a:t>
            </a:r>
          </a:p>
        </p:txBody>
      </p:sp>
    </p:spTree>
    <p:extLst>
      <p:ext uri="{BB962C8B-B14F-4D97-AF65-F5344CB8AC3E}">
        <p14:creationId xmlns:p14="http://schemas.microsoft.com/office/powerpoint/2010/main" val="2553424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125538"/>
            <a:ext cx="330672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Construction method</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文本框 8">
            <a:extLst>
              <a:ext uri="{FF2B5EF4-FFF2-40B4-BE49-F238E27FC236}">
                <a16:creationId xmlns:a16="http://schemas.microsoft.com/office/drawing/2014/main" id="{1E1BFBFC-8168-1953-8181-1D9657228AA6}"/>
              </a:ext>
            </a:extLst>
          </p:cNvPr>
          <p:cNvSpPr txBox="1"/>
          <p:nvPr/>
        </p:nvSpPr>
        <p:spPr>
          <a:xfrm>
            <a:off x="1276318" y="1762011"/>
            <a:ext cx="9560028" cy="961289"/>
          </a:xfrm>
          <a:prstGeom prst="rect">
            <a:avLst/>
          </a:prstGeom>
          <a:noFill/>
        </p:spPr>
        <p:txBody>
          <a:bodyPr wrap="square">
            <a:spAutoFit/>
          </a:bodyPr>
          <a:lstStyle/>
          <a:p>
            <a:pPr>
              <a:lnSpc>
                <a:spcPct val="150000"/>
              </a:lnSpc>
            </a:pPr>
            <a:r>
              <a:rPr lang="en" altLang="en-US" sz="2000" kern="0" dirty="0">
                <a:solidFill>
                  <a:srgbClr val="595959"/>
                </a:solidFill>
                <a:latin typeface="Microsoft YaHei" panose="020B0503020204020204" pitchFamily="34" charset="-122"/>
                <a:ea typeface="Microsoft YaHei" panose="020B0503020204020204" pitchFamily="34" charset="-122"/>
              </a:rPr>
              <a:t>We </a:t>
            </a:r>
            <a:r>
              <a:rPr lang="en" altLang="zh-CN" sz="2000" kern="0" dirty="0">
                <a:solidFill>
                  <a:srgbClr val="595959"/>
                </a:solidFill>
                <a:latin typeface="Microsoft YaHei" panose="020B0503020204020204" pitchFamily="34" charset="-122"/>
                <a:ea typeface="Microsoft YaHei" panose="020B0503020204020204" pitchFamily="34" charset="-122"/>
              </a:rPr>
              <a:t>need to first create an object of the DataFrame class through the </a:t>
            </a:r>
            <a:r>
              <a:rPr lang="en" altLang="zh-CN" sz="2000" kern="0" dirty="0">
                <a:solidFill>
                  <a:srgbClr val="1369B2"/>
                </a:solidFill>
                <a:latin typeface="Microsoft YaHei" panose="020B0503020204020204" pitchFamily="34" charset="-122"/>
                <a:ea typeface="Microsoft YaHei" panose="020B0503020204020204" pitchFamily="34" charset="-122"/>
              </a:rPr>
              <a:t>DataFrame </a:t>
            </a:r>
            <a:r>
              <a:rPr lang="en" altLang="en-US" sz="2000" kern="0" dirty="0">
                <a:solidFill>
                  <a:srgbClr val="1369B2"/>
                </a:solidFill>
                <a:latin typeface="Microsoft YaHei" panose="020B0503020204020204" pitchFamily="34" charset="-122"/>
                <a:ea typeface="Microsoft YaHei" panose="020B0503020204020204" pitchFamily="34" charset="-122"/>
              </a:rPr>
              <a:t>class </a:t>
            </a:r>
            <a:r>
              <a:rPr lang="en" altLang="zh-CN" sz="2000" kern="0" dirty="0">
                <a:solidFill>
                  <a:srgbClr val="1369B2"/>
                </a:solidFill>
                <a:latin typeface="Microsoft YaHei" panose="020B0503020204020204" pitchFamily="34" charset="-122"/>
                <a:ea typeface="Microsoft YaHei" panose="020B0503020204020204" pitchFamily="34" charset="-122"/>
              </a:rPr>
              <a:t>constructor </a:t>
            </a:r>
            <a:r>
              <a:rPr lang="en" altLang="zh-CN" sz="2000" kern="0" dirty="0">
                <a:solidFill>
                  <a:srgbClr val="595959"/>
                </a:solidFill>
                <a:latin typeface="Microsoft YaHei" panose="020B0503020204020204" pitchFamily="34" charset="-122"/>
                <a:ea typeface="Microsoft YaHei" panose="020B0503020204020204" pitchFamily="34" charset="-122"/>
              </a:rPr>
              <a:t>.</a:t>
            </a:r>
          </a:p>
        </p:txBody>
      </p:sp>
      <p:sp>
        <p:nvSpPr>
          <p:cNvPr id="10" name="矩形 9">
            <a:extLst>
              <a:ext uri="{FF2B5EF4-FFF2-40B4-BE49-F238E27FC236}">
                <a16:creationId xmlns:a16="http://schemas.microsoft.com/office/drawing/2014/main" id="{361CAA81-0507-65DC-AD31-AFCAEBF8588E}"/>
              </a:ext>
            </a:extLst>
          </p:cNvPr>
          <p:cNvSpPr/>
          <p:nvPr/>
        </p:nvSpPr>
        <p:spPr>
          <a:xfrm>
            <a:off x="1143690" y="3095863"/>
            <a:ext cx="9920068" cy="693971"/>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B9F3DCC8-58F8-42D9-C2A9-18C2C694DAF0}"/>
              </a:ext>
            </a:extLst>
          </p:cNvPr>
          <p:cNvSpPr txBox="1"/>
          <p:nvPr/>
        </p:nvSpPr>
        <p:spPr>
          <a:xfrm>
            <a:off x="1143691" y="3266847"/>
            <a:ext cx="9903032" cy="400494"/>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DataFrame(data=None, index=None, columns=None,dtype =None, copy=None)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2" name="文本框 11">
            <a:extLst>
              <a:ext uri="{FF2B5EF4-FFF2-40B4-BE49-F238E27FC236}">
                <a16:creationId xmlns:a16="http://schemas.microsoft.com/office/drawing/2014/main" id="{DF0A659E-D95A-F0D1-47BF-28CAA877788D}"/>
              </a:ext>
            </a:extLst>
          </p:cNvPr>
          <p:cNvSpPr txBox="1"/>
          <p:nvPr/>
        </p:nvSpPr>
        <p:spPr>
          <a:xfrm>
            <a:off x="1322024" y="3938360"/>
            <a:ext cx="9546364" cy="1338828"/>
          </a:xfrm>
          <a:prstGeom prst="rect">
            <a:avLst/>
          </a:prstGeom>
          <a:noFill/>
        </p:spPr>
        <p:txBody>
          <a:bodyPr wrap="square">
            <a:spAutoFit/>
          </a:bodyPr>
          <a:lstStyle/>
          <a:p>
            <a:pPr indent="-342900">
              <a:lnSpc>
                <a:spcPct val="150000"/>
              </a:lnSpc>
              <a:buFont typeface="Wingdings" pitchFamily="2" charset="2"/>
              <a:buChar char="Ø"/>
            </a:pPr>
            <a:r>
              <a:rPr lang="en" altLang="zh-CN" sz="1800" kern="0" dirty="0">
                <a:solidFill>
                  <a:srgbClr val="595959"/>
                </a:solidFill>
                <a:latin typeface="宋体" panose="02010600030101010101" pitchFamily="2" charset="-122"/>
                <a:ea typeface="宋体" panose="02010600030101010101" pitchFamily="2" charset="-122"/>
              </a:rPr>
              <a:t>data : represents </a:t>
            </a:r>
            <a:r>
              <a:rPr lang="en" altLang="zh-CN" sz="1800" kern="0" dirty="0">
                <a:solidFill>
                  <a:srgbClr val="1369B2"/>
                </a:solidFill>
                <a:latin typeface="宋体" panose="02010600030101010101" pitchFamily="2" charset="-122"/>
                <a:ea typeface="宋体" panose="02010600030101010101" pitchFamily="2" charset="-122"/>
              </a:rPr>
              <a:t>data </a:t>
            </a:r>
            <a:r>
              <a:rPr lang="en" altLang="zh-CN" sz="1800" kern="0" dirty="0">
                <a:solidFill>
                  <a:srgbClr val="595959"/>
                </a:solidFill>
                <a:latin typeface="宋体" panose="02010600030101010101" pitchFamily="2" charset="-122"/>
                <a:ea typeface="宋体" panose="02010600030101010101" pitchFamily="2" charset="-122"/>
              </a:rPr>
              <a:t>. This parameter can receive </a:t>
            </a:r>
            <a:r>
              <a:rPr lang="en" altLang="zh-CN" sz="1800" kern="0" dirty="0" err="1">
                <a:solidFill>
                  <a:srgbClr val="595959"/>
                </a:solidFill>
                <a:latin typeface="宋体" panose="02010600030101010101" pitchFamily="2" charset="-122"/>
                <a:ea typeface="宋体" panose="02010600030101010101" pitchFamily="2" charset="-122"/>
              </a:rPr>
              <a:t>ndarray </a:t>
            </a:r>
            <a:r>
              <a:rPr lang="en" altLang="zh-CN" sz="1800" kern="0" dirty="0">
                <a:solidFill>
                  <a:srgbClr val="595959"/>
                </a:solidFill>
                <a:latin typeface="宋体" panose="02010600030101010101" pitchFamily="2" charset="-122"/>
                <a:ea typeface="宋体" panose="02010600030101010101" pitchFamily="2" charset="-122"/>
              </a:rPr>
              <a:t>objects, lists, dictionaries, or other DataFrame class objects.</a:t>
            </a:r>
          </a:p>
          <a:p>
            <a:pPr indent="-342900">
              <a:lnSpc>
                <a:spcPct val="150000"/>
              </a:lnSpc>
              <a:buFont typeface="Wingdings" pitchFamily="2" charset="2"/>
              <a:buChar char="Ø"/>
            </a:pPr>
            <a:r>
              <a:rPr lang="en" altLang="zh-CN" sz="1800" kern="0" dirty="0">
                <a:solidFill>
                  <a:srgbClr val="595959"/>
                </a:solidFill>
                <a:latin typeface="宋体" panose="02010600030101010101" pitchFamily="2" charset="-122"/>
                <a:ea typeface="宋体" panose="02010600030101010101" pitchFamily="2" charset="-122"/>
              </a:rPr>
              <a:t>index : indicates </a:t>
            </a:r>
            <a:r>
              <a:rPr lang="en" altLang="zh-CN" sz="1800" kern="0" dirty="0">
                <a:solidFill>
                  <a:srgbClr val="1369B2"/>
                </a:solidFill>
                <a:latin typeface="宋体" panose="02010600030101010101" pitchFamily="2" charset="-122"/>
                <a:ea typeface="宋体" panose="02010600030101010101" pitchFamily="2" charset="-122"/>
              </a:rPr>
              <a:t>the row index . If this parameter is not passed, an integer from </a:t>
            </a:r>
            <a:r>
              <a:rPr lang="en" altLang="zh-CN" sz="1800" kern="0" dirty="0">
                <a:solidFill>
                  <a:srgbClr val="595959"/>
                </a:solidFill>
                <a:latin typeface="宋体" panose="02010600030101010101" pitchFamily="2" charset="-122"/>
                <a:ea typeface="宋体" panose="02010600030101010101" pitchFamily="2" charset="-122"/>
              </a:rPr>
              <a:t>0 to N will be automatically generated by default .</a:t>
            </a:r>
          </a:p>
          <a:p>
            <a:pPr indent="-342900">
              <a:lnSpc>
                <a:spcPct val="150000"/>
              </a:lnSpc>
              <a:buFont typeface="Wingdings" pitchFamily="2" charset="2"/>
              <a:buChar char="Ø"/>
            </a:pPr>
            <a:r>
              <a:rPr lang="en" altLang="zh-CN" sz="1800" kern="0" dirty="0">
                <a:solidFill>
                  <a:srgbClr val="595959"/>
                </a:solidFill>
                <a:latin typeface="宋体" panose="02010600030101010101" pitchFamily="2" charset="-122"/>
                <a:ea typeface="宋体" panose="02010600030101010101" pitchFamily="2" charset="-122"/>
              </a:rPr>
              <a:t>columns : represents </a:t>
            </a:r>
            <a:r>
              <a:rPr lang="en" altLang="zh-CN" sz="1800" kern="0" dirty="0">
                <a:solidFill>
                  <a:srgbClr val="1369B2"/>
                </a:solidFill>
                <a:latin typeface="宋体" panose="02010600030101010101" pitchFamily="2" charset="-122"/>
                <a:ea typeface="宋体" panose="02010600030101010101" pitchFamily="2" charset="-122"/>
              </a:rPr>
              <a:t>the column index . If no index parameter is passed, an integer from </a:t>
            </a:r>
            <a:r>
              <a:rPr lang="en" altLang="zh-CN" sz="1800" kern="0" dirty="0">
                <a:solidFill>
                  <a:srgbClr val="595959"/>
                </a:solidFill>
                <a:latin typeface="宋体" panose="02010600030101010101" pitchFamily="2" charset="-122"/>
                <a:ea typeface="宋体" panose="02010600030101010101" pitchFamily="2" charset="-122"/>
              </a:rPr>
              <a:t>0 to N is automatically generated by default .</a:t>
            </a:r>
          </a:p>
        </p:txBody>
      </p:sp>
    </p:spTree>
    <p:extLst>
      <p:ext uri="{BB962C8B-B14F-4D97-AF65-F5344CB8AC3E}">
        <p14:creationId xmlns:p14="http://schemas.microsoft.com/office/powerpoint/2010/main" val="3073155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546696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Creating </a:t>
            </a:r>
            <a:r>
              <a:rPr lang="en" altLang="zh-CN" b="1" dirty="0">
                <a:latin typeface="宋体" panose="02010600030101010101" pitchFamily="2" charset="-122"/>
                <a:ea typeface="宋体" panose="02010600030101010101" pitchFamily="2" charset="-122"/>
              </a:rPr>
              <a:t>DataFrame </a:t>
            </a:r>
            <a:r>
              <a:rPr lang="en" altLang="en-US" b="1" dirty="0">
                <a:latin typeface="宋体" panose="02010600030101010101" pitchFamily="2" charset="-122"/>
                <a:ea typeface="宋体" panose="02010600030101010101" pitchFamily="2" charset="-122"/>
              </a:rPr>
              <a:t>Class Objects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0" name="矩形 9">
            <a:extLst>
              <a:ext uri="{FF2B5EF4-FFF2-40B4-BE49-F238E27FC236}">
                <a16:creationId xmlns:a16="http://schemas.microsoft.com/office/drawing/2014/main" id="{361CAA81-0507-65DC-AD31-AFCAEBF8588E}"/>
              </a:ext>
            </a:extLst>
          </p:cNvPr>
          <p:cNvSpPr/>
          <p:nvPr/>
        </p:nvSpPr>
        <p:spPr>
          <a:xfrm>
            <a:off x="1287706" y="2493690"/>
            <a:ext cx="9560028" cy="252028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B9F3DCC8-58F8-42D9-C2A9-18C2C694DAF0}"/>
              </a:ext>
            </a:extLst>
          </p:cNvPr>
          <p:cNvSpPr txBox="1"/>
          <p:nvPr/>
        </p:nvSpPr>
        <p:spPr>
          <a:xfrm>
            <a:off x="1630710" y="2911291"/>
            <a:ext cx="8596438" cy="1685077"/>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a:t>
            </a:r>
            <a:r>
              <a:rPr lang="en" altLang="zh-CN" sz="1800" dirty="0" err="1">
                <a:solidFill>
                  <a:srgbClr val="000000"/>
                </a:solidFill>
                <a:latin typeface="Courier New" panose="02070309020205020404" pitchFamily="49" charset="0"/>
                <a:ea typeface="宋体" panose="02010600030101010101" pitchFamily="2" charset="-122"/>
              </a:rPr>
              <a:t>numpy </a:t>
            </a:r>
            <a:r>
              <a:rPr lang="en" altLang="zh-CN" sz="1800" dirty="0">
                <a:solidFill>
                  <a:srgbClr val="000000"/>
                </a:solidFill>
                <a:latin typeface="Courier New" panose="02070309020205020404" pitchFamily="49" charset="0"/>
                <a:ea typeface="宋体" panose="02010600030101010101" pitchFamily="2" charset="-122"/>
              </a:rPr>
              <a:t>as np</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arr_2d = </a:t>
            </a:r>
            <a:r>
              <a:rPr lang="en" altLang="zh-CN" sz="1800" dirty="0" err="1">
                <a:solidFill>
                  <a:srgbClr val="000000"/>
                </a:solidFill>
                <a:latin typeface="Courier New" panose="02070309020205020404" pitchFamily="49" charset="0"/>
                <a:ea typeface="宋体" panose="02010600030101010101" pitchFamily="2" charset="-122"/>
              </a:rPr>
              <a:t>np.arange </a:t>
            </a:r>
            <a:r>
              <a:rPr lang="en" altLang="zh-CN" sz="1800" dirty="0">
                <a:solidFill>
                  <a:srgbClr val="000000"/>
                </a:solidFill>
                <a:latin typeface="Courier New" panose="02070309020205020404" pitchFamily="49" charset="0"/>
                <a:ea typeface="宋体" panose="02010600030101010101" pitchFamily="2" charset="-122"/>
              </a:rPr>
              <a:t>(1, 31).reshape((6, 5 ))</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df_obj = pd.</a:t>
            </a:r>
            <a:r>
              <a:rPr lang="en" altLang="zh-CN" sz="1800" b="1" dirty="0">
                <a:solidFill>
                  <a:srgbClr val="1369B2"/>
                </a:solidFill>
                <a:latin typeface="Courier New" panose="02070309020205020404" pitchFamily="49" charset="0"/>
                <a:ea typeface="宋体" panose="02010600030101010101" pitchFamily="2" charset="-122"/>
              </a:rPr>
              <a:t>DataFrame (data=arr_2d )</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a:t>
            </a:r>
            <a:endParaRPr lang="zh-CN" altLang="zh-CN" sz="1800" dirty="0">
              <a:solidFill>
                <a:srgbClr val="000000"/>
              </a:solidFill>
              <a:latin typeface="Courier New" panose="02070309020205020404" pitchFamily="49" charset="0"/>
              <a:ea typeface="宋体" panose="02010600030101010101" pitchFamily="2" charset="-122"/>
            </a:endParaRPr>
          </a:p>
        </p:txBody>
      </p:sp>
      <p:grpSp>
        <p:nvGrpSpPr>
          <p:cNvPr id="13" name="组合 12"/>
          <p:cNvGrpSpPr/>
          <p:nvPr/>
        </p:nvGrpSpPr>
        <p:grpSpPr>
          <a:xfrm>
            <a:off x="7103691" y="3964252"/>
            <a:ext cx="3734453" cy="1193734"/>
            <a:chOff x="5447134" y="5446019"/>
            <a:chExt cx="1963475" cy="366682"/>
          </a:xfrm>
        </p:grpSpPr>
        <p:sp>
          <p:nvSpPr>
            <p:cNvPr id="14" name="矩形标注 13">
              <a:extLst>
                <a:ext uri="{FF2B5EF4-FFF2-40B4-BE49-F238E27FC236}">
                  <a16:creationId xmlns:a16="http://schemas.microsoft.com/office/drawing/2014/main" id="{2DD36134-4B9C-75E2-A84F-506C84C246CB}"/>
                </a:ext>
              </a:extLst>
            </p:cNvPr>
            <p:cNvSpPr/>
            <p:nvPr/>
          </p:nvSpPr>
          <p:spPr>
            <a:xfrm>
              <a:off x="5447134" y="5446019"/>
              <a:ext cx="1627975" cy="366682"/>
            </a:xfrm>
            <a:prstGeom prst="wedgeRectCallout">
              <a:avLst>
                <a:gd name="adj1" fmla="val -63235"/>
                <a:gd name="adj2" fmla="val -2993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5C2B2685-DAA3-969A-369C-E6BBAFDE9C01}"/>
                </a:ext>
              </a:extLst>
            </p:cNvPr>
            <p:cNvSpPr txBox="1"/>
            <p:nvPr/>
          </p:nvSpPr>
          <p:spPr>
            <a:xfrm>
              <a:off x="5510472" y="5480157"/>
              <a:ext cx="1900137" cy="241907"/>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Use the index automatically generated by the system</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372228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15308" y="572758"/>
            <a:ext cx="5927970"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 altLang="en-US" b="1" dirty="0">
                <a:solidFill>
                  <a:srgbClr val="1369B2"/>
                </a:solidFill>
                <a:latin typeface="微软雅黑" panose="020B0503020204020204" pitchFamily="34" charset="-122"/>
                <a:ea typeface="微软雅黑" panose="020B0503020204020204" pitchFamily="34" charset="-122"/>
                <a:cs typeface="+mn-ea"/>
                <a:sym typeface="+mn-lt"/>
              </a:rPr>
              <a:t>Learning </a:t>
            </a:r>
            <a:r>
              <a:rPr lang="en" altLang="zh-CN" b="1" dirty="0">
                <a:solidFill>
                  <a:srgbClr val="1369B2"/>
                </a:solidFill>
                <a:latin typeface="微软雅黑" panose="020B0503020204020204" pitchFamily="34" charset="-122"/>
                <a:ea typeface="微软雅黑" panose="020B0503020204020204" pitchFamily="34" charset="-122"/>
                <a:cs typeface="+mn-ea"/>
                <a:sym typeface="+mn-lt"/>
              </a:rPr>
              <a:t>Objectives</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1/3</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 altLang="zh-CN" dirty="0">
                <a:solidFill>
                  <a:srgbClr val="1369B2"/>
                </a:solidFill>
                <a:latin typeface="微软雅黑" panose="020B0503020204020204" pitchFamily="34" charset="-122"/>
                <a:ea typeface="微软雅黑" panose="020B0503020204020204" pitchFamily="34" charset="-122"/>
                <a:cs typeface="+mn-ea"/>
                <a:sym typeface="+mn-lt"/>
              </a:rPr>
              <a: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19" name="组合 18"/>
          <p:cNvGrpSpPr/>
          <p:nvPr/>
        </p:nvGrpSpPr>
        <p:grpSpPr>
          <a:xfrm>
            <a:off x="1702718" y="2205658"/>
            <a:ext cx="9001000" cy="688075"/>
            <a:chOff x="978872" y="1800500"/>
            <a:chExt cx="5471124" cy="515937"/>
          </a:xfrm>
        </p:grpSpPr>
        <p:sp>
          <p:nvSpPr>
            <p:cNvPr id="20"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Understand how to create </a:t>
              </a:r>
              <a:r>
                <a:rPr lang="en" altLang="en-US" sz="2000" dirty="0">
                  <a:solidFill>
                    <a:srgbClr val="1369B2"/>
                  </a:solidFill>
                  <a:latin typeface="微软雅黑" panose="020B0503020204020204" pitchFamily="34" charset="-122"/>
                  <a:ea typeface="微软雅黑" panose="020B0503020204020204" pitchFamily="34" charset="-122"/>
                  <a:cs typeface="+mn-ea"/>
                </a:rPr>
                <a:t>Series</a:t>
              </a:r>
              <a:r>
                <a:rPr lang="e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and be able to create objects of the Series class through the Series class constructor</a:t>
              </a:r>
            </a:p>
          </p:txBody>
        </p:sp>
        <p:sp>
          <p:nvSpPr>
            <p:cNvPr id="21"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2" name="组合 21"/>
          <p:cNvGrpSpPr/>
          <p:nvPr/>
        </p:nvGrpSpPr>
        <p:grpSpPr>
          <a:xfrm>
            <a:off x="1702718" y="3208993"/>
            <a:ext cx="9001000" cy="685959"/>
            <a:chOff x="978872" y="2570437"/>
            <a:chExt cx="5437064" cy="514350"/>
          </a:xfrm>
        </p:grpSpPr>
        <p:sp>
          <p:nvSpPr>
            <p:cNvPr id="23"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Understand how to create </a:t>
              </a:r>
              <a:r>
                <a:rPr lang="en" altLang="zh-CN" sz="2000" dirty="0">
                  <a:solidFill>
                    <a:srgbClr val="1369B2"/>
                  </a:solidFill>
                  <a:latin typeface="微软雅黑" panose="020B0503020204020204" pitchFamily="34" charset="-122"/>
                  <a:ea typeface="微软雅黑" panose="020B0503020204020204" pitchFamily="34" charset="-122"/>
                  <a:cs typeface="+mn-ea"/>
                </a:rPr>
                <a:t>DataFrame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and be able to create objects of the DataFrame class through construction methods</a:t>
              </a:r>
            </a:p>
          </p:txBody>
        </p:sp>
        <p:sp>
          <p:nvSpPr>
            <p:cNvPr id="24"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5" name="组合 24"/>
          <p:cNvGrpSpPr/>
          <p:nvPr/>
        </p:nvGrpSpPr>
        <p:grpSpPr>
          <a:xfrm>
            <a:off x="1702718" y="4210212"/>
            <a:ext cx="9001000" cy="688077"/>
            <a:chOff x="978872" y="3338787"/>
            <a:chExt cx="5437064" cy="515938"/>
          </a:xfrm>
        </p:grpSpPr>
        <p:sp>
          <p:nvSpPr>
            <p:cNvPr id="26"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Be familiar with the types and characteristics of </a:t>
              </a:r>
              <a:r>
                <a:rPr lang="en" altLang="zh-CN" sz="2000" dirty="0">
                  <a:solidFill>
                    <a:srgbClr val="1369B2"/>
                  </a:solidFill>
                  <a:latin typeface="微软雅黑" panose="020B0503020204020204" pitchFamily="34" charset="-122"/>
                  <a:ea typeface="微软雅黑" panose="020B0503020204020204" pitchFamily="34" charset="-122"/>
                  <a:cs typeface="+mn-ea"/>
                </a:rPr>
                <a:t>index objects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and be able to summarize the types and characteristics of index objects</a:t>
              </a:r>
            </a:p>
          </p:txBody>
        </p:sp>
        <p:sp>
          <p:nvSpPr>
            <p:cNvPr id="27"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8" name="组合 27"/>
          <p:cNvGrpSpPr/>
          <p:nvPr/>
        </p:nvGrpSpPr>
        <p:grpSpPr>
          <a:xfrm>
            <a:off x="1702718" y="5213550"/>
            <a:ext cx="9001000" cy="685959"/>
            <a:chOff x="978872" y="4108725"/>
            <a:chExt cx="5437064" cy="514350"/>
          </a:xfrm>
        </p:grpSpPr>
        <p:sp>
          <p:nvSpPr>
            <p:cNvPr id="29"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Master the way </a:t>
              </a:r>
              <a:r>
                <a:rPr lang="en" altLang="zh-CN" sz="2000" dirty="0">
                  <a:solidFill>
                    <a:srgbClr val="1369B2"/>
                  </a:solidFill>
                  <a:latin typeface="微软雅黑" panose="020B0503020204020204" pitchFamily="34" charset="-122"/>
                  <a:ea typeface="微软雅黑" panose="020B0503020204020204" pitchFamily="34" charset="-122"/>
                  <a:cs typeface="+mn-ea"/>
                </a:rPr>
                <a:t>to reset the index .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You can reset the index of the object through the reindex () method</a:t>
              </a:r>
            </a:p>
          </p:txBody>
        </p:sp>
        <p:sp>
          <p:nvSpPr>
            <p:cNvPr id="30"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474688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Specifying column indexes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文本框 8">
            <a:extLst>
              <a:ext uri="{FF2B5EF4-FFF2-40B4-BE49-F238E27FC236}">
                <a16:creationId xmlns:a16="http://schemas.microsoft.com/office/drawing/2014/main" id="{1E1BFBFC-8168-1953-8181-1D9657228AA6}"/>
              </a:ext>
            </a:extLst>
          </p:cNvPr>
          <p:cNvSpPr txBox="1"/>
          <p:nvPr/>
        </p:nvSpPr>
        <p:spPr>
          <a:xfrm>
            <a:off x="1287705" y="1989634"/>
            <a:ext cx="9615001" cy="1422954"/>
          </a:xfrm>
          <a:prstGeom prst="rect">
            <a:avLst/>
          </a:prstGeom>
          <a:noFill/>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The system cannot well display the meaning of each column of data, making the data less readable. Therefore, we can </a:t>
            </a:r>
            <a:r>
              <a:rPr lang="en" altLang="zh-CN" sz="2000" kern="0" dirty="0">
                <a:solidFill>
                  <a:srgbClr val="1369B2"/>
                </a:solidFill>
                <a:latin typeface="Microsoft YaHei" panose="020B0503020204020204" pitchFamily="34" charset="-122"/>
                <a:ea typeface="Microsoft YaHei" panose="020B0503020204020204" pitchFamily="34" charset="-122"/>
              </a:rPr>
              <a:t>specify row indexes or column indexes for the data </a:t>
            </a:r>
            <a:r>
              <a:rPr lang="en" altLang="zh-CN" sz="2000" kern="0" dirty="0">
                <a:solidFill>
                  <a:srgbClr val="595959"/>
                </a:solidFill>
                <a:latin typeface="Microsoft YaHei" panose="020B0503020204020204" pitchFamily="34" charset="-122"/>
                <a:ea typeface="Microsoft YaHei" panose="020B0503020204020204" pitchFamily="34" charset="-122"/>
              </a:rPr>
              <a:t>to improve the display effect of the data.</a:t>
            </a:r>
          </a:p>
        </p:txBody>
      </p:sp>
      <p:sp>
        <p:nvSpPr>
          <p:cNvPr id="12" name="矩形 11">
            <a:extLst>
              <a:ext uri="{FF2B5EF4-FFF2-40B4-BE49-F238E27FC236}">
                <a16:creationId xmlns:a16="http://schemas.microsoft.com/office/drawing/2014/main" id="{361CAA81-0507-65DC-AD31-AFCAEBF8588E}"/>
              </a:ext>
            </a:extLst>
          </p:cNvPr>
          <p:cNvSpPr/>
          <p:nvPr/>
        </p:nvSpPr>
        <p:spPr>
          <a:xfrm>
            <a:off x="1287706" y="3520909"/>
            <a:ext cx="9344004" cy="163707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1630710" y="3815457"/>
            <a:ext cx="8596438" cy="1047979"/>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pd.DataFrame </a:t>
            </a:r>
            <a:r>
              <a:rPr lang="en" altLang="zh-CN" sz="1800" dirty="0">
                <a:solidFill>
                  <a:srgbClr val="000000"/>
                </a:solidFill>
                <a:latin typeface="Courier New" panose="02070309020205020404" pitchFamily="49" charset="0"/>
                <a:ea typeface="宋体" panose="02010600030101010101" pitchFamily="2" charset="-122"/>
              </a:rPr>
              <a:t>(data=arr_2d,</a:t>
            </a:r>
            <a:endParaRPr lang="en-US"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a:t>
            </a:r>
            <a:r>
              <a:rPr lang="en" altLang="zh-CN" sz="1800" b="1" dirty="0">
                <a:solidFill>
                  <a:srgbClr val="1369B2"/>
                </a:solidFill>
                <a:latin typeface="Courier New" panose="02070309020205020404" pitchFamily="49" charset="0"/>
                <a:ea typeface="宋体" panose="02010600030101010101" pitchFamily="2" charset="-122"/>
              </a:rPr>
              <a:t>columns =['No1', 'No2', 'No3 ', 'No4', 'No5 '] </a:t>
            </a:r>
            <a:r>
              <a:rPr lang="en" altLang="zh-CN" sz="1800" dirty="0">
                <a:solidFill>
                  <a:srgbClr val="000000"/>
                </a:solidFill>
                <a:latin typeface="Courier New" panose="02070309020205020404" pitchFamily="49" charset="0"/>
                <a:ea typeface="宋体" panose="02010600030101010101" pitchFamily="2" charset="-122"/>
              </a:rPr>
              <a:t>)</a:t>
            </a: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a:t>
            </a:r>
            <a:endParaRPr lang="zh-CN" altLang="zh-CN" sz="1800" dirty="0">
              <a:solidFill>
                <a:srgbClr val="000000"/>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2341785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38827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Get a column of data</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文本框 8">
            <a:extLst>
              <a:ext uri="{FF2B5EF4-FFF2-40B4-BE49-F238E27FC236}">
                <a16:creationId xmlns:a16="http://schemas.microsoft.com/office/drawing/2014/main" id="{1E1BFBFC-8168-1953-8181-1D9657228AA6}"/>
              </a:ext>
            </a:extLst>
          </p:cNvPr>
          <p:cNvSpPr txBox="1"/>
          <p:nvPr/>
        </p:nvSpPr>
        <p:spPr>
          <a:xfrm>
            <a:off x="1287706" y="1989634"/>
            <a:ext cx="9560028" cy="1015663"/>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If you want to get a column of data from an object of the DataFrame class, you can </a:t>
            </a:r>
            <a:r>
              <a:rPr lang="en" altLang="zh-CN" sz="2000" kern="0" dirty="0">
                <a:solidFill>
                  <a:srgbClr val="1369B2"/>
                </a:solidFill>
                <a:latin typeface="Microsoft YaHei" panose="020B0503020204020204" pitchFamily="34" charset="-122"/>
                <a:ea typeface="Microsoft YaHei" panose="020B0503020204020204" pitchFamily="34" charset="-122"/>
              </a:rPr>
              <a:t>get it by accessing the attributes </a:t>
            </a:r>
            <a:r>
              <a:rPr lang="en" altLang="zh-CN" sz="2000" kern="0" dirty="0">
                <a:solidFill>
                  <a:srgbClr val="595959"/>
                </a:solidFill>
                <a:latin typeface="Microsoft YaHei" panose="020B0503020204020204" pitchFamily="34" charset="-122"/>
                <a:ea typeface="Microsoft YaHei" panose="020B0503020204020204" pitchFamily="34" charset="-122"/>
              </a:rPr>
              <a:t>, and the returned result is an object of the Series class.</a:t>
            </a:r>
          </a:p>
        </p:txBody>
      </p:sp>
      <p:sp>
        <p:nvSpPr>
          <p:cNvPr id="12" name="矩形 11">
            <a:extLst>
              <a:ext uri="{FF2B5EF4-FFF2-40B4-BE49-F238E27FC236}">
                <a16:creationId xmlns:a16="http://schemas.microsoft.com/office/drawing/2014/main" id="{361CAA81-0507-65DC-AD31-AFCAEBF8588E}"/>
              </a:ext>
            </a:extLst>
          </p:cNvPr>
          <p:cNvSpPr/>
          <p:nvPr/>
        </p:nvSpPr>
        <p:spPr>
          <a:xfrm>
            <a:off x="1287706" y="3524290"/>
            <a:ext cx="9344004" cy="127703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1630710" y="3818838"/>
            <a:ext cx="8596438" cy="729430"/>
          </a:xfrm>
          <a:prstGeom prst="rect">
            <a:avLst/>
          </a:prstGeom>
          <a:noFill/>
        </p:spPr>
        <p:txBody>
          <a:bodyPr wrap="square">
            <a:spAutoFit/>
          </a:bodyPr>
          <a:lstStyle/>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result = df_obj</a:t>
            </a:r>
            <a:r>
              <a:rPr lang="en-US" altLang="zh-CN" sz="1800" b="1" dirty="0">
                <a:solidFill>
                  <a:srgbClr val="1369B2"/>
                </a:solidFill>
                <a:latin typeface="Courier New" panose="02070309020205020404" pitchFamily="49" charset="0"/>
                <a:ea typeface="宋体" panose="02010600030101010101" pitchFamily="2" charset="-122"/>
              </a:rPr>
              <a:t>.No2</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US" altLang="zh-CN" sz="1800" dirty="0">
                <a:solidFill>
                  <a:srgbClr val="000000"/>
                </a:solidFill>
                <a:latin typeface="Courier New" panose="02070309020205020404" pitchFamily="49" charset="0"/>
                <a:ea typeface="宋体" panose="02010600030101010101" pitchFamily="2" charset="-122"/>
              </a:rPr>
              <a:t>result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2" name="矩形 1"/>
          <p:cNvSpPr/>
          <p:nvPr/>
        </p:nvSpPr>
        <p:spPr>
          <a:xfrm>
            <a:off x="1287706" y="4975061"/>
            <a:ext cx="9344004" cy="830997"/>
          </a:xfrm>
          <a:prstGeom prst="rect">
            <a:avLst/>
          </a:prstGeom>
        </p:spPr>
        <p:txBody>
          <a:bodyPr wrap="square">
            <a:spAutoFit/>
          </a:bodyPr>
          <a:lstStyle/>
          <a:p>
            <a:pPr>
              <a:lnSpc>
                <a:spcPct val="150000"/>
              </a:lnSpc>
            </a:pPr>
            <a:r>
              <a:rPr lang="en" altLang="zh-CN" sz="1600" kern="0" dirty="0">
                <a:solidFill>
                  <a:srgbClr val="595959"/>
                </a:solidFill>
                <a:latin typeface="Microsoft YaHei" panose="020B0503020204020204" pitchFamily="34" charset="-122"/>
                <a:ea typeface="Microsoft YaHei" panose="020B0503020204020204" pitchFamily="34" charset="-122"/>
              </a:rPr>
              <a:t>※ If there are some special characters in the index label name, such as spaces, underscores, etc., it is not appropriate to obtain data by accessing attributes. In this case, you can </a:t>
            </a:r>
            <a:r>
              <a:rPr lang="en" altLang="zh-CN" sz="1600" kern="0" dirty="0">
                <a:solidFill>
                  <a:srgbClr val="1369B2"/>
                </a:solidFill>
                <a:latin typeface="Microsoft YaHei" panose="020B0503020204020204" pitchFamily="34" charset="-122"/>
                <a:ea typeface="Microsoft YaHei" panose="020B0503020204020204" pitchFamily="34" charset="-122"/>
              </a:rPr>
              <a:t>use the index to obtain data </a:t>
            </a:r>
            <a:r>
              <a:rPr lang="en" altLang="en-US" sz="1600" kern="0" dirty="0">
                <a:solidFill>
                  <a:srgbClr val="595959"/>
                </a:solidFill>
                <a:latin typeface="Microsoft YaHei" panose="020B0503020204020204" pitchFamily="34" charset="-122"/>
                <a:ea typeface="Microsoft YaHei" panose="020B0503020204020204" pitchFamily="34" charset="-122"/>
              </a:rPr>
              <a:t>.</a:t>
            </a:r>
            <a:endParaRPr lang="zh-CN" altLang="en-US" sz="1600" kern="0" dirty="0">
              <a:solidFill>
                <a:srgbClr val="59595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2397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445884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View summary information</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文本框 8">
            <a:extLst>
              <a:ext uri="{FF2B5EF4-FFF2-40B4-BE49-F238E27FC236}">
                <a16:creationId xmlns:a16="http://schemas.microsoft.com/office/drawing/2014/main" id="{1E1BFBFC-8168-1953-8181-1D9657228AA6}"/>
              </a:ext>
            </a:extLst>
          </p:cNvPr>
          <p:cNvSpPr txBox="1"/>
          <p:nvPr/>
        </p:nvSpPr>
        <p:spPr>
          <a:xfrm>
            <a:off x="1287706" y="2018958"/>
            <a:ext cx="5167540" cy="2536400"/>
          </a:xfrm>
          <a:prstGeom prst="rect">
            <a:avLst/>
          </a:prstGeom>
          <a:noFill/>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rPr>
              <a:t>In order to help users understand the summary information of the data, such as the total number of data in each column, the type of data in each column, which column is missing data, etc., you can use </a:t>
            </a:r>
            <a:r>
              <a:rPr lang="en" altLang="zh-CN" sz="1800" kern="0" dirty="0">
                <a:solidFill>
                  <a:srgbClr val="1369B2"/>
                </a:solidFill>
                <a:latin typeface="Microsoft YaHei" panose="020B0503020204020204" pitchFamily="34" charset="-122"/>
                <a:ea typeface="Microsoft YaHei" panose="020B0503020204020204" pitchFamily="34" charset="-122"/>
              </a:rPr>
              <a:t>the info() method </a:t>
            </a:r>
            <a:r>
              <a:rPr lang="en" altLang="zh-CN" sz="1800" kern="0" dirty="0">
                <a:solidFill>
                  <a:srgbClr val="595959"/>
                </a:solidFill>
                <a:latin typeface="Microsoft YaHei" panose="020B0503020204020204" pitchFamily="34" charset="-122"/>
                <a:ea typeface="Microsoft YaHei" panose="020B0503020204020204" pitchFamily="34" charset="-122"/>
              </a:rPr>
              <a:t>to view it.</a:t>
            </a:r>
          </a:p>
        </p:txBody>
      </p:sp>
      <p:sp>
        <p:nvSpPr>
          <p:cNvPr id="12" name="矩形 11">
            <a:extLst>
              <a:ext uri="{FF2B5EF4-FFF2-40B4-BE49-F238E27FC236}">
                <a16:creationId xmlns:a16="http://schemas.microsoft.com/office/drawing/2014/main" id="{361CAA81-0507-65DC-AD31-AFCAEBF8588E}"/>
              </a:ext>
            </a:extLst>
          </p:cNvPr>
          <p:cNvSpPr/>
          <p:nvPr/>
        </p:nvSpPr>
        <p:spPr>
          <a:xfrm>
            <a:off x="1287706" y="4673037"/>
            <a:ext cx="5023524" cy="989005"/>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1630710" y="4967585"/>
            <a:ext cx="4680520" cy="410882"/>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df_obj.</a:t>
            </a:r>
            <a:r>
              <a:rPr lang="en" altLang="zh-CN" sz="1800" b="1" dirty="0">
                <a:solidFill>
                  <a:srgbClr val="1369B2"/>
                </a:solidFill>
                <a:latin typeface="Courier New" panose="02070309020205020404" pitchFamily="49" charset="0"/>
                <a:ea typeface="宋体" panose="02010600030101010101" pitchFamily="2" charset="-122"/>
              </a:rPr>
              <a:t>info()</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10" name="下箭头 9">
            <a:extLst>
              <a:ext uri="{FF2B5EF4-FFF2-40B4-BE49-F238E27FC236}">
                <a16:creationId xmlns:a16="http://schemas.microsoft.com/office/drawing/2014/main" id="{5AC222A8-7E83-940C-C779-6FBA529972C9}"/>
              </a:ext>
            </a:extLst>
          </p:cNvPr>
          <p:cNvSpPr/>
          <p:nvPr/>
        </p:nvSpPr>
        <p:spPr>
          <a:xfrm rot="16200000">
            <a:off x="6512562" y="4803634"/>
            <a:ext cx="670699" cy="727809"/>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1F82ACE-DAD8-F26D-4C8F-4465D9BEAB66}"/>
              </a:ext>
            </a:extLst>
          </p:cNvPr>
          <p:cNvSpPr/>
          <p:nvPr/>
        </p:nvSpPr>
        <p:spPr>
          <a:xfrm>
            <a:off x="7384592" y="2133650"/>
            <a:ext cx="4543261" cy="3612912"/>
          </a:xfrm>
          <a:prstGeom prst="rect">
            <a:avLst/>
          </a:prstGeom>
          <a:ln w="3175">
            <a:solidFill>
              <a:srgbClr val="1369B2"/>
            </a:solidFill>
          </a:ln>
        </p:spPr>
        <p:txBody>
          <a:bodyPr wrap="square">
            <a:spAutoFit/>
          </a:bodyPr>
          <a:lstStyle/>
          <a:p>
            <a:pPr>
              <a:lnSpc>
                <a:spcPct val="120000"/>
              </a:lnSpc>
            </a:pPr>
            <a:r>
              <a:rPr lang="en" altLang="zh-CN" sz="1600" b="1" kern="0" dirty="0">
                <a:latin typeface="Microsoft YaHei" panose="020B0503020204020204" pitchFamily="34" charset="-122"/>
                <a:ea typeface="Microsoft YaHei" panose="020B0503020204020204" pitchFamily="34" charset="-122"/>
              </a:rPr>
              <a:t>&lt;class ' </a:t>
            </a:r>
            <a:r>
              <a:rPr lang="en" altLang="zh-CN" sz="1600" b="1" kern="0" dirty="0" err="1">
                <a:latin typeface="Microsoft YaHei" panose="020B0503020204020204" pitchFamily="34" charset="-122"/>
                <a:ea typeface="Microsoft YaHei" panose="020B0503020204020204" pitchFamily="34" charset="-122"/>
              </a:rPr>
              <a:t>pandas.core.frame.DataFrame </a:t>
            </a:r>
            <a:r>
              <a:rPr lang="en" altLang="zh-CN" sz="1600" b="1" kern="0" dirty="0">
                <a:latin typeface="Microsoft YaHei" panose="020B0503020204020204" pitchFamily="34" charset="-122"/>
                <a:ea typeface="Microsoft YaHei" panose="020B0503020204020204" pitchFamily="34" charset="-122"/>
              </a:rPr>
              <a:t>'&gt;</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RangeIndex: 6 entries, 0 to 5</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Data columns (total 5 columns):</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 Column Non-Null Count Dtype</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 ------ -------------- -----</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0 No1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1 No2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2 No3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3 No4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4 No5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dtypes: int32(5)</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memory usage: 248.0 bytes</a:t>
            </a:r>
            <a:endParaRPr lang="zh-CN" altLang="en-US" sz="1600" b="1" kern="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0560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417081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View summary information</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1" name="矩形 10">
            <a:extLst>
              <a:ext uri="{FF2B5EF4-FFF2-40B4-BE49-F238E27FC236}">
                <a16:creationId xmlns:a16="http://schemas.microsoft.com/office/drawing/2014/main" id="{F1F82ACE-DAD8-F26D-4C8F-4465D9BEAB66}"/>
              </a:ext>
            </a:extLst>
          </p:cNvPr>
          <p:cNvSpPr/>
          <p:nvPr/>
        </p:nvSpPr>
        <p:spPr>
          <a:xfrm>
            <a:off x="2278782" y="2349674"/>
            <a:ext cx="4255228" cy="3612912"/>
          </a:xfrm>
          <a:prstGeom prst="rect">
            <a:avLst/>
          </a:prstGeom>
          <a:ln w="3175">
            <a:noFill/>
          </a:ln>
        </p:spPr>
        <p:txBody>
          <a:bodyPr wrap="square">
            <a:spAutoFit/>
          </a:bodyPr>
          <a:lstStyle/>
          <a:p>
            <a:pPr>
              <a:lnSpc>
                <a:spcPct val="120000"/>
              </a:lnSpc>
            </a:pPr>
            <a:r>
              <a:rPr lang="en" altLang="zh-CN" sz="1600" b="1" kern="0" dirty="0">
                <a:latin typeface="Microsoft YaHei" panose="020B0503020204020204" pitchFamily="34" charset="-122"/>
                <a:ea typeface="Microsoft YaHei" panose="020B0503020204020204" pitchFamily="34" charset="-122"/>
              </a:rPr>
              <a:t>&lt;class 'pandas.core.frame.DataFrame'&gt;</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RangeIndex: 6 entries, 0 to 5</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Data columns (total 5 columns):</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 Column Non-Null Count Dtype</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 ------ -------------- -----</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0 No1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1 No2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2 No3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3 No4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4 No5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dtypes: int32(5)</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memory usage: 248.0 bytes</a:t>
            </a:r>
            <a:endParaRPr lang="zh-CN" altLang="en-US" sz="1600" b="1" kern="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BF791598-937D-4D60-3A1D-BE7C4EA0DBCA}"/>
              </a:ext>
            </a:extLst>
          </p:cNvPr>
          <p:cNvSpPr/>
          <p:nvPr/>
        </p:nvSpPr>
        <p:spPr>
          <a:xfrm>
            <a:off x="2355580" y="2375248"/>
            <a:ext cx="4101632" cy="910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7E95427-6CD1-B0C1-7548-96CF8B02D0DA}"/>
              </a:ext>
            </a:extLst>
          </p:cNvPr>
          <p:cNvSpPr txBox="1"/>
          <p:nvPr/>
        </p:nvSpPr>
        <p:spPr>
          <a:xfrm>
            <a:off x="7918201" y="2375248"/>
            <a:ext cx="3721621" cy="923330"/>
          </a:xfrm>
          <a:prstGeom prst="rect">
            <a:avLst/>
          </a:prstGeom>
          <a:noFill/>
          <a:ln>
            <a:solidFill>
              <a:srgbClr val="8D8D8D"/>
            </a:solidFill>
          </a:ln>
        </p:spPr>
        <p:txBody>
          <a:bodyPr wrap="square" rtlCol="0">
            <a:spAutoFit/>
          </a:bodyPr>
          <a:lstStyle/>
          <a:p>
            <a:pPr algn="ctr"/>
            <a:r>
              <a:rPr kumimoji="1" lang="en" altLang="zh-CN" sz="1800" dirty="0">
                <a:solidFill>
                  <a:schemeClr val="tx1">
                    <a:lumMod val="75000"/>
                    <a:lumOff val="25000"/>
                  </a:schemeClr>
                </a:solidFill>
                <a:latin typeface="微软雅黑" panose="020B0503020204020204" pitchFamily="34" charset="-122"/>
                <a:ea typeface="微软雅黑" panose="020B0503020204020204" pitchFamily="34" charset="-122"/>
              </a:rPr>
              <a:t>The type of object </a:t>
            </a:r>
            <a:r>
              <a:rPr kumimoji="1" lang="en" altLang="en-US" sz="18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 altLang="zh-CN" sz="1800" dirty="0">
                <a:solidFill>
                  <a:schemeClr val="tx1">
                    <a:lumMod val="75000"/>
                    <a:lumOff val="25000"/>
                  </a:schemeClr>
                </a:solidFill>
                <a:latin typeface="微软雅黑" panose="020B0503020204020204" pitchFamily="34" charset="-122"/>
                <a:ea typeface="微软雅黑" panose="020B0503020204020204" pitchFamily="34" charset="-122"/>
              </a:rPr>
              <a:t>information about the row index </a:t>
            </a:r>
            <a:r>
              <a:rPr kumimoji="1" lang="en" altLang="en-US" sz="1800" dirty="0">
                <a:solidFill>
                  <a:schemeClr val="tx1">
                    <a:lumMod val="75000"/>
                    <a:lumOff val="25000"/>
                  </a:schemeClr>
                </a:solidFill>
                <a:latin typeface="微软雅黑" panose="020B0503020204020204" pitchFamily="34" charset="-122"/>
                <a:ea typeface="微软雅黑" panose="020B0503020204020204" pitchFamily="34" charset="-122"/>
              </a:rPr>
              <a:t>, and the total </a:t>
            </a:r>
            <a:r>
              <a:rPr kumimoji="1" lang="en" altLang="zh-CN" sz="1800" dirty="0">
                <a:solidFill>
                  <a:schemeClr val="tx1">
                    <a:lumMod val="75000"/>
                    <a:lumOff val="25000"/>
                  </a:schemeClr>
                </a:solidFill>
                <a:latin typeface="微软雅黑" panose="020B0503020204020204" pitchFamily="34" charset="-122"/>
                <a:ea typeface="微软雅黑" panose="020B0503020204020204" pitchFamily="34" charset="-122"/>
              </a:rPr>
              <a:t>number </a:t>
            </a:r>
            <a:endPar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a:off x="6457212" y="2821821"/>
            <a:ext cx="14381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03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7" y="1406568"/>
            <a:ext cx="4159427"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View summary information</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1" name="矩形 10">
            <a:extLst>
              <a:ext uri="{FF2B5EF4-FFF2-40B4-BE49-F238E27FC236}">
                <a16:creationId xmlns:a16="http://schemas.microsoft.com/office/drawing/2014/main" id="{F1F82ACE-DAD8-F26D-4C8F-4465D9BEAB66}"/>
              </a:ext>
            </a:extLst>
          </p:cNvPr>
          <p:cNvSpPr/>
          <p:nvPr/>
        </p:nvSpPr>
        <p:spPr>
          <a:xfrm>
            <a:off x="2278782" y="2349674"/>
            <a:ext cx="4255228" cy="3612912"/>
          </a:xfrm>
          <a:prstGeom prst="rect">
            <a:avLst/>
          </a:prstGeom>
          <a:ln w="3175">
            <a:noFill/>
          </a:ln>
        </p:spPr>
        <p:txBody>
          <a:bodyPr wrap="square">
            <a:spAutoFit/>
          </a:bodyPr>
          <a:lstStyle/>
          <a:p>
            <a:pPr>
              <a:lnSpc>
                <a:spcPct val="120000"/>
              </a:lnSpc>
            </a:pPr>
            <a:r>
              <a:rPr lang="en" altLang="zh-CN" sz="1600" b="1" kern="0" dirty="0">
                <a:latin typeface="Microsoft YaHei" panose="020B0503020204020204" pitchFamily="34" charset="-122"/>
                <a:ea typeface="Microsoft YaHei" panose="020B0503020204020204" pitchFamily="34" charset="-122"/>
              </a:rPr>
              <a:t>&lt;class 'pandas.core.frame.DataFrame'&gt;</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RangeIndex: 6 entries, 0 to 5</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Data columns (total 5 columns):</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 Column Non-Null Count Dtype</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 ------ -------------- -----</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0 No1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1 No2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2 No3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3 No4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4 No5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dtypes: int32(5)</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memory usage: 248.0 bytes</a:t>
            </a:r>
            <a:endParaRPr lang="zh-CN" altLang="en-US" sz="1600" b="1" kern="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BF791598-937D-4D60-3A1D-BE7C4EA0DBCA}"/>
              </a:ext>
            </a:extLst>
          </p:cNvPr>
          <p:cNvSpPr/>
          <p:nvPr/>
        </p:nvSpPr>
        <p:spPr>
          <a:xfrm>
            <a:off x="2355580" y="3244577"/>
            <a:ext cx="4101632" cy="2057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7E95427-6CD1-B0C1-7548-96CF8B02D0DA}"/>
              </a:ext>
            </a:extLst>
          </p:cNvPr>
          <p:cNvSpPr txBox="1"/>
          <p:nvPr/>
        </p:nvSpPr>
        <p:spPr>
          <a:xfrm>
            <a:off x="7918201" y="3800867"/>
            <a:ext cx="4153669" cy="923330"/>
          </a:xfrm>
          <a:prstGeom prst="rect">
            <a:avLst/>
          </a:prstGeom>
          <a:noFill/>
          <a:ln>
            <a:solidFill>
              <a:srgbClr val="8D8D8D"/>
            </a:solidFill>
          </a:ln>
        </p:spPr>
        <p:txBody>
          <a:bodyPr wrap="square" rtlCol="0">
            <a:spAutoFit/>
          </a:bodyPr>
          <a:lstStyle/>
          <a:p>
            <a:pPr algn="just"/>
            <a:r>
              <a:rPr kumimoji="1" lang="en" altLang="zh-CN" sz="1800" dirty="0">
                <a:solidFill>
                  <a:schemeClr val="tx1">
                    <a:lumMod val="75000"/>
                    <a:lumOff val="25000"/>
                  </a:schemeClr>
                </a:solidFill>
                <a:latin typeface="微软雅黑" panose="020B0503020204020204" pitchFamily="34" charset="-122"/>
                <a:ea typeface="微软雅黑" panose="020B0503020204020204" pitchFamily="34" charset="-122"/>
              </a:rPr>
              <a:t>5 rows and 4 columns, used to describe the specific information of each column of data of the object</a:t>
            </a:r>
            <a:endPar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a:off x="6457212" y="4262532"/>
            <a:ext cx="14381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105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DataFrame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425522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View summary information</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1" name="矩形 10">
            <a:extLst>
              <a:ext uri="{FF2B5EF4-FFF2-40B4-BE49-F238E27FC236}">
                <a16:creationId xmlns:a16="http://schemas.microsoft.com/office/drawing/2014/main" id="{F1F82ACE-DAD8-F26D-4C8F-4465D9BEAB66}"/>
              </a:ext>
            </a:extLst>
          </p:cNvPr>
          <p:cNvSpPr/>
          <p:nvPr/>
        </p:nvSpPr>
        <p:spPr>
          <a:xfrm>
            <a:off x="2278782" y="2349674"/>
            <a:ext cx="4255228" cy="3612912"/>
          </a:xfrm>
          <a:prstGeom prst="rect">
            <a:avLst/>
          </a:prstGeom>
          <a:ln w="3175">
            <a:noFill/>
          </a:ln>
        </p:spPr>
        <p:txBody>
          <a:bodyPr wrap="square">
            <a:spAutoFit/>
          </a:bodyPr>
          <a:lstStyle/>
          <a:p>
            <a:pPr>
              <a:lnSpc>
                <a:spcPct val="120000"/>
              </a:lnSpc>
            </a:pPr>
            <a:r>
              <a:rPr lang="en" altLang="zh-CN" sz="1600" b="1" kern="0" dirty="0">
                <a:latin typeface="Microsoft YaHei" panose="020B0503020204020204" pitchFamily="34" charset="-122"/>
                <a:ea typeface="Microsoft YaHei" panose="020B0503020204020204" pitchFamily="34" charset="-122"/>
              </a:rPr>
              <a:t>&lt;class 'pandas.core.frame.DataFrame'&gt;</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RangeIndex: 6 entries, 0 to 5</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Data columns (total 5 columns):</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 Column Non-Null Count Dtype</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 ------ -------------- -----</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0 No1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1 No2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2 No3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3 No4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4 No5 6 non-null int32</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dtypes: int32(5)</a:t>
            </a:r>
            <a:endParaRPr lang="zh-CN" altLang="zh-CN" sz="1600" b="1" kern="0" dirty="0">
              <a:latin typeface="Microsoft YaHei" panose="020B0503020204020204" pitchFamily="34" charset="-122"/>
              <a:ea typeface="Microsoft YaHei" panose="020B0503020204020204" pitchFamily="34" charset="-122"/>
            </a:endParaRPr>
          </a:p>
          <a:p>
            <a:pPr>
              <a:lnSpc>
                <a:spcPct val="120000"/>
              </a:lnSpc>
            </a:pPr>
            <a:r>
              <a:rPr lang="en" altLang="zh-CN" sz="1600" b="1" kern="0" dirty="0">
                <a:latin typeface="Microsoft YaHei" panose="020B0503020204020204" pitchFamily="34" charset="-122"/>
                <a:ea typeface="Microsoft YaHei" panose="020B0503020204020204" pitchFamily="34" charset="-122"/>
              </a:rPr>
              <a:t>memory usage: 248.0 bytes</a:t>
            </a:r>
            <a:endParaRPr lang="zh-CN" altLang="en-US" sz="1600" b="1" kern="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BF791598-937D-4D60-3A1D-BE7C4EA0DBCA}"/>
              </a:ext>
            </a:extLst>
          </p:cNvPr>
          <p:cNvSpPr/>
          <p:nvPr/>
        </p:nvSpPr>
        <p:spPr>
          <a:xfrm>
            <a:off x="2355580" y="5302002"/>
            <a:ext cx="4101632" cy="66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7E95427-6CD1-B0C1-7548-96CF8B02D0DA}"/>
              </a:ext>
            </a:extLst>
          </p:cNvPr>
          <p:cNvSpPr txBox="1"/>
          <p:nvPr/>
        </p:nvSpPr>
        <p:spPr>
          <a:xfrm>
            <a:off x="7918201" y="5309128"/>
            <a:ext cx="3145557" cy="646331"/>
          </a:xfrm>
          <a:prstGeom prst="rect">
            <a:avLst/>
          </a:prstGeom>
          <a:noFill/>
          <a:ln>
            <a:solidFill>
              <a:srgbClr val="8D8D8D"/>
            </a:solidFill>
          </a:ln>
        </p:spPr>
        <p:txBody>
          <a:bodyPr wrap="square" rtlCol="0">
            <a:spAutoFit/>
          </a:bodyPr>
          <a:lstStyle/>
          <a:p>
            <a:pPr algn="ctr"/>
            <a:r>
              <a:rPr kumimoji="1" lang="en" altLang="zh-CN" sz="1800" dirty="0">
                <a:solidFill>
                  <a:schemeClr val="tx1">
                    <a:lumMod val="75000"/>
                    <a:lumOff val="25000"/>
                  </a:schemeClr>
                </a:solidFill>
                <a:latin typeface="微软雅黑" panose="020B0503020204020204" pitchFamily="34" charset="-122"/>
                <a:ea typeface="微软雅黑" panose="020B0503020204020204" pitchFamily="34" charset="-122"/>
              </a:rPr>
              <a:t>Statistics </a:t>
            </a:r>
            <a:r>
              <a:rPr kumimoji="1" lang="en" altLang="en-US" sz="1800" dirty="0">
                <a:solidFill>
                  <a:schemeClr val="tx1">
                    <a:lumMod val="75000"/>
                    <a:lumOff val="25000"/>
                  </a:schemeClr>
                </a:solidFill>
                <a:latin typeface="微软雅黑" panose="020B0503020204020204" pitchFamily="34" charset="-122"/>
                <a:ea typeface="微软雅黑" panose="020B0503020204020204" pitchFamily="34" charset="-122"/>
              </a:rPr>
              <a:t>and </a:t>
            </a:r>
            <a:r>
              <a:rPr kumimoji="1" lang="en" altLang="zh-CN" sz="1800" dirty="0">
                <a:solidFill>
                  <a:schemeClr val="tx1">
                    <a:lumMod val="75000"/>
                    <a:lumOff val="25000"/>
                  </a:schemeClr>
                </a:solidFill>
                <a:latin typeface="微软雅黑" panose="020B0503020204020204" pitchFamily="34" charset="-122"/>
                <a:ea typeface="微软雅黑" panose="020B0503020204020204" pitchFamily="34" charset="-122"/>
              </a:rPr>
              <a:t>memory usage of data types</a:t>
            </a:r>
            <a:endPar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a:off x="6457212" y="5662042"/>
            <a:ext cx="14381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E480E64-1951-9ED0-E678-3B3AA29282AD}"/>
              </a:ext>
            </a:extLst>
          </p:cNvPr>
          <p:cNvSpPr txBox="1"/>
          <p:nvPr/>
        </p:nvSpPr>
        <p:spPr>
          <a:xfrm>
            <a:off x="2998862" y="6142814"/>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55-57.</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1952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2637706"/>
            <a:ext cx="6733001" cy="830997"/>
          </a:xfrm>
          <a:prstGeom prst="rect">
            <a:avLst/>
          </a:prstGeom>
          <a:noFill/>
        </p:spPr>
        <p:txBody>
          <a:bodyPr wrap="square" lIns="91443" tIns="45720" rIns="91443" bIns="45720" rtlCol="0">
            <a:spAutoFit/>
          </a:bodyPr>
          <a:lstStyle/>
          <a:p>
            <a:pPr algn="ctr"/>
            <a:r>
              <a:rPr lang="en" altLang="zh-CN" sz="4800" b="1" dirty="0">
                <a:solidFill>
                  <a:srgbClr val="595959"/>
                </a:solidFill>
                <a:latin typeface="微软雅黑" panose="020B0503020204020204" pitchFamily="34" charset="-122"/>
                <a:ea typeface="微软雅黑" panose="020B0503020204020204" pitchFamily="34" charset="-122"/>
                <a:cs typeface="+mn-ea"/>
              </a:rPr>
              <a:t>Indexing and slicing operations</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 altLang="zh-CN" sz="5400" b="1" dirty="0">
                <a:solidFill>
                  <a:srgbClr val="FAFAFA"/>
                </a:solidFill>
                <a:latin typeface="微软雅黑" panose="020B0503020204020204" pitchFamily="34" charset="-122"/>
                <a:ea typeface="微软雅黑" panose="020B0503020204020204" pitchFamily="34" charset="-122"/>
                <a:cs typeface="+mn-ea"/>
              </a:rPr>
              <a:t>3.2</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7418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Index Object</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30425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342678" y="3366598"/>
            <a:ext cx="3888432" cy="1526187"/>
          </a:xfrm>
          <a:prstGeom prst="rect">
            <a:avLst/>
          </a:prstGeom>
        </p:spPr>
        <p:txBody>
          <a:bodyPr wrap="square">
            <a:spAutoFit/>
          </a:bodyPr>
          <a:lstStyle/>
          <a:p>
            <a:pPr algn="just">
              <a:lnSpc>
                <a:spcPct val="150000"/>
              </a:lnSpc>
            </a:pPr>
            <a:r>
              <a:rPr lang="en" altLang="zh-CN" sz="1600" dirty="0">
                <a:solidFill>
                  <a:srgbClr val="595959"/>
                </a:solidFill>
                <a:latin typeface="微软雅黑" panose="020B0503020204020204" pitchFamily="34" charset="-122"/>
                <a:ea typeface="微软雅黑" panose="020B0503020204020204" pitchFamily="34" charset="-122"/>
                <a:cs typeface="+mn-ea"/>
              </a:rPr>
              <a:t>Be familiar with </a:t>
            </a:r>
            <a:r>
              <a:rPr lang="en" altLang="zh-CN" sz="1600" dirty="0">
                <a:solidFill>
                  <a:srgbClr val="1369B2"/>
                </a:solidFill>
                <a:latin typeface="微软雅黑" panose="020B0503020204020204" pitchFamily="34" charset="-122"/>
                <a:ea typeface="微软雅黑" panose="020B0503020204020204" pitchFamily="34" charset="-122"/>
                <a:cs typeface="+mn-ea"/>
              </a:rPr>
              <a:t>the types and characteristics of index objects </a:t>
            </a:r>
            <a:r>
              <a:rPr lang="en" altLang="zh-CN" sz="1600" dirty="0">
                <a:solidFill>
                  <a:srgbClr val="595959"/>
                </a:solidFill>
                <a:latin typeface="微软雅黑" panose="020B0503020204020204" pitchFamily="34" charset="-122"/>
                <a:ea typeface="微软雅黑" panose="020B0503020204020204" pitchFamily="34" charset="-122"/>
                <a:cs typeface="+mn-ea"/>
              </a:rPr>
              <a:t>and be able to summarize the types and characteristics of index objects</a:t>
            </a:r>
          </a:p>
        </p:txBody>
      </p:sp>
      <p:sp>
        <p:nvSpPr>
          <p:cNvPr id="16" name="原创设计师QQ598969553          _7"/>
          <p:cNvSpPr txBox="1"/>
          <p:nvPr/>
        </p:nvSpPr>
        <p:spPr>
          <a:xfrm>
            <a:off x="1019176" y="2709714"/>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2589163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69864" y="950703"/>
            <a:ext cx="265864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Subclasses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25" name="文本框 24">
            <a:extLst>
              <a:ext uri="{FF2B5EF4-FFF2-40B4-BE49-F238E27FC236}">
                <a16:creationId xmlns:a16="http://schemas.microsoft.com/office/drawing/2014/main" id="{35B67392-3B14-8F0D-0FBB-9AD67337A2A8}"/>
              </a:ext>
            </a:extLst>
          </p:cNvPr>
          <p:cNvSpPr txBox="1"/>
          <p:nvPr/>
        </p:nvSpPr>
        <p:spPr>
          <a:xfrm>
            <a:off x="910630" y="1488505"/>
            <a:ext cx="10153128" cy="1356462"/>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lgn="just"/>
            <a:r>
              <a:rPr lang="en" altLang="zh-CN" sz="1900" dirty="0"/>
              <a:t>In pandas , whether it is a position index or a label index, they all belong to </a:t>
            </a:r>
            <a:r>
              <a:rPr lang="en" altLang="zh-CN" sz="1900" dirty="0">
                <a:solidFill>
                  <a:srgbClr val="1369B2"/>
                </a:solidFill>
              </a:rPr>
              <a:t>the object of the Index class </a:t>
            </a:r>
            <a:r>
              <a:rPr lang="en" altLang="zh-CN" sz="1900" dirty="0"/>
              <a:t>, that is, the index object. </a:t>
            </a:r>
            <a:r>
              <a:rPr lang="en" altLang="zh-CN" sz="1900" dirty="0">
                <a:solidFill>
                  <a:srgbClr val="1369B2"/>
                </a:solidFill>
              </a:rPr>
              <a:t>The Index class is a base class, which derives</a:t>
            </a:r>
            <a:r>
              <a:rPr lang="zh-CN" altLang="en-US" sz="1900" dirty="0">
                <a:solidFill>
                  <a:srgbClr val="1369B2"/>
                </a:solidFill>
              </a:rPr>
              <a:t>（派生）</a:t>
            </a:r>
            <a:r>
              <a:rPr lang="en" altLang="zh-CN" sz="1900" dirty="0">
                <a:solidFill>
                  <a:srgbClr val="1369B2"/>
                </a:solidFill>
              </a:rPr>
              <a:t> many subclasses </a:t>
            </a:r>
            <a:r>
              <a:rPr lang="en" altLang="zh-CN" sz="1900" dirty="0"/>
              <a:t>, each of which represents a different form of index.</a:t>
            </a:r>
            <a:endParaRPr lang="en-US" altLang="zh-CN" sz="1900" dirty="0"/>
          </a:p>
        </p:txBody>
      </p:sp>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Index Object</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7" name="表格 6"/>
          <p:cNvGraphicFramePr>
            <a:graphicFrameLocks noGrp="1"/>
          </p:cNvGraphicFramePr>
          <p:nvPr>
            <p:extLst>
              <p:ext uri="{D42A27DB-BD31-4B8C-83A1-F6EECF244321}">
                <p14:modId xmlns:p14="http://schemas.microsoft.com/office/powerpoint/2010/main" val="3248390188"/>
              </p:ext>
            </p:extLst>
          </p:nvPr>
        </p:nvGraphicFramePr>
        <p:xfrm>
          <a:off x="1290834" y="2925738"/>
          <a:ext cx="9427400" cy="3523493"/>
        </p:xfrm>
        <a:graphic>
          <a:graphicData uri="http://schemas.openxmlformats.org/drawingml/2006/table">
            <a:tbl>
              <a:tblPr>
                <a:tableStyleId>{00A15C55-8517-42AA-B614-E9B94910E393}</a:tableStyleId>
              </a:tblPr>
              <a:tblGrid>
                <a:gridCol w="1667924">
                  <a:extLst>
                    <a:ext uri="{9D8B030D-6E8A-4147-A177-3AD203B41FA5}">
                      <a16:colId xmlns:a16="http://schemas.microsoft.com/office/drawing/2014/main" val="1345553933"/>
                    </a:ext>
                  </a:extLst>
                </a:gridCol>
                <a:gridCol w="1812962">
                  <a:extLst>
                    <a:ext uri="{9D8B030D-6E8A-4147-A177-3AD203B41FA5}">
                      <a16:colId xmlns:a16="http://schemas.microsoft.com/office/drawing/2014/main" val="1515813387"/>
                    </a:ext>
                  </a:extLst>
                </a:gridCol>
                <a:gridCol w="5946514">
                  <a:extLst>
                    <a:ext uri="{9D8B030D-6E8A-4147-A177-3AD203B41FA5}">
                      <a16:colId xmlns:a16="http://schemas.microsoft.com/office/drawing/2014/main" val="1359082057"/>
                    </a:ext>
                  </a:extLst>
                </a:gridCol>
              </a:tblGrid>
              <a:tr h="401840">
                <a:tc>
                  <a:txBody>
                    <a:bodyPr/>
                    <a:lstStyle/>
                    <a:p>
                      <a:pPr marL="0" indent="266700" algn="ctr" defTabSz="1219200" rtl="0" eaLnBrk="1" latinLnBrk="0" hangingPunct="1">
                        <a:lnSpc>
                          <a:spcPct val="115000"/>
                        </a:lnSpc>
                        <a:spcAft>
                          <a:spcPts val="0"/>
                        </a:spcAft>
                      </a:pPr>
                      <a:r>
                        <a:rPr lang="e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kind</a:t>
                      </a:r>
                    </a:p>
                  </a:txBody>
                  <a:tcPr marL="68580" marR="68580" marT="0" marB="0" anchor="ctr"/>
                </a:tc>
                <a:tc>
                  <a:txBody>
                    <a:bodyPr/>
                    <a:lstStyle/>
                    <a:p>
                      <a:pPr marL="0" indent="266700" algn="ctr" defTabSz="1219200" rtl="0" eaLnBrk="1" latinLnBrk="0" hangingPunct="1">
                        <a:lnSpc>
                          <a:spcPct val="115000"/>
                        </a:lnSpc>
                        <a:spcAft>
                          <a:spcPts val="0"/>
                        </a:spcAft>
                      </a:pPr>
                      <a:r>
                        <a:rPr lang="e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illustrate</a:t>
                      </a:r>
                    </a:p>
                  </a:txBody>
                  <a:tcPr marL="68580" marR="68580" marT="0" marB="0" anchor="ctr"/>
                </a:tc>
                <a:tc>
                  <a:txBody>
                    <a:bodyPr/>
                    <a:lstStyle/>
                    <a:p>
                      <a:pPr marL="0" indent="266700" algn="ctr" defTabSz="1219200" rtl="0" eaLnBrk="1" latinLnBrk="0" hangingPunct="1">
                        <a:lnSpc>
                          <a:spcPct val="115000"/>
                        </a:lnSpc>
                        <a:spcAft>
                          <a:spcPts val="0"/>
                        </a:spcAft>
                      </a:pPr>
                      <a:r>
                        <a:rPr lang="e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Example</a:t>
                      </a:r>
                    </a:p>
                  </a:txBody>
                  <a:tcPr marL="68580" marR="68580" marT="0" marB="0" anchor="ctr"/>
                </a:tc>
                <a:extLst>
                  <a:ext uri="{0D108BD9-81ED-4DB2-BD59-A6C34878D82A}">
                    <a16:rowId xmlns:a16="http://schemas.microsoft.com/office/drawing/2014/main" val="4187052343"/>
                  </a:ext>
                </a:extLst>
              </a:tr>
              <a:tr h="401840">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RangeIndex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Position index (default)</a:t>
                      </a:r>
                    </a:p>
                  </a:txBody>
                  <a:tcPr marL="68580" marR="68580" marT="0" marB="0" anchor="ctr"/>
                </a:tc>
                <a:tc>
                  <a:txBody>
                    <a:bodyPr/>
                    <a:lstStyle/>
                    <a:p>
                      <a:pPr marL="0" indent="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0 , 1 , 2 , 3 , ... N</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6109380"/>
                  </a:ext>
                </a:extLst>
              </a:tr>
              <a:tr h="401840">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Int64Index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Integer index</a:t>
                      </a:r>
                    </a:p>
                  </a:txBody>
                  <a:tcPr marL="68580" marR="68580" marT="0" marB="0" anchor="ctr"/>
                </a:tc>
                <a:tc>
                  <a:txBody>
                    <a:bodyPr/>
                    <a:lstStyle/>
                    <a:p>
                      <a:pPr marL="0" indent="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 , -5 , 8 , 10 , -9</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5096867"/>
                  </a:ext>
                </a:extLst>
              </a:tr>
              <a:tr h="401840">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Float64Index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Floating point index</a:t>
                      </a:r>
                    </a:p>
                  </a:txBody>
                  <a:tcPr marL="68580" marR="68580" marT="0" marB="0" anchor="ctr"/>
                </a:tc>
                <a:tc>
                  <a:txBody>
                    <a:bodyPr/>
                    <a:lstStyle/>
                    <a:p>
                      <a:pPr marL="0" indent="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-1.0 , -5.5 , 10.2 , 9.8 , 6.3</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9291200"/>
                  </a:ext>
                </a:extLst>
              </a:tr>
              <a:tr h="551234">
                <a:tc>
                  <a:txBody>
                    <a:bodyPr/>
                    <a:lstStyle/>
                    <a:p>
                      <a:pPr marL="0" indent="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DatetimeIndex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Timestamp Index</a:t>
                      </a:r>
                    </a:p>
                  </a:txBody>
                  <a:tcPr marL="68580" marR="68580" marT="0" marB="0" anchor="ctr"/>
                </a:tc>
                <a:tc>
                  <a:txBody>
                    <a:bodyPr/>
                    <a:lstStyle/>
                    <a:p>
                      <a:pPr marL="0" indent="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2022-11-25 17:00:00 , 2022-11-28 17:00:00 , 2022-12-25 17:00:00</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6652685"/>
                  </a:ext>
                </a:extLst>
              </a:tr>
              <a:tr h="551234">
                <a:tc>
                  <a:txBody>
                    <a:bodyPr/>
                    <a:lstStyle/>
                    <a:p>
                      <a:pPr marL="0" indent="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PeriodIndex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Time interval index</a:t>
                      </a:r>
                    </a:p>
                  </a:txBody>
                  <a:tcPr marL="68580" marR="68580" marT="0" marB="0" anchor="ctr"/>
                </a:tc>
                <a:tc>
                  <a:txBody>
                    <a:bodyPr/>
                    <a:lstStyle/>
                    <a:p>
                      <a:pPr marL="0" indent="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2022-11-25 00:00:00 , 2022-11-25 01:00:00 , 2022-11-25 02:00 : 00…</a:t>
                      </a:r>
                    </a:p>
                  </a:txBody>
                  <a:tcPr marL="68580" marR="68580" marT="0" marB="0" anchor="ctr"/>
                </a:tc>
                <a:extLst>
                  <a:ext uri="{0D108BD9-81ED-4DB2-BD59-A6C34878D82A}">
                    <a16:rowId xmlns:a16="http://schemas.microsoft.com/office/drawing/2014/main" val="3187339913"/>
                  </a:ext>
                </a:extLst>
              </a:tr>
              <a:tr h="401840">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MultiIndex</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Hierarchical Indexing</a:t>
                      </a:r>
                    </a:p>
                  </a:txBody>
                  <a:tcPr marL="68580" marR="68580" marT="0" marB="0" anchor="ctr"/>
                </a:tc>
                <a:tc>
                  <a:txBody>
                    <a:bodyPr/>
                    <a:lstStyle/>
                    <a:p>
                      <a:pPr marL="0" indent="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 </a:t>
                      </a: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ab , ac , bd , be</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42676703"/>
                  </a:ext>
                </a:extLst>
              </a:tr>
            </a:tbl>
          </a:graphicData>
        </a:graphic>
      </p:graphicFrame>
    </p:spTree>
    <p:extLst>
      <p:ext uri="{BB962C8B-B14F-4D97-AF65-F5344CB8AC3E}">
        <p14:creationId xmlns:p14="http://schemas.microsoft.com/office/powerpoint/2010/main" val="40566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265864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Characteristic</a:t>
            </a:r>
          </a:p>
        </p:txBody>
      </p:sp>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Index Object</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1523773" y="1701606"/>
            <a:ext cx="4931470" cy="4931470"/>
            <a:chOff x="2206774" y="2349674"/>
            <a:chExt cx="3399259" cy="3399259"/>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6774" y="2349674"/>
              <a:ext cx="3399259" cy="3399259"/>
            </a:xfrm>
            <a:prstGeom prst="rect">
              <a:avLst/>
            </a:prstGeom>
          </p:spPr>
        </p:pic>
        <p:sp>
          <p:nvSpPr>
            <p:cNvPr id="4" name="文本框 3"/>
            <p:cNvSpPr txBox="1"/>
            <p:nvPr/>
          </p:nvSpPr>
          <p:spPr>
            <a:xfrm>
              <a:off x="3074647" y="3834434"/>
              <a:ext cx="1730571" cy="902213"/>
            </a:xfrm>
            <a:prstGeom prst="rect">
              <a:avLst/>
            </a:prstGeom>
            <a:noFill/>
          </p:spPr>
          <p:txBody>
            <a:bodyPr wrap="none" rtlCol="0">
              <a:spAutoFit/>
            </a:bodyPr>
            <a:lstStyle/>
            <a:p>
              <a:pPr>
                <a:lnSpc>
                  <a:spcPct val="150000"/>
                </a:lnSpc>
              </a:pPr>
              <a:r>
                <a:rPr lang="en" altLang="zh-CN" sz="2800" b="1" kern="0" dirty="0">
                  <a:latin typeface="Microsoft YaHei" panose="020B0503020204020204" pitchFamily="34" charset="-122"/>
                  <a:ea typeface="Microsoft YaHei" panose="020B0503020204020204" pitchFamily="34" charset="-122"/>
                  <a:cs typeface="宋体" panose="02010600030101010101" pitchFamily="2" charset="-122"/>
                </a:rPr>
                <a:t>Immutability</a:t>
              </a:r>
            </a:p>
            <a:p>
              <a:pPr algn="ctr">
                <a:lnSpc>
                  <a:spcPct val="150000"/>
                </a:lnSpc>
              </a:pPr>
              <a:r>
                <a:rPr lang="zh-CN" altLang="en-US" sz="2800" b="1" kern="0" dirty="0">
                  <a:latin typeface="Microsoft YaHei" panose="020B0503020204020204" pitchFamily="34" charset="-122"/>
                  <a:ea typeface="Microsoft YaHei" panose="020B0503020204020204" pitchFamily="34" charset="-122"/>
                  <a:cs typeface="宋体" panose="02010600030101010101" pitchFamily="2" charset="-122"/>
                </a:rPr>
                <a:t>不可变性</a:t>
              </a:r>
            </a:p>
          </p:txBody>
        </p:sp>
      </p:grpSp>
      <p:grpSp>
        <p:nvGrpSpPr>
          <p:cNvPr id="11" name="组合 10"/>
          <p:cNvGrpSpPr/>
          <p:nvPr/>
        </p:nvGrpSpPr>
        <p:grpSpPr>
          <a:xfrm>
            <a:off x="6455246" y="1845618"/>
            <a:ext cx="4695403" cy="4695403"/>
            <a:chOff x="2206774" y="2349674"/>
            <a:chExt cx="3399259" cy="3399259"/>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6774" y="2349674"/>
              <a:ext cx="3399259" cy="3399259"/>
            </a:xfrm>
            <a:prstGeom prst="rect">
              <a:avLst/>
            </a:prstGeom>
          </p:spPr>
        </p:pic>
        <p:sp>
          <p:nvSpPr>
            <p:cNvPr id="13" name="文本框 12"/>
            <p:cNvSpPr txBox="1"/>
            <p:nvPr/>
          </p:nvSpPr>
          <p:spPr>
            <a:xfrm>
              <a:off x="3040862" y="3804824"/>
              <a:ext cx="1857035" cy="947573"/>
            </a:xfrm>
            <a:prstGeom prst="rect">
              <a:avLst/>
            </a:prstGeom>
            <a:noFill/>
          </p:spPr>
          <p:txBody>
            <a:bodyPr wrap="none" rtlCol="0">
              <a:spAutoFit/>
            </a:bodyPr>
            <a:lstStyle/>
            <a:p>
              <a:pPr>
                <a:lnSpc>
                  <a:spcPct val="150000"/>
                </a:lnSpc>
              </a:pPr>
              <a:r>
                <a:rPr lang="en" altLang="zh-CN" sz="2800" b="1" kern="0" dirty="0">
                  <a:latin typeface="Microsoft YaHei" panose="020B0503020204020204" pitchFamily="34" charset="-122"/>
                  <a:ea typeface="Microsoft YaHei" panose="020B0503020204020204" pitchFamily="34" charset="-122"/>
                  <a:cs typeface="宋体" panose="02010600030101010101" pitchFamily="2" charset="-122"/>
                </a:rPr>
                <a:t>Repeatability</a:t>
              </a:r>
            </a:p>
            <a:p>
              <a:pPr algn="ctr">
                <a:lnSpc>
                  <a:spcPct val="150000"/>
                </a:lnSpc>
              </a:pPr>
              <a:r>
                <a:rPr lang="zh-CN" altLang="en-US" sz="2800" b="1" kern="0" dirty="0">
                  <a:latin typeface="Microsoft YaHei" panose="020B0503020204020204" pitchFamily="34" charset="-122"/>
                  <a:ea typeface="Microsoft YaHei" panose="020B0503020204020204" pitchFamily="34" charset="-122"/>
                  <a:cs typeface="宋体" panose="02010600030101010101" pitchFamily="2" charset="-122"/>
                </a:rPr>
                <a:t>可重复性</a:t>
              </a:r>
            </a:p>
          </p:txBody>
        </p:sp>
      </p:grpSp>
    </p:spTree>
    <p:extLst>
      <p:ext uri="{BB962C8B-B14F-4D97-AF65-F5344CB8AC3E}">
        <p14:creationId xmlns:p14="http://schemas.microsoft.com/office/powerpoint/2010/main" val="2414038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702718" y="2205658"/>
            <a:ext cx="9001000" cy="688075"/>
            <a:chOff x="978872" y="1800500"/>
            <a:chExt cx="5471124" cy="515937"/>
          </a:xfrm>
        </p:grpSpPr>
        <p:sp>
          <p:nvSpPr>
            <p:cNvPr id="26" name="Pentagon 3"/>
            <p:cNvSpPr/>
            <p:nvPr/>
          </p:nvSpPr>
          <p:spPr bwMode="auto">
            <a:xfrm>
              <a:off x="978872" y="1800500"/>
              <a:ext cx="5471124"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Master the basic usage of </a:t>
              </a:r>
              <a:r>
                <a:rPr lang="en" altLang="zh-CN" sz="2000" dirty="0">
                  <a:solidFill>
                    <a:srgbClr val="1369B2"/>
                  </a:solidFill>
                  <a:latin typeface="微软雅黑" panose="020B0503020204020204" pitchFamily="34" charset="-122"/>
                  <a:ea typeface="微软雅黑" panose="020B0503020204020204" pitchFamily="34" charset="-122"/>
                  <a:cs typeface="+mn-ea"/>
                </a:rPr>
                <a:t>indexes and slices , and be able to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obtain data </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using indexes and slices</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27"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8" name="组合 27"/>
          <p:cNvGrpSpPr/>
          <p:nvPr/>
        </p:nvGrpSpPr>
        <p:grpSpPr>
          <a:xfrm>
            <a:off x="1702718" y="3208993"/>
            <a:ext cx="9001000" cy="685959"/>
            <a:chOff x="978872" y="2570437"/>
            <a:chExt cx="5437064" cy="514350"/>
          </a:xfrm>
        </p:grpSpPr>
        <p:sp>
          <p:nvSpPr>
            <p:cNvPr id="29"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Master the basic usage of </a:t>
              </a:r>
              <a:r>
                <a:rPr lang="en" altLang="zh-CN" sz="2000" dirty="0">
                  <a:solidFill>
                    <a:srgbClr val="1369B2"/>
                  </a:solidFill>
                  <a:latin typeface="微软雅黑" panose="020B0503020204020204" pitchFamily="34" charset="-122"/>
                  <a:ea typeface="微软雅黑" panose="020B0503020204020204" pitchFamily="34" charset="-122"/>
                  <a:cs typeface="+mn-ea"/>
                </a:rPr>
                <a:t>loc and iloc attributes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and be able to use loc and iloc attributes to obtain data</a:t>
              </a:r>
              <a:endParaRPr lang="zh-C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30"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1" name="组合 30"/>
          <p:cNvGrpSpPr/>
          <p:nvPr/>
        </p:nvGrpSpPr>
        <p:grpSpPr>
          <a:xfrm>
            <a:off x="1702718" y="4210212"/>
            <a:ext cx="9001000" cy="688077"/>
            <a:chOff x="978872" y="3338787"/>
            <a:chExt cx="5437064" cy="515938"/>
          </a:xfrm>
        </p:grpSpPr>
        <p:sp>
          <p:nvSpPr>
            <p:cNvPr id="32"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Master the methods of </a:t>
              </a:r>
              <a:r>
                <a:rPr lang="en" altLang="zh-CN" sz="2000" dirty="0">
                  <a:solidFill>
                    <a:srgbClr val="1369B2"/>
                  </a:solidFill>
                  <a:latin typeface="微软雅黑" panose="020B0503020204020204" pitchFamily="34" charset="-122"/>
                  <a:ea typeface="微软雅黑" panose="020B0503020204020204" pitchFamily="34" charset="-122"/>
                  <a:cs typeface="+mn-ea"/>
                </a:rPr>
                <a:t>reading and writing data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 and be able to skillfully read and write data from </a:t>
              </a:r>
              <a:r>
                <a:rPr lang="e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different sources</a:t>
              </a:r>
            </a:p>
          </p:txBody>
        </p:sp>
        <p:sp>
          <p:nvSpPr>
            <p:cNvPr id="33"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4" name="组合 33"/>
          <p:cNvGrpSpPr/>
          <p:nvPr/>
        </p:nvGrpSpPr>
        <p:grpSpPr>
          <a:xfrm>
            <a:off x="1702718" y="5213550"/>
            <a:ext cx="9001000" cy="685959"/>
            <a:chOff x="978872" y="4108725"/>
            <a:chExt cx="5437064" cy="514350"/>
          </a:xfrm>
        </p:grpSpPr>
        <p:sp>
          <p:nvSpPr>
            <p:cNvPr id="35"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Understand how to </a:t>
              </a:r>
              <a:r>
                <a:rPr lang="en" altLang="zh-CN" sz="2000" dirty="0">
                  <a:solidFill>
                    <a:srgbClr val="1369B2"/>
                  </a:solidFill>
                  <a:latin typeface="微软雅黑" panose="020B0503020204020204" pitchFamily="34" charset="-122"/>
                  <a:ea typeface="微软雅黑" panose="020B0503020204020204" pitchFamily="34" charset="-122"/>
                  <a:cs typeface="+mn-ea"/>
                </a:rPr>
                <a:t>sort data , and be able to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sort a Series or DataFrame using index or value</a:t>
              </a:r>
            </a:p>
          </p:txBody>
        </p:sp>
        <p:sp>
          <p:nvSpPr>
            <p:cNvPr id="36"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2" name="Text Placeholder 4">
            <a:extLst>
              <a:ext uri="{FF2B5EF4-FFF2-40B4-BE49-F238E27FC236}">
                <a16:creationId xmlns:a16="http://schemas.microsoft.com/office/drawing/2014/main" id="{37B300C3-1E17-2E37-2D69-F86F131A866A}"/>
              </a:ext>
            </a:extLst>
          </p:cNvPr>
          <p:cNvSpPr txBox="1"/>
          <p:nvPr/>
        </p:nvSpPr>
        <p:spPr>
          <a:xfrm>
            <a:off x="815308" y="572758"/>
            <a:ext cx="5927970"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 altLang="en-US" b="1" dirty="0">
                <a:solidFill>
                  <a:srgbClr val="1369B2"/>
                </a:solidFill>
                <a:latin typeface="微软雅黑" panose="020B0503020204020204" pitchFamily="34" charset="-122"/>
                <a:ea typeface="微软雅黑" panose="020B0503020204020204" pitchFamily="34" charset="-122"/>
                <a:cs typeface="+mn-ea"/>
                <a:sym typeface="+mn-lt"/>
              </a:rPr>
              <a:t>Learning </a:t>
            </a:r>
            <a:r>
              <a:rPr lang="en" altLang="zh-CN" b="1" dirty="0">
                <a:solidFill>
                  <a:srgbClr val="1369B2"/>
                </a:solidFill>
                <a:latin typeface="微软雅黑" panose="020B0503020204020204" pitchFamily="34" charset="-122"/>
                <a:ea typeface="微软雅黑" panose="020B0503020204020204" pitchFamily="34" charset="-122"/>
                <a:cs typeface="+mn-ea"/>
                <a:sym typeface="+mn-lt"/>
              </a:rPr>
              <a:t>Objectives</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2/3</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 altLang="zh-CN" dirty="0">
                <a:solidFill>
                  <a:srgbClr val="1369B2"/>
                </a:solidFill>
                <a:latin typeface="微软雅黑" panose="020B0503020204020204" pitchFamily="34" charset="-122"/>
                <a:ea typeface="微软雅黑" panose="020B0503020204020204" pitchFamily="34" charset="-122"/>
                <a:cs typeface="+mn-ea"/>
                <a:sym typeface="+mn-lt"/>
              </a:rPr>
              <a: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935959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273065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Characteristic</a:t>
            </a:r>
          </a:p>
        </p:txBody>
      </p:sp>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Index Object</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622598" y="1448499"/>
            <a:ext cx="5040559" cy="5040559"/>
            <a:chOff x="2206774" y="2349674"/>
            <a:chExt cx="3399259" cy="3399259"/>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6774" y="2349674"/>
              <a:ext cx="3399259" cy="3399259"/>
            </a:xfrm>
            <a:prstGeom prst="rect">
              <a:avLst/>
            </a:prstGeom>
          </p:spPr>
        </p:pic>
        <p:sp>
          <p:nvSpPr>
            <p:cNvPr id="4" name="文本框 3"/>
            <p:cNvSpPr txBox="1"/>
            <p:nvPr/>
          </p:nvSpPr>
          <p:spPr>
            <a:xfrm>
              <a:off x="2986865" y="3831505"/>
              <a:ext cx="1919054" cy="999872"/>
            </a:xfrm>
            <a:prstGeom prst="rect">
              <a:avLst/>
            </a:prstGeom>
            <a:noFill/>
          </p:spPr>
          <p:txBody>
            <a:bodyPr wrap="none" rtlCol="0">
              <a:spAutoFit/>
            </a:bodyPr>
            <a:lstStyle/>
            <a:p>
              <a:pPr>
                <a:lnSpc>
                  <a:spcPct val="150000"/>
                </a:lnSpc>
              </a:pPr>
              <a:r>
                <a:rPr lang="en" altLang="zh-CN" sz="3200" b="1" kern="0" dirty="0">
                  <a:latin typeface="Microsoft YaHei" panose="020B0503020204020204" pitchFamily="34" charset="-122"/>
                  <a:ea typeface="Microsoft YaHei" panose="020B0503020204020204" pitchFamily="34" charset="-122"/>
                  <a:cs typeface="宋体" panose="02010600030101010101" pitchFamily="2" charset="-122"/>
                </a:rPr>
                <a:t>Immutability</a:t>
              </a:r>
            </a:p>
            <a:p>
              <a:pPr algn="ctr">
                <a:lnSpc>
                  <a:spcPct val="150000"/>
                </a:lnSpc>
              </a:pPr>
              <a:r>
                <a:rPr lang="zh-CN" altLang="en-US" sz="3200" b="1" kern="0" dirty="0">
                  <a:latin typeface="Microsoft YaHei" panose="020B0503020204020204" pitchFamily="34" charset="-122"/>
                  <a:ea typeface="Microsoft YaHei" panose="020B0503020204020204" pitchFamily="34" charset="-122"/>
                  <a:cs typeface="宋体" panose="02010600030101010101" pitchFamily="2" charset="-122"/>
                </a:rPr>
                <a:t>不可变性</a:t>
              </a:r>
            </a:p>
          </p:txBody>
        </p:sp>
      </p:grpSp>
      <p:sp>
        <p:nvSpPr>
          <p:cNvPr id="10" name="文本框 9">
            <a:extLst>
              <a:ext uri="{FF2B5EF4-FFF2-40B4-BE49-F238E27FC236}">
                <a16:creationId xmlns:a16="http://schemas.microsoft.com/office/drawing/2014/main" id="{35B67392-3B14-8F0D-0FBB-9AD67337A2A8}"/>
              </a:ext>
            </a:extLst>
          </p:cNvPr>
          <p:cNvSpPr txBox="1"/>
          <p:nvPr/>
        </p:nvSpPr>
        <p:spPr>
          <a:xfrm>
            <a:off x="5254224" y="1008354"/>
            <a:ext cx="6048672" cy="2120902"/>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lgn="just"/>
            <a:r>
              <a:rPr lang="en" altLang="zh-CN" dirty="0">
                <a:solidFill>
                  <a:srgbClr val="1369B2"/>
                </a:solidFill>
              </a:rPr>
              <a:t>Once an index object is created, it cannot be modified </a:t>
            </a:r>
            <a:r>
              <a:rPr lang="en" altLang="zh-CN" dirty="0"/>
              <a:t>. In other words, the value of the index is fixed. This maintains the unique mapping relationship from index to data and ensures the security of data in </a:t>
            </a:r>
            <a:r>
              <a:rPr lang="en-US" altLang="zh-CN" dirty="0"/>
              <a:t>Series</a:t>
            </a:r>
            <a:r>
              <a:rPr lang="zh-CN" altLang="en-US" dirty="0"/>
              <a:t> </a:t>
            </a:r>
            <a:r>
              <a:rPr lang="en-US" altLang="zh-CN" dirty="0"/>
              <a:t>or</a:t>
            </a:r>
            <a:r>
              <a:rPr lang="zh-CN" altLang="en-US" dirty="0"/>
              <a:t> </a:t>
            </a:r>
            <a:r>
              <a:rPr lang="en-US" altLang="zh-CN" dirty="0" err="1"/>
              <a:t>DataFrame</a:t>
            </a:r>
            <a:r>
              <a:rPr lang="en-US" altLang="zh-CN" dirty="0"/>
              <a:t>.</a:t>
            </a:r>
          </a:p>
        </p:txBody>
      </p:sp>
      <p:sp>
        <p:nvSpPr>
          <p:cNvPr id="14" name="矩形 13">
            <a:extLst>
              <a:ext uri="{FF2B5EF4-FFF2-40B4-BE49-F238E27FC236}">
                <a16:creationId xmlns:a16="http://schemas.microsoft.com/office/drawing/2014/main" id="{361CAA81-0507-65DC-AD31-AFCAEBF8588E}"/>
              </a:ext>
            </a:extLst>
          </p:cNvPr>
          <p:cNvSpPr/>
          <p:nvPr/>
        </p:nvSpPr>
        <p:spPr>
          <a:xfrm>
            <a:off x="5349348" y="3285778"/>
            <a:ext cx="5858425" cy="180020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5549849" y="3502614"/>
            <a:ext cx="5515420" cy="1366528"/>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pd.Series </a:t>
            </a:r>
            <a:r>
              <a:rPr lang="en" altLang="zh-CN" sz="1800" dirty="0">
                <a:solidFill>
                  <a:srgbClr val="000000"/>
                </a:solidFill>
                <a:latin typeface="Courier New" panose="02070309020205020404" pitchFamily="49" charset="0"/>
                <a:ea typeface="宋体" panose="02010600030101010101" pitchFamily="2" charset="-122"/>
              </a:rPr>
              <a:t>(range(5),</a:t>
            </a:r>
            <a:endParaRPr lang="en-US"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index =['a', 'b', 'c', 'd', 'e'])</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b="1" dirty="0" err="1">
                <a:solidFill>
                  <a:srgbClr val="1369B2"/>
                </a:solidFill>
                <a:latin typeface="Courier New" panose="02070309020205020404" pitchFamily="49" charset="0"/>
                <a:ea typeface="宋体" panose="02010600030101010101" pitchFamily="2" charset="-122"/>
              </a:rPr>
              <a:t>ser_index </a:t>
            </a:r>
            <a:r>
              <a:rPr lang="en" altLang="zh-CN" sz="1800" b="1" dirty="0">
                <a:solidFill>
                  <a:srgbClr val="1369B2"/>
                </a:solidFill>
                <a:latin typeface="Courier New" panose="02070309020205020404" pitchFamily="49" charset="0"/>
                <a:ea typeface="宋体" panose="02010600030101010101" pitchFamily="2" charset="-122"/>
              </a:rPr>
              <a:t>['2'] = 'cc'</a:t>
            </a:r>
            <a:endParaRPr lang="zh-CN" altLang="zh-CN" sz="1800" b="1" dirty="0">
              <a:solidFill>
                <a:srgbClr val="1369B2"/>
              </a:solidFill>
              <a:latin typeface="Courier New" panose="02070309020205020404" pitchFamily="49" charset="0"/>
              <a:ea typeface="宋体" panose="02010600030101010101" pitchFamily="2" charset="-122"/>
            </a:endParaRPr>
          </a:p>
        </p:txBody>
      </p:sp>
      <p:grpSp>
        <p:nvGrpSpPr>
          <p:cNvPr id="17" name="组合 16"/>
          <p:cNvGrpSpPr/>
          <p:nvPr/>
        </p:nvGrpSpPr>
        <p:grpSpPr>
          <a:xfrm>
            <a:off x="5349346" y="5374010"/>
            <a:ext cx="6650515" cy="720080"/>
            <a:chOff x="5447134" y="5446019"/>
            <a:chExt cx="1808065" cy="720080"/>
          </a:xfrm>
        </p:grpSpPr>
        <p:sp>
          <p:nvSpPr>
            <p:cNvPr id="18" name="矩形标注 17">
              <a:extLst>
                <a:ext uri="{FF2B5EF4-FFF2-40B4-BE49-F238E27FC236}">
                  <a16:creationId xmlns:a16="http://schemas.microsoft.com/office/drawing/2014/main" id="{2DD36134-4B9C-75E2-A84F-506C84C246CB}"/>
                </a:ext>
              </a:extLst>
            </p:cNvPr>
            <p:cNvSpPr/>
            <p:nvPr/>
          </p:nvSpPr>
          <p:spPr>
            <a:xfrm>
              <a:off x="5447134" y="5446019"/>
              <a:ext cx="1760882" cy="720080"/>
            </a:xfrm>
            <a:prstGeom prst="wedgeRectCallout">
              <a:avLst>
                <a:gd name="adj1" fmla="val -21450"/>
                <a:gd name="adj2" fmla="val -9623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5C2B2685-DAA3-969A-369C-E6BBAFDE9C01}"/>
                </a:ext>
              </a:extLst>
            </p:cNvPr>
            <p:cNvSpPr txBox="1"/>
            <p:nvPr/>
          </p:nvSpPr>
          <p:spPr>
            <a:xfrm>
              <a:off x="5494317" y="5575226"/>
              <a:ext cx="1760882" cy="418191"/>
            </a:xfrm>
            <a:prstGeom prst="rect">
              <a:avLst/>
            </a:prstGeom>
            <a:noFill/>
          </p:spPr>
          <p:txBody>
            <a:bodyPr wrap="square" rtlCol="0">
              <a:spAutoFit/>
            </a:bodyPr>
            <a:lstStyle/>
            <a:p>
              <a:pPr>
                <a:lnSpc>
                  <a:spcPct val="150000"/>
                </a:lnSpc>
              </a:pPr>
              <a:r>
                <a:rPr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TypeError: Index does not support mutable</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（可变）</a:t>
              </a:r>
              <a:r>
                <a:rPr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operations</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1647662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258664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Characteristic</a:t>
            </a:r>
          </a:p>
        </p:txBody>
      </p:sp>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Index Object</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262558" y="1485579"/>
            <a:ext cx="5328591" cy="5328591"/>
            <a:chOff x="2206774" y="2349674"/>
            <a:chExt cx="3399259" cy="3399259"/>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6774" y="2349674"/>
              <a:ext cx="3399259" cy="3399259"/>
            </a:xfrm>
            <a:prstGeom prst="rect">
              <a:avLst/>
            </a:prstGeom>
          </p:spPr>
        </p:pic>
        <p:sp>
          <p:nvSpPr>
            <p:cNvPr id="4" name="文本框 3"/>
            <p:cNvSpPr txBox="1"/>
            <p:nvPr/>
          </p:nvSpPr>
          <p:spPr>
            <a:xfrm>
              <a:off x="3033621" y="3797342"/>
              <a:ext cx="1858270" cy="945824"/>
            </a:xfrm>
            <a:prstGeom prst="rect">
              <a:avLst/>
            </a:prstGeom>
            <a:noFill/>
          </p:spPr>
          <p:txBody>
            <a:bodyPr wrap="none" rtlCol="0">
              <a:spAutoFit/>
            </a:bodyPr>
            <a:lstStyle/>
            <a:p>
              <a:pPr>
                <a:lnSpc>
                  <a:spcPct val="150000"/>
                </a:lnSpc>
              </a:pPr>
              <a:r>
                <a:rPr lang="en" altLang="zh-CN" sz="3200" b="1" kern="0" dirty="0">
                  <a:latin typeface="Microsoft YaHei" panose="020B0503020204020204" pitchFamily="34" charset="-122"/>
                  <a:ea typeface="Microsoft YaHei" panose="020B0503020204020204" pitchFamily="34" charset="-122"/>
                  <a:cs typeface="宋体" panose="02010600030101010101" pitchFamily="2" charset="-122"/>
                </a:rPr>
                <a:t>Repeatability</a:t>
              </a:r>
            </a:p>
            <a:p>
              <a:pPr algn="ctr">
                <a:lnSpc>
                  <a:spcPct val="150000"/>
                </a:lnSpc>
              </a:pPr>
              <a:r>
                <a:rPr lang="zh-CN" altLang="en-US" sz="3200" b="1" kern="0" dirty="0">
                  <a:latin typeface="Microsoft YaHei" panose="020B0503020204020204" pitchFamily="34" charset="-122"/>
                  <a:ea typeface="Microsoft YaHei" panose="020B0503020204020204" pitchFamily="34" charset="-122"/>
                  <a:cs typeface="宋体" panose="02010600030101010101" pitchFamily="2" charset="-122"/>
                </a:rPr>
                <a:t>可重复性</a:t>
              </a:r>
            </a:p>
          </p:txBody>
        </p:sp>
      </p:grpSp>
      <p:sp>
        <p:nvSpPr>
          <p:cNvPr id="10" name="文本框 9">
            <a:extLst>
              <a:ext uri="{FF2B5EF4-FFF2-40B4-BE49-F238E27FC236}">
                <a16:creationId xmlns:a16="http://schemas.microsoft.com/office/drawing/2014/main" id="{35B67392-3B14-8F0D-0FBB-9AD67337A2A8}"/>
              </a:ext>
            </a:extLst>
          </p:cNvPr>
          <p:cNvSpPr txBox="1"/>
          <p:nvPr/>
        </p:nvSpPr>
        <p:spPr>
          <a:xfrm>
            <a:off x="5283223" y="2239139"/>
            <a:ext cx="6048672" cy="499624"/>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r>
              <a:rPr lang="en" altLang="zh-CN" sz="2000" dirty="0"/>
              <a:t>Index object </a:t>
            </a:r>
            <a:r>
              <a:rPr lang="en" altLang="zh-CN" sz="2000" dirty="0">
                <a:solidFill>
                  <a:srgbClr val="1369B2"/>
                </a:solidFill>
              </a:rPr>
              <a:t>values can be repeated </a:t>
            </a:r>
            <a:r>
              <a:rPr lang="en" altLang="zh-CN" sz="2000" dirty="0"/>
              <a:t>.</a:t>
            </a:r>
            <a:endParaRPr lang="en-US" altLang="zh-CN" sz="2000" dirty="0"/>
          </a:p>
        </p:txBody>
      </p:sp>
      <p:sp>
        <p:nvSpPr>
          <p:cNvPr id="14" name="矩形 13">
            <a:extLst>
              <a:ext uri="{FF2B5EF4-FFF2-40B4-BE49-F238E27FC236}">
                <a16:creationId xmlns:a16="http://schemas.microsoft.com/office/drawing/2014/main" id="{361CAA81-0507-65DC-AD31-AFCAEBF8588E}"/>
              </a:ext>
            </a:extLst>
          </p:cNvPr>
          <p:cNvSpPr/>
          <p:nvPr/>
        </p:nvSpPr>
        <p:spPr>
          <a:xfrm>
            <a:off x="5349348" y="2902071"/>
            <a:ext cx="5858425" cy="232792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5549848" y="3228687"/>
            <a:ext cx="5515421" cy="1674689"/>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pd.Series </a:t>
            </a:r>
            <a:r>
              <a:rPr lang="en" altLang="zh-CN" sz="1800" dirty="0">
                <a:solidFill>
                  <a:srgbClr val="000000"/>
                </a:solidFill>
                <a:latin typeface="Courier New" panose="02070309020205020404" pitchFamily="49" charset="0"/>
                <a:ea typeface="宋体" panose="02010600030101010101" pitchFamily="2" charset="-122"/>
              </a:rPr>
              <a:t>(range(5),</a:t>
            </a:r>
            <a:endParaRPr lang="en-US"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index =[ </a:t>
            </a:r>
            <a:r>
              <a:rPr lang="en" altLang="zh-CN" sz="1800" b="1" dirty="0">
                <a:solidFill>
                  <a:srgbClr val="1369B2"/>
                </a:solidFill>
                <a:latin typeface="Courier New" panose="02070309020205020404" pitchFamily="49" charset="0"/>
                <a:ea typeface="宋体" panose="02010600030101010101" pitchFamily="2" charset="-122"/>
              </a:rPr>
              <a:t>'a', 'a' </a:t>
            </a:r>
            <a:r>
              <a:rPr lang="en" altLang="zh-CN" sz="1800" dirty="0">
                <a:solidFill>
                  <a:srgbClr val="000000"/>
                </a:solidFill>
                <a:latin typeface="Courier New" panose="02070309020205020404" pitchFamily="49" charset="0"/>
                <a:ea typeface="宋体" panose="02010600030101010101" pitchFamily="2" charset="-122"/>
              </a:rPr>
              <a:t>, 'c', 'd', 'e'])</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ser_index </a:t>
            </a:r>
            <a:r>
              <a:rPr lang="en" altLang="zh-CN" sz="1800" dirty="0">
                <a:solidFill>
                  <a:srgbClr val="000000"/>
                </a:solidFill>
                <a:latin typeface="Courier New" panose="02070309020205020404" pitchFamily="49" charset="0"/>
                <a:ea typeface="宋体" panose="02010600030101010101" pitchFamily="2" charset="-122"/>
              </a:rPr>
              <a:t>= ser_obj.index</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ser_index</a:t>
            </a:r>
            <a:endParaRPr lang="zh-CN" altLang="zh-CN" sz="1800" dirty="0">
              <a:solidFill>
                <a:srgbClr val="000000"/>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300205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76318" y="1406568"/>
            <a:ext cx="28026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Characteristic</a:t>
            </a:r>
          </a:p>
        </p:txBody>
      </p:sp>
      <p:sp>
        <p:nvSpPr>
          <p:cNvPr id="6"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Index Object</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35B67392-3B14-8F0D-0FBB-9AD67337A2A8}"/>
              </a:ext>
            </a:extLst>
          </p:cNvPr>
          <p:cNvSpPr txBox="1"/>
          <p:nvPr/>
        </p:nvSpPr>
        <p:spPr>
          <a:xfrm>
            <a:off x="5283223" y="2240498"/>
            <a:ext cx="6048672" cy="1884618"/>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lgn="just"/>
            <a:r>
              <a:rPr lang="en" altLang="zh-CN" sz="2000" dirty="0"/>
              <a:t>Normally, index values are required to be unique, but this is not mandatory. We can use the </a:t>
            </a:r>
            <a:r>
              <a:rPr lang="en" altLang="zh-CN" sz="2000" dirty="0" err="1">
                <a:solidFill>
                  <a:srgbClr val="1369B2"/>
                </a:solidFill>
              </a:rPr>
              <a:t>is_unique </a:t>
            </a:r>
            <a:r>
              <a:rPr lang="en" altLang="zh-CN" sz="2000" dirty="0">
                <a:solidFill>
                  <a:srgbClr val="1369B2"/>
                </a:solidFill>
              </a:rPr>
              <a:t>attribute of the index object </a:t>
            </a:r>
            <a:r>
              <a:rPr lang="en" altLang="zh-CN" sz="2000" dirty="0"/>
              <a:t>to determine whether the index value is unique </a:t>
            </a:r>
            <a:r>
              <a:rPr lang="en" altLang="en-US" sz="2000" dirty="0"/>
              <a:t>.</a:t>
            </a:r>
            <a:endParaRPr lang="en-US" altLang="zh-CN" sz="2000" dirty="0"/>
          </a:p>
        </p:txBody>
      </p:sp>
      <p:sp>
        <p:nvSpPr>
          <p:cNvPr id="14" name="矩形 13">
            <a:extLst>
              <a:ext uri="{FF2B5EF4-FFF2-40B4-BE49-F238E27FC236}">
                <a16:creationId xmlns:a16="http://schemas.microsoft.com/office/drawing/2014/main" id="{361CAA81-0507-65DC-AD31-AFCAEBF8588E}"/>
              </a:ext>
            </a:extLst>
          </p:cNvPr>
          <p:cNvSpPr/>
          <p:nvPr/>
        </p:nvSpPr>
        <p:spPr>
          <a:xfrm>
            <a:off x="5349348" y="4221882"/>
            <a:ext cx="5858425" cy="108012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5549848" y="4548497"/>
            <a:ext cx="5515421" cy="400494"/>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ser_index.</a:t>
            </a:r>
            <a:r>
              <a:rPr lang="en" altLang="zh-CN" sz="1800" b="1" dirty="0" err="1">
                <a:solidFill>
                  <a:srgbClr val="1369B2"/>
                </a:solidFill>
                <a:latin typeface="Courier New" panose="02070309020205020404" pitchFamily="49" charset="0"/>
                <a:ea typeface="宋体" panose="02010600030101010101" pitchFamily="2" charset="-122"/>
              </a:rPr>
              <a:t>is_unique​</a:t>
            </a:r>
            <a:endParaRPr lang="zh-CN" altLang="zh-CN" sz="1800" b="1" dirty="0">
              <a:solidFill>
                <a:srgbClr val="1369B2"/>
              </a:solidFill>
              <a:latin typeface="Courier New" panose="02070309020205020404" pitchFamily="49" charset="0"/>
              <a:ea typeface="宋体" panose="02010600030101010101" pitchFamily="2" charset="-122"/>
            </a:endParaRPr>
          </a:p>
        </p:txBody>
      </p:sp>
      <p:grpSp>
        <p:nvGrpSpPr>
          <p:cNvPr id="4" name="组合 3">
            <a:extLst>
              <a:ext uri="{FF2B5EF4-FFF2-40B4-BE49-F238E27FC236}">
                <a16:creationId xmlns:a16="http://schemas.microsoft.com/office/drawing/2014/main" id="{BF78809D-FBFE-09A3-0B3A-82D54AEEF2E4}"/>
              </a:ext>
            </a:extLst>
          </p:cNvPr>
          <p:cNvGrpSpPr/>
          <p:nvPr/>
        </p:nvGrpSpPr>
        <p:grpSpPr>
          <a:xfrm>
            <a:off x="262558" y="1485579"/>
            <a:ext cx="5328591" cy="5328591"/>
            <a:chOff x="2206774" y="2349674"/>
            <a:chExt cx="3399259" cy="3399259"/>
          </a:xfrm>
        </p:grpSpPr>
        <p:pic>
          <p:nvPicPr>
            <p:cNvPr id="5" name="图片 4">
              <a:extLst>
                <a:ext uri="{FF2B5EF4-FFF2-40B4-BE49-F238E27FC236}">
                  <a16:creationId xmlns:a16="http://schemas.microsoft.com/office/drawing/2014/main" id="{9329AA6F-7D0A-A526-3927-93C3171205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6774" y="2349674"/>
              <a:ext cx="3399259" cy="3399259"/>
            </a:xfrm>
            <a:prstGeom prst="rect">
              <a:avLst/>
            </a:prstGeom>
          </p:spPr>
        </p:pic>
        <p:sp>
          <p:nvSpPr>
            <p:cNvPr id="8" name="文本框 7">
              <a:extLst>
                <a:ext uri="{FF2B5EF4-FFF2-40B4-BE49-F238E27FC236}">
                  <a16:creationId xmlns:a16="http://schemas.microsoft.com/office/drawing/2014/main" id="{D87886D1-7776-439E-E381-D0BE33A17134}"/>
                </a:ext>
              </a:extLst>
            </p:cNvPr>
            <p:cNvSpPr txBox="1"/>
            <p:nvPr/>
          </p:nvSpPr>
          <p:spPr>
            <a:xfrm>
              <a:off x="3033621" y="3797342"/>
              <a:ext cx="1858270" cy="945824"/>
            </a:xfrm>
            <a:prstGeom prst="rect">
              <a:avLst/>
            </a:prstGeom>
            <a:noFill/>
          </p:spPr>
          <p:txBody>
            <a:bodyPr wrap="none" rtlCol="0">
              <a:spAutoFit/>
            </a:bodyPr>
            <a:lstStyle/>
            <a:p>
              <a:pPr>
                <a:lnSpc>
                  <a:spcPct val="150000"/>
                </a:lnSpc>
              </a:pPr>
              <a:r>
                <a:rPr lang="en" altLang="zh-CN" sz="3200" b="1" kern="0" dirty="0">
                  <a:latin typeface="Microsoft YaHei" panose="020B0503020204020204" pitchFamily="34" charset="-122"/>
                  <a:ea typeface="Microsoft YaHei" panose="020B0503020204020204" pitchFamily="34" charset="-122"/>
                  <a:cs typeface="宋体" panose="02010600030101010101" pitchFamily="2" charset="-122"/>
                </a:rPr>
                <a:t>Repeatability</a:t>
              </a:r>
            </a:p>
            <a:p>
              <a:pPr algn="ctr">
                <a:lnSpc>
                  <a:spcPct val="150000"/>
                </a:lnSpc>
              </a:pPr>
              <a:r>
                <a:rPr lang="zh-CN" altLang="en-US" sz="3200" b="1" kern="0" dirty="0">
                  <a:latin typeface="Microsoft YaHei" panose="020B0503020204020204" pitchFamily="34" charset="-122"/>
                  <a:ea typeface="Microsoft YaHei" panose="020B0503020204020204" pitchFamily="34" charset="-122"/>
                  <a:cs typeface="宋体" panose="02010600030101010101" pitchFamily="2" charset="-122"/>
                </a:rPr>
                <a:t>可重复性</a:t>
              </a:r>
            </a:p>
          </p:txBody>
        </p:sp>
      </p:grpSp>
      <p:sp>
        <p:nvSpPr>
          <p:cNvPr id="9" name="文本框 8">
            <a:extLst>
              <a:ext uri="{FF2B5EF4-FFF2-40B4-BE49-F238E27FC236}">
                <a16:creationId xmlns:a16="http://schemas.microsoft.com/office/drawing/2014/main" id="{79240A02-7C5E-F80A-DE10-F59E66B4DF0C}"/>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58.</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3938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Reset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30425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284862" y="3357786"/>
            <a:ext cx="4059356" cy="1289905"/>
          </a:xfrm>
          <a:prstGeom prst="rect">
            <a:avLst/>
          </a:prstGeom>
        </p:spPr>
        <p:txBody>
          <a:bodyPr wrap="square">
            <a:spAutoFit/>
          </a:bodyPr>
          <a:lstStyle/>
          <a:p>
            <a:pPr algn="just">
              <a:lnSpc>
                <a:spcPct val="150000"/>
              </a:lnSpc>
            </a:pPr>
            <a:r>
              <a:rPr lang="en" altLang="en-US" sz="1800" dirty="0">
                <a:solidFill>
                  <a:srgbClr val="595959"/>
                </a:solidFill>
                <a:latin typeface="微软雅黑" panose="020B0503020204020204" pitchFamily="34" charset="-122"/>
                <a:ea typeface="微软雅黑" panose="020B0503020204020204" pitchFamily="34" charset="-122"/>
                <a:cs typeface="+mn-ea"/>
              </a:rPr>
              <a:t>Understand how to reset the index and be able to </a:t>
            </a:r>
            <a:r>
              <a:rPr lang="en" altLang="zh-CN" sz="1800" dirty="0">
                <a:solidFill>
                  <a:srgbClr val="595959"/>
                </a:solidFill>
                <a:latin typeface="微软雅黑" panose="020B0503020204020204" pitchFamily="34" charset="-122"/>
                <a:ea typeface="微软雅黑" panose="020B0503020204020204" pitchFamily="34" charset="-122"/>
                <a:cs typeface="+mn-ea"/>
              </a:rPr>
              <a:t>use </a:t>
            </a:r>
            <a:r>
              <a:rPr lang="en" altLang="zh-CN" sz="1800" dirty="0" err="1">
                <a:solidFill>
                  <a:srgbClr val="1369B2"/>
                </a:solidFill>
                <a:latin typeface="微软雅黑" panose="020B0503020204020204" pitchFamily="34" charset="-122"/>
                <a:ea typeface="微软雅黑" panose="020B0503020204020204" pitchFamily="34" charset="-122"/>
                <a:cs typeface="+mn-ea"/>
              </a:rPr>
              <a:t>the reindex </a:t>
            </a:r>
            <a:r>
              <a:rPr lang="en" altLang="zh-CN" sz="1800" dirty="0">
                <a:solidFill>
                  <a:srgbClr val="1369B2"/>
                </a:solidFill>
                <a:latin typeface="微软雅黑" panose="020B0503020204020204" pitchFamily="34" charset="-122"/>
                <a:ea typeface="微软雅黑" panose="020B0503020204020204" pitchFamily="34" charset="-122"/>
                <a:cs typeface="+mn-ea"/>
              </a:rPr>
              <a:t>() method </a:t>
            </a:r>
            <a:r>
              <a:rPr lang="en" altLang="zh-CN" sz="1800" dirty="0">
                <a:solidFill>
                  <a:srgbClr val="595959"/>
                </a:solidFill>
                <a:latin typeface="微软雅黑" panose="020B0503020204020204" pitchFamily="34" charset="-122"/>
                <a:ea typeface="微软雅黑" panose="020B0503020204020204" pitchFamily="34" charset="-122"/>
                <a:cs typeface="+mn-ea"/>
              </a:rPr>
              <a:t>to reset the index</a:t>
            </a:r>
          </a:p>
        </p:txBody>
      </p:sp>
      <p:sp>
        <p:nvSpPr>
          <p:cNvPr id="16" name="原创设计师QQ598969553          _7"/>
          <p:cNvSpPr txBox="1"/>
          <p:nvPr/>
        </p:nvSpPr>
        <p:spPr>
          <a:xfrm>
            <a:off x="1019176" y="2709714"/>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1936228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Reset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8A94A71B-0DDC-9662-2B12-E7ED94C37C44}"/>
              </a:ext>
            </a:extLst>
          </p:cNvPr>
          <p:cNvSpPr txBox="1"/>
          <p:nvPr/>
        </p:nvSpPr>
        <p:spPr>
          <a:xfrm>
            <a:off x="1414685" y="1780612"/>
            <a:ext cx="7344817" cy="874407"/>
          </a:xfrm>
          <a:prstGeom prst="rect">
            <a:avLst/>
          </a:prstGeom>
          <a:noFill/>
        </p:spPr>
        <p:txBody>
          <a:bodyPr wrap="square">
            <a:spAutoFit/>
          </a:bodyPr>
          <a:lstStyle>
            <a:defPPr>
              <a:defRPr lang="zh-CN"/>
            </a:defPPr>
            <a:lvl1pPr indent="304800">
              <a:lnSpc>
                <a:spcPct val="150000"/>
              </a:lnSpc>
              <a:defRPr sz="18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indent="0" algn="just"/>
            <a:r>
              <a:rPr lang="en" altLang="zh-CN" dirty="0"/>
              <a:t>Reindexing means </a:t>
            </a:r>
            <a:r>
              <a:rPr lang="en" altLang="zh-CN" dirty="0">
                <a:solidFill>
                  <a:srgbClr val="1369B2"/>
                </a:solidFill>
              </a:rPr>
              <a:t>re-indexing an object </a:t>
            </a:r>
            <a:r>
              <a:rPr lang="en" altLang="zh-CN" dirty="0"/>
              <a:t>to build an object that conforms to the new index.</a:t>
            </a:r>
            <a:endParaRPr lang="en-US" altLang="zh-CN" dirty="0"/>
          </a:p>
        </p:txBody>
      </p:sp>
      <p:sp>
        <p:nvSpPr>
          <p:cNvPr id="14" name="矩形: 圆角 139">
            <a:extLst>
              <a:ext uri="{FF2B5EF4-FFF2-40B4-BE49-F238E27FC236}">
                <a16:creationId xmlns:a16="http://schemas.microsoft.com/office/drawing/2014/main" id="{C5854BD2-95A8-2615-D778-3A061C808512}"/>
              </a:ext>
            </a:extLst>
          </p:cNvPr>
          <p:cNvSpPr/>
          <p:nvPr/>
        </p:nvSpPr>
        <p:spPr>
          <a:xfrm>
            <a:off x="1276318" y="981522"/>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sz="2400" b="1" dirty="0">
                <a:latin typeface="宋体" panose="02010600030101010101" pitchFamily="2" charset="-122"/>
                <a:ea typeface="宋体" panose="02010600030101010101" pitchFamily="2" charset="-122"/>
                <a:sym typeface="思源宋体 CN" panose="02020400000000000000" pitchFamily="18" charset="-122"/>
              </a:rPr>
              <a:t>Concept</a:t>
            </a:r>
          </a:p>
        </p:txBody>
      </p:sp>
      <p:sp>
        <p:nvSpPr>
          <p:cNvPr id="16" name="文本框 15">
            <a:extLst>
              <a:ext uri="{FF2B5EF4-FFF2-40B4-BE49-F238E27FC236}">
                <a16:creationId xmlns:a16="http://schemas.microsoft.com/office/drawing/2014/main" id="{D88371D0-2D6B-88C7-C1F4-7ADC099113E9}"/>
              </a:ext>
            </a:extLst>
          </p:cNvPr>
          <p:cNvSpPr txBox="1"/>
          <p:nvPr/>
        </p:nvSpPr>
        <p:spPr>
          <a:xfrm>
            <a:off x="1309941" y="3675530"/>
            <a:ext cx="7161529" cy="2264851"/>
          </a:xfrm>
          <a:prstGeom prst="rect">
            <a:avLst/>
          </a:prstGeom>
          <a:noFill/>
        </p:spPr>
        <p:txBody>
          <a:bodyPr wrap="square">
            <a:spAutoFit/>
          </a:bodyPr>
          <a:lstStyle>
            <a:defPPr>
              <a:defRPr lang="zh-CN"/>
            </a:defPPr>
            <a:lvl1pPr indent="0">
              <a:lnSpc>
                <a:spcPct val="150000"/>
              </a:lnSpc>
              <a:defRPr sz="2000" kern="0">
                <a:solidFill>
                  <a:srgbClr val="1369B2"/>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algn="just"/>
            <a:r>
              <a:rPr lang="en" altLang="zh-CN" sz="1600" dirty="0" err="1"/>
              <a:t>reindex </a:t>
            </a:r>
            <a:r>
              <a:rPr lang="en" altLang="zh-CN" sz="1600" dirty="0"/>
              <a:t>() method </a:t>
            </a:r>
            <a:r>
              <a:rPr lang="en" altLang="zh-CN" sz="1600" dirty="0">
                <a:solidFill>
                  <a:srgbClr val="595959"/>
                </a:solidFill>
              </a:rPr>
              <a:t>matches the original index and new index of the Series or DataFrame object. If the value of the new index is the same as the original index, the data corresponding to the new index will be set to the original data; if the value of the new index is different from the original index, the vacant position corresponding to the new index will be filled with </a:t>
            </a:r>
            <a:r>
              <a:rPr lang="en" altLang="zh-CN" sz="1600" dirty="0" err="1">
                <a:solidFill>
                  <a:srgbClr val="595959"/>
                </a:solidFill>
              </a:rPr>
              <a:t>NaN </a:t>
            </a:r>
            <a:r>
              <a:rPr lang="en" altLang="zh-CN" sz="1600" dirty="0">
                <a:solidFill>
                  <a:srgbClr val="595959"/>
                </a:solidFill>
              </a:rPr>
              <a:t>or other specified values.</a:t>
            </a:r>
          </a:p>
        </p:txBody>
      </p:sp>
      <p:sp>
        <p:nvSpPr>
          <p:cNvPr id="17" name="矩形: 圆角 139">
            <a:extLst>
              <a:ext uri="{FF2B5EF4-FFF2-40B4-BE49-F238E27FC236}">
                <a16:creationId xmlns:a16="http://schemas.microsoft.com/office/drawing/2014/main" id="{390D1F9B-2A91-378E-9D78-4F60EFF502E1}"/>
              </a:ext>
            </a:extLst>
          </p:cNvPr>
          <p:cNvSpPr/>
          <p:nvPr/>
        </p:nvSpPr>
        <p:spPr>
          <a:xfrm>
            <a:off x="1309941" y="2945321"/>
            <a:ext cx="19177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Method</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pic>
        <p:nvPicPr>
          <p:cNvPr id="18" name="图片 17">
            <a:extLst>
              <a:ext uri="{FF2B5EF4-FFF2-40B4-BE49-F238E27FC236}">
                <a16:creationId xmlns:a16="http://schemas.microsoft.com/office/drawing/2014/main" id="{21C57967-7724-2935-87BC-17116A0EAB3B}"/>
              </a:ext>
            </a:extLst>
          </p:cNvPr>
          <p:cNvPicPr>
            <a:picLocks noChangeAspect="1"/>
          </p:cNvPicPr>
          <p:nvPr/>
        </p:nvPicPr>
        <p:blipFill rotWithShape="1">
          <a:blip r:embed="rId3"/>
          <a:srcRect l="18574" r="10319"/>
          <a:stretch/>
        </p:blipFill>
        <p:spPr>
          <a:xfrm flipH="1">
            <a:off x="8327454" y="2261823"/>
            <a:ext cx="2736307" cy="3848151"/>
          </a:xfrm>
          <a:prstGeom prst="rect">
            <a:avLst/>
          </a:prstGeom>
        </p:spPr>
      </p:pic>
    </p:spTree>
    <p:extLst>
      <p:ext uri="{BB962C8B-B14F-4D97-AF65-F5344CB8AC3E}">
        <p14:creationId xmlns:p14="http://schemas.microsoft.com/office/powerpoint/2010/main" val="3022968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Reset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053530"/>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Syntax</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文本框 8">
            <a:extLst>
              <a:ext uri="{FF2B5EF4-FFF2-40B4-BE49-F238E27FC236}">
                <a16:creationId xmlns:a16="http://schemas.microsoft.com/office/drawing/2014/main" id="{1E1BFBFC-8168-1953-8181-1D9657228AA6}"/>
              </a:ext>
            </a:extLst>
          </p:cNvPr>
          <p:cNvSpPr txBox="1"/>
          <p:nvPr/>
        </p:nvSpPr>
        <p:spPr>
          <a:xfrm>
            <a:off x="1301370" y="1557586"/>
            <a:ext cx="10194436" cy="961289"/>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The following takes </a:t>
            </a:r>
            <a:r>
              <a:rPr lang="en" altLang="zh-CN" sz="2000" kern="0" dirty="0" err="1">
                <a:solidFill>
                  <a:srgbClr val="1369B2"/>
                </a:solidFill>
                <a:latin typeface="Microsoft YaHei" panose="020B0503020204020204" pitchFamily="34" charset="-122"/>
                <a:ea typeface="Microsoft YaHei" panose="020B0503020204020204" pitchFamily="34" charset="-122"/>
              </a:rPr>
              <a:t>the reindex </a:t>
            </a:r>
            <a:r>
              <a:rPr lang="en" altLang="zh-CN" sz="2000" kern="0" dirty="0">
                <a:solidFill>
                  <a:srgbClr val="1369B2"/>
                </a:solidFill>
                <a:latin typeface="Microsoft YaHei" panose="020B0503020204020204" pitchFamily="34" charset="-122"/>
                <a:ea typeface="Microsoft YaHei" panose="020B0503020204020204" pitchFamily="34" charset="-122"/>
              </a:rPr>
              <a:t>() method of the DataFrame class </a:t>
            </a:r>
            <a:r>
              <a:rPr lang="en" altLang="zh-CN" sz="2000" kern="0" dirty="0">
                <a:solidFill>
                  <a:srgbClr val="595959"/>
                </a:solidFill>
                <a:latin typeface="Microsoft YaHei" panose="020B0503020204020204" pitchFamily="34" charset="-122"/>
                <a:ea typeface="Microsoft YaHei" panose="020B0503020204020204" pitchFamily="34" charset="-122"/>
              </a:rPr>
              <a:t>as an example to introduce </a:t>
            </a:r>
            <a:r>
              <a:rPr lang="en" altLang="en-US" sz="2000" kern="0" dirty="0">
                <a:solidFill>
                  <a:srgbClr val="595959"/>
                </a:solidFill>
                <a:latin typeface="Microsoft YaHei" panose="020B0503020204020204" pitchFamily="34" charset="-122"/>
                <a:ea typeface="Microsoft YaHei" panose="020B0503020204020204" pitchFamily="34" charset="-122"/>
              </a:rPr>
              <a:t>the syntax format </a:t>
            </a:r>
            <a:r>
              <a:rPr lang="en" altLang="zh-CN" sz="2000" kern="0" dirty="0">
                <a:solidFill>
                  <a:srgbClr val="595959"/>
                </a:solidFill>
                <a:latin typeface="Microsoft YaHei" panose="020B0503020204020204" pitchFamily="34" charset="-122"/>
                <a:ea typeface="Microsoft YaHei" panose="020B0503020204020204" pitchFamily="34" charset="-122"/>
              </a:rPr>
              <a:t>of the </a:t>
            </a:r>
            <a:r>
              <a:rPr lang="en" altLang="zh-CN" sz="2000" kern="0" dirty="0" err="1">
                <a:solidFill>
                  <a:srgbClr val="595959"/>
                </a:solidFill>
                <a:latin typeface="Microsoft YaHei" panose="020B0503020204020204" pitchFamily="34" charset="-122"/>
                <a:ea typeface="Microsoft YaHei" panose="020B0503020204020204" pitchFamily="34" charset="-122"/>
              </a:rPr>
              <a:t>reindex </a:t>
            </a:r>
            <a:r>
              <a:rPr lang="en" altLang="zh-CN" sz="2000" kern="0" dirty="0">
                <a:solidFill>
                  <a:srgbClr val="595959"/>
                </a:solidFill>
                <a:latin typeface="Microsoft YaHei" panose="020B0503020204020204" pitchFamily="34" charset="-122"/>
                <a:ea typeface="Microsoft YaHei" panose="020B0503020204020204" pitchFamily="34" charset="-122"/>
              </a:rPr>
              <a:t>() method .</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361CAA81-0507-65DC-AD31-AFCAEBF8588E}"/>
              </a:ext>
            </a:extLst>
          </p:cNvPr>
          <p:cNvSpPr/>
          <p:nvPr/>
        </p:nvSpPr>
        <p:spPr>
          <a:xfrm>
            <a:off x="1287706" y="2670080"/>
            <a:ext cx="9632036" cy="126377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B9F3DCC8-58F8-42D9-C2A9-18C2C694DAF0}"/>
              </a:ext>
            </a:extLst>
          </p:cNvPr>
          <p:cNvSpPr txBox="1"/>
          <p:nvPr/>
        </p:nvSpPr>
        <p:spPr>
          <a:xfrm>
            <a:off x="1558702" y="2813863"/>
            <a:ext cx="9133206" cy="1047979"/>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reindex </a:t>
            </a:r>
            <a:r>
              <a:rPr lang="en" altLang="zh-CN" sz="1800" dirty="0">
                <a:solidFill>
                  <a:srgbClr val="000000"/>
                </a:solidFill>
                <a:latin typeface="Courier New" panose="02070309020205020404" pitchFamily="49" charset="0"/>
                <a:ea typeface="宋体" panose="02010600030101010101" pitchFamily="2" charset="-122"/>
              </a:rPr>
              <a:t>(labels=None, index=None, columns=None, axis=None,</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method=None , copy=True, level=None, </a:t>
            </a:r>
            <a:r>
              <a:rPr lang="en" altLang="zh-CN" sz="1800" dirty="0" err="1">
                <a:solidFill>
                  <a:srgbClr val="000000"/>
                </a:solidFill>
                <a:latin typeface="Courier New" panose="02070309020205020404" pitchFamily="49" charset="0"/>
                <a:ea typeface="宋体" panose="02010600030101010101" pitchFamily="2" charset="-122"/>
              </a:rPr>
              <a:t>fill_value </a:t>
            </a:r>
            <a:r>
              <a:rPr lang="en" altLang="zh-CN" sz="1800" dirty="0">
                <a:solidFill>
                  <a:srgbClr val="000000"/>
                </a:solidFill>
                <a:latin typeface="Courier New" panose="02070309020205020404" pitchFamily="49" charset="0"/>
                <a:ea typeface="宋体" panose="02010600030101010101" pitchFamily="2" charset="-122"/>
              </a:rPr>
              <a:t>=nan,</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limit=None , tolerance=None)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2" name="文本框 11">
            <a:extLst>
              <a:ext uri="{FF2B5EF4-FFF2-40B4-BE49-F238E27FC236}">
                <a16:creationId xmlns:a16="http://schemas.microsoft.com/office/drawing/2014/main" id="{DF0A659E-D95A-F0D1-47BF-28CAA877788D}"/>
              </a:ext>
            </a:extLst>
          </p:cNvPr>
          <p:cNvSpPr txBox="1"/>
          <p:nvPr/>
        </p:nvSpPr>
        <p:spPr>
          <a:xfrm>
            <a:off x="1301370" y="4149784"/>
            <a:ext cx="9762388" cy="2627194"/>
          </a:xfrm>
          <a:prstGeom prst="rect">
            <a:avLst/>
          </a:prstGeom>
          <a:noFill/>
        </p:spPr>
        <p:txBody>
          <a:bodyPr wrap="square">
            <a:spAutoFit/>
          </a:bodyPr>
          <a:lstStyle/>
          <a:p>
            <a:pPr lvl="0" indent="-342900" algn="just">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index </a:t>
            </a:r>
            <a:r>
              <a:rPr lang="en" altLang="en-US" sz="1400" kern="0" dirty="0">
                <a:solidFill>
                  <a:srgbClr val="595959"/>
                </a:solidFill>
                <a:latin typeface="宋体" panose="02010600030101010101" pitchFamily="2" charset="-122"/>
                <a:ea typeface="宋体" panose="02010600030101010101" pitchFamily="2" charset="-122"/>
              </a:rPr>
              <a:t>, </a:t>
            </a:r>
            <a:r>
              <a:rPr lang="en" altLang="zh-CN" sz="1400" kern="0" dirty="0">
                <a:solidFill>
                  <a:srgbClr val="595959"/>
                </a:solidFill>
                <a:latin typeface="宋体" panose="02010600030101010101" pitchFamily="2" charset="-122"/>
                <a:ea typeface="宋体" panose="02010600030101010101" pitchFamily="2" charset="-122"/>
              </a:rPr>
              <a:t>columns : represents </a:t>
            </a:r>
            <a:r>
              <a:rPr lang="en" altLang="zh-CN" sz="1400" kern="0" dirty="0">
                <a:solidFill>
                  <a:srgbClr val="1369B2"/>
                </a:solidFill>
                <a:latin typeface="宋体" panose="02010600030101010101" pitchFamily="2" charset="-122"/>
                <a:ea typeface="宋体" panose="02010600030101010101" pitchFamily="2" charset="-122"/>
              </a:rPr>
              <a:t>the new row index </a:t>
            </a:r>
            <a:r>
              <a:rPr lang="en" altLang="en-US" sz="1400" kern="0" dirty="0">
                <a:solidFill>
                  <a:srgbClr val="1369B2"/>
                </a:solidFill>
                <a:latin typeface="宋体" panose="02010600030101010101" pitchFamily="2" charset="-122"/>
                <a:ea typeface="宋体" panose="02010600030101010101" pitchFamily="2" charset="-122"/>
              </a:rPr>
              <a:t>and </a:t>
            </a:r>
            <a:r>
              <a:rPr lang="en" altLang="zh-CN" sz="1400" kern="0" dirty="0">
                <a:solidFill>
                  <a:srgbClr val="1369B2"/>
                </a:solidFill>
                <a:latin typeface="宋体" panose="02010600030101010101" pitchFamily="2" charset="-122"/>
                <a:ea typeface="宋体" panose="02010600030101010101" pitchFamily="2" charset="-122"/>
              </a:rPr>
              <a:t>column index </a:t>
            </a:r>
            <a:r>
              <a:rPr lang="en" altLang="zh-CN" sz="1400" kern="0" dirty="0">
                <a:solidFill>
                  <a:srgbClr val="595959"/>
                </a:solidFill>
                <a:latin typeface="宋体" panose="02010600030101010101" pitchFamily="2" charset="-122"/>
                <a:ea typeface="宋体" panose="02010600030101010101" pitchFamily="2" charset="-122"/>
              </a:rPr>
              <a:t>.</a:t>
            </a:r>
            <a:endParaRPr lang="zh-CN" altLang="zh-CN" sz="1400" kern="0" dirty="0">
              <a:solidFill>
                <a:srgbClr val="595959"/>
              </a:solidFill>
              <a:latin typeface="宋体" panose="02010600030101010101" pitchFamily="2" charset="-122"/>
              <a:ea typeface="宋体" panose="02010600030101010101" pitchFamily="2" charset="-122"/>
            </a:endParaRPr>
          </a:p>
          <a:p>
            <a:pPr lvl="0" indent="-342900" algn="just">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method : indicates </a:t>
            </a:r>
            <a:r>
              <a:rPr lang="en" altLang="zh-CN" sz="1400" kern="0" dirty="0">
                <a:solidFill>
                  <a:srgbClr val="1369B2"/>
                </a:solidFill>
                <a:latin typeface="宋体" panose="02010600030101010101" pitchFamily="2" charset="-122"/>
                <a:ea typeface="宋体" panose="02010600030101010101" pitchFamily="2" charset="-122"/>
              </a:rPr>
              <a:t>how to fill the empty positions </a:t>
            </a:r>
            <a:r>
              <a:rPr lang="en" altLang="zh-CN" sz="1400" kern="0" dirty="0">
                <a:solidFill>
                  <a:srgbClr val="595959"/>
                </a:solidFill>
                <a:latin typeface="宋体" panose="02010600030101010101" pitchFamily="2" charset="-122"/>
                <a:ea typeface="宋体" panose="02010600030101010101" pitchFamily="2" charset="-122"/>
              </a:rPr>
              <a:t>, including 'None' (default value), ' </a:t>
            </a:r>
            <a:r>
              <a:rPr lang="en" altLang="zh-CN" sz="1400" kern="0" dirty="0" err="1">
                <a:solidFill>
                  <a:srgbClr val="595959"/>
                </a:solidFill>
                <a:latin typeface="宋体" panose="02010600030101010101" pitchFamily="2" charset="-122"/>
                <a:ea typeface="宋体" panose="02010600030101010101" pitchFamily="2" charset="-122"/>
              </a:rPr>
              <a:t>ffill </a:t>
            </a:r>
            <a:r>
              <a:rPr lang="en" altLang="zh-CN" sz="1400" kern="0" dirty="0">
                <a:solidFill>
                  <a:srgbClr val="595959"/>
                </a:solidFill>
                <a:latin typeface="宋体" panose="02010600030101010101" pitchFamily="2" charset="-122"/>
                <a:ea typeface="宋体" panose="02010600030101010101" pitchFamily="2" charset="-122"/>
              </a:rPr>
              <a:t>' or 'pad' , ' </a:t>
            </a:r>
            <a:r>
              <a:rPr lang="en" altLang="zh-CN" sz="1400" kern="0" dirty="0" err="1">
                <a:solidFill>
                  <a:srgbClr val="595959"/>
                </a:solidFill>
                <a:latin typeface="宋体" panose="02010600030101010101" pitchFamily="2" charset="-122"/>
                <a:ea typeface="宋体" panose="02010600030101010101" pitchFamily="2" charset="-122"/>
              </a:rPr>
              <a:t>bfill </a:t>
            </a:r>
            <a:r>
              <a:rPr lang="en" altLang="zh-CN" sz="1400" kern="0" dirty="0">
                <a:solidFill>
                  <a:srgbClr val="595959"/>
                </a:solidFill>
                <a:latin typeface="宋体" panose="02010600030101010101" pitchFamily="2" charset="-122"/>
                <a:ea typeface="宋体" panose="02010600030101010101" pitchFamily="2" charset="-122"/>
              </a:rPr>
              <a:t>or backfill' , and 'nearest' . 'None' means not to fill the empty positions; ' ffill ' or 'pad' means to fill the empty positions forward; ' bfill or backfill' means to fill the empty positions backward; 'nearest' means to fill the empty positions according to the nearest value.</a:t>
            </a:r>
          </a:p>
          <a:p>
            <a:pPr indent="-342900">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copy : Whether to </a:t>
            </a:r>
            <a:r>
              <a:rPr lang="en" altLang="zh-CN" sz="1400" kern="0" dirty="0">
                <a:solidFill>
                  <a:srgbClr val="1369B2"/>
                </a:solidFill>
                <a:latin typeface="宋体" panose="02010600030101010101" pitchFamily="2" charset="-122"/>
                <a:ea typeface="宋体" panose="02010600030101010101" pitchFamily="2" charset="-122"/>
              </a:rPr>
              <a:t>return a new object </a:t>
            </a:r>
            <a:r>
              <a:rPr lang="en" altLang="zh-CN" sz="1400" kern="0" dirty="0">
                <a:solidFill>
                  <a:srgbClr val="595959"/>
                </a:solidFill>
                <a:latin typeface="宋体" panose="02010600030101010101" pitchFamily="2" charset="-122"/>
                <a:ea typeface="宋体" panose="02010600030101010101" pitchFamily="2" charset="-122"/>
              </a:rPr>
              <a:t>, the default value is True .</a:t>
            </a:r>
          </a:p>
          <a:p>
            <a:pPr indent="-342900">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fill_value : indicates </a:t>
            </a:r>
            <a:r>
              <a:rPr lang="en" altLang="zh-CN" sz="1400" kern="0" dirty="0">
                <a:solidFill>
                  <a:srgbClr val="1369B2"/>
                </a:solidFill>
                <a:latin typeface="宋体" panose="02010600030101010101" pitchFamily="2" charset="-122"/>
                <a:ea typeface="宋体" panose="02010600030101010101" pitchFamily="2" charset="-122"/>
              </a:rPr>
              <a:t>the value to fill the empty position </a:t>
            </a:r>
            <a:r>
              <a:rPr lang="en" altLang="zh-CN" sz="1400" kern="0" dirty="0">
                <a:solidFill>
                  <a:srgbClr val="595959"/>
                </a:solidFill>
                <a:latin typeface="宋体" panose="02010600030101010101" pitchFamily="2" charset="-122"/>
                <a:ea typeface="宋体" panose="02010600030101010101" pitchFamily="2" charset="-122"/>
              </a:rPr>
              <a:t>, the default value is NaN .</a:t>
            </a:r>
          </a:p>
          <a:p>
            <a:pPr indent="-342900">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limit : indicates </a:t>
            </a:r>
            <a:r>
              <a:rPr lang="en" altLang="zh-CN" sz="1400" kern="0" dirty="0">
                <a:solidFill>
                  <a:srgbClr val="1369B2"/>
                </a:solidFill>
                <a:latin typeface="宋体" panose="02010600030101010101" pitchFamily="2" charset="-122"/>
                <a:ea typeface="宋体" panose="02010600030101010101" pitchFamily="2" charset="-122"/>
              </a:rPr>
              <a:t>the maximum filling amount </a:t>
            </a:r>
            <a:r>
              <a:rPr lang="en" altLang="zh-CN" sz="1400" kern="0" dirty="0">
                <a:solidFill>
                  <a:srgbClr val="595959"/>
                </a:solidFill>
                <a:latin typeface="宋体" panose="02010600030101010101" pitchFamily="2" charset="-122"/>
                <a:ea typeface="宋体" panose="02010600030101010101" pitchFamily="2" charset="-122"/>
              </a:rPr>
              <a:t>when filling forward or backward .</a:t>
            </a:r>
          </a:p>
        </p:txBody>
      </p:sp>
    </p:spTree>
    <p:extLst>
      <p:ext uri="{BB962C8B-B14F-4D97-AF65-F5344CB8AC3E}">
        <p14:creationId xmlns:p14="http://schemas.microsoft.com/office/powerpoint/2010/main" val="4127925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Reset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Example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0" name="矩形 9">
            <a:extLst>
              <a:ext uri="{FF2B5EF4-FFF2-40B4-BE49-F238E27FC236}">
                <a16:creationId xmlns:a16="http://schemas.microsoft.com/office/drawing/2014/main" id="{361CAA81-0507-65DC-AD31-AFCAEBF8588E}"/>
              </a:ext>
            </a:extLst>
          </p:cNvPr>
          <p:cNvSpPr/>
          <p:nvPr/>
        </p:nvSpPr>
        <p:spPr>
          <a:xfrm>
            <a:off x="1287706" y="2925738"/>
            <a:ext cx="9055972" cy="273630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B9F3DCC8-58F8-42D9-C2A9-18C2C694DAF0}"/>
              </a:ext>
            </a:extLst>
          </p:cNvPr>
          <p:cNvSpPr txBox="1"/>
          <p:nvPr/>
        </p:nvSpPr>
        <p:spPr>
          <a:xfrm>
            <a:off x="1528603" y="3271441"/>
            <a:ext cx="8311019" cy="2003625"/>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pd.DataFrame </a:t>
            </a:r>
            <a:r>
              <a:rPr lang="en" altLang="zh-CN" sz="1800" dirty="0">
                <a:solidFill>
                  <a:srgbClr val="000000"/>
                </a:solidFill>
                <a:latin typeface="Courier New" panose="02070309020205020404" pitchFamily="49" charset="0"/>
                <a:ea typeface="宋体" panose="02010600030101010101" pitchFamily="2" charset="-122"/>
              </a:rPr>
              <a:t>({'no1': [1.0, 2.0, 3.0],</a:t>
            </a: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'no2': [4.0, 5.0, 6.0]},</a:t>
            </a: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index=['a', 'b', 'c '])</a:t>
            </a: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new_df = df_obj.</a:t>
            </a:r>
            <a:r>
              <a:rPr lang="en" altLang="zh-CN" sz="1800" b="1" dirty="0">
                <a:solidFill>
                  <a:srgbClr val="1369B2"/>
                </a:solidFill>
                <a:latin typeface="Courier New" panose="02070309020205020404" pitchFamily="49" charset="0"/>
                <a:ea typeface="宋体" panose="02010600030101010101" pitchFamily="2" charset="-122"/>
              </a:rPr>
              <a:t>reindex (index=['a', ' c', 'e'])</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new_df</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9" name="文本框 8">
            <a:extLst>
              <a:ext uri="{FF2B5EF4-FFF2-40B4-BE49-F238E27FC236}">
                <a16:creationId xmlns:a16="http://schemas.microsoft.com/office/drawing/2014/main" id="{44D2FD6C-003F-F869-7647-9C0767F43D17}"/>
              </a:ext>
            </a:extLst>
          </p:cNvPr>
          <p:cNvSpPr txBox="1"/>
          <p:nvPr/>
        </p:nvSpPr>
        <p:spPr>
          <a:xfrm>
            <a:off x="1229462" y="2292335"/>
            <a:ext cx="5315879" cy="461665"/>
          </a:xfrm>
          <a:prstGeom prst="rect">
            <a:avLst/>
          </a:prstGeom>
          <a:noFill/>
        </p:spPr>
        <p:txBody>
          <a:bodyPr wrap="none" rtlCol="0">
            <a:spAutoFit/>
          </a:bodyPr>
          <a:lstStyle/>
          <a:p>
            <a:r>
              <a:rPr lang="en" altLang="zh-CN" b="1" dirty="0">
                <a:latin typeface="黑体" panose="02010609060101010101" pitchFamily="49" charset="-122"/>
                <a:ea typeface="黑体" panose="02010609060101010101" pitchFamily="49" charset="-122"/>
                <a:cs typeface="+mn-ea"/>
                <a:sym typeface="+mn-lt"/>
              </a:rPr>
              <a:t>1.</a:t>
            </a:r>
            <a:r>
              <a:rPr lang="en" altLang="en-US" b="1" dirty="0">
                <a:latin typeface="黑体" panose="02010609060101010101" pitchFamily="49" charset="-122"/>
                <a:ea typeface="黑体" panose="02010609060101010101" pitchFamily="49" charset="-122"/>
                <a:cs typeface="+mn-ea"/>
                <a:sym typeface="+mn-lt"/>
              </a:rPr>
              <a:t> </a:t>
            </a:r>
            <a:r>
              <a:rPr lang="en" altLang="zh-CN" b="1" dirty="0">
                <a:latin typeface="黑体" panose="02010609060101010101" pitchFamily="49" charset="-122"/>
                <a:ea typeface="黑体" panose="02010609060101010101" pitchFamily="49" charset="-122"/>
                <a:cs typeface="+mn-ea"/>
              </a:rPr>
              <a:t>Reset the index of a </a:t>
            </a:r>
            <a:r>
              <a:rPr lang="en-US" altLang="zh-CN" b="1" dirty="0" err="1">
                <a:latin typeface="黑体" panose="02010609060101010101" pitchFamily="49" charset="-122"/>
                <a:ea typeface="黑体" panose="02010609060101010101" pitchFamily="49" charset="-122"/>
                <a:cs typeface="+mn-ea"/>
              </a:rPr>
              <a:t>DataFrame</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Tree>
    <p:extLst>
      <p:ext uri="{BB962C8B-B14F-4D97-AF65-F5344CB8AC3E}">
        <p14:creationId xmlns:p14="http://schemas.microsoft.com/office/powerpoint/2010/main" val="276930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Reset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Example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0" name="矩形 9">
            <a:extLst>
              <a:ext uri="{FF2B5EF4-FFF2-40B4-BE49-F238E27FC236}">
                <a16:creationId xmlns:a16="http://schemas.microsoft.com/office/drawing/2014/main" id="{361CAA81-0507-65DC-AD31-AFCAEBF8588E}"/>
              </a:ext>
            </a:extLst>
          </p:cNvPr>
          <p:cNvSpPr/>
          <p:nvPr/>
        </p:nvSpPr>
        <p:spPr>
          <a:xfrm>
            <a:off x="1287706" y="2925738"/>
            <a:ext cx="9055972" cy="302433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B9F3DCC8-58F8-42D9-C2A9-18C2C694DAF0}"/>
              </a:ext>
            </a:extLst>
          </p:cNvPr>
          <p:cNvSpPr txBox="1"/>
          <p:nvPr/>
        </p:nvSpPr>
        <p:spPr>
          <a:xfrm>
            <a:off x="1522697" y="3271441"/>
            <a:ext cx="7560840" cy="2322174"/>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pd.DataFrame </a:t>
            </a:r>
            <a:r>
              <a:rPr lang="en" altLang="zh-CN" sz="1800" dirty="0">
                <a:solidFill>
                  <a:srgbClr val="000000"/>
                </a:solidFill>
                <a:latin typeface="Courier New" panose="02070309020205020404" pitchFamily="49" charset="0"/>
                <a:ea typeface="宋体" panose="02010600030101010101" pitchFamily="2" charset="-122"/>
              </a:rPr>
              <a:t>({'no1': [1.0, 2.0, 3.0],</a:t>
            </a: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'no2': [4.0, 5.0, 6.0]},</a:t>
            </a: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index=['a', 'b', 'c'])</a:t>
            </a: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new_df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df_obj.reindex </a:t>
            </a:r>
            <a:r>
              <a:rPr lang="en" altLang="zh-CN" sz="1800" dirty="0">
                <a:solidFill>
                  <a:srgbClr val="000000"/>
                </a:solidFill>
                <a:latin typeface="Courier New" panose="02070309020205020404" pitchFamily="49" charset="0"/>
                <a:ea typeface="宋体" panose="02010600030101010101" pitchFamily="2" charset="-122"/>
              </a:rPr>
              <a:t>(index=['a', 'c', 'e'],</a:t>
            </a: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a:t>
            </a:r>
            <a:r>
              <a:rPr lang="en" altLang="zh-CN" sz="1800" b="1" dirty="0" err="1">
                <a:solidFill>
                  <a:srgbClr val="1369B2"/>
                </a:solidFill>
                <a:latin typeface="Courier New" panose="02070309020205020404" pitchFamily="49" charset="0"/>
                <a:ea typeface="宋体" panose="02010600030101010101" pitchFamily="2" charset="-122"/>
              </a:rPr>
              <a:t>fill_value </a:t>
            </a:r>
            <a:r>
              <a:rPr lang="en" altLang="zh-CN" sz="1800" b="1" dirty="0">
                <a:solidFill>
                  <a:srgbClr val="1369B2"/>
                </a:solidFill>
                <a:latin typeface="Courier New" panose="02070309020205020404" pitchFamily="49" charset="0"/>
                <a:ea typeface="宋体" panose="02010600030101010101" pitchFamily="2" charset="-122"/>
              </a:rPr>
              <a:t>=9 </a:t>
            </a:r>
            <a:r>
              <a:rPr lang="en"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new_df</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9" name="文本框 8">
            <a:extLst>
              <a:ext uri="{FF2B5EF4-FFF2-40B4-BE49-F238E27FC236}">
                <a16:creationId xmlns:a16="http://schemas.microsoft.com/office/drawing/2014/main" id="{44D2FD6C-003F-F869-7647-9C0767F43D17}"/>
              </a:ext>
            </a:extLst>
          </p:cNvPr>
          <p:cNvSpPr txBox="1"/>
          <p:nvPr/>
        </p:nvSpPr>
        <p:spPr>
          <a:xfrm>
            <a:off x="1229462" y="2292335"/>
            <a:ext cx="8250120" cy="461665"/>
          </a:xfrm>
          <a:prstGeom prst="rect">
            <a:avLst/>
          </a:prstGeom>
          <a:noFill/>
        </p:spPr>
        <p:txBody>
          <a:bodyPr wrap="square" rtlCol="0">
            <a:spAutoFit/>
          </a:bodyPr>
          <a:lstStyle/>
          <a:p>
            <a:r>
              <a:rPr lang="en" altLang="zh-CN" b="1" dirty="0">
                <a:latin typeface="黑体" panose="02010609060101010101" pitchFamily="49" charset="-122"/>
                <a:ea typeface="黑体" panose="02010609060101010101" pitchFamily="49" charset="-122"/>
                <a:cs typeface="+mn-ea"/>
                <a:sym typeface="+mn-lt"/>
              </a:rPr>
              <a:t>2.</a:t>
            </a:r>
            <a:r>
              <a:rPr lang="en" altLang="en-US" b="1" dirty="0">
                <a:latin typeface="黑体" panose="02010609060101010101" pitchFamily="49" charset="-122"/>
                <a:ea typeface="黑体" panose="02010609060101010101" pitchFamily="49" charset="-122"/>
                <a:cs typeface="+mn-ea"/>
                <a:sym typeface="+mn-lt"/>
              </a:rPr>
              <a:t> Specify </a:t>
            </a:r>
            <a:r>
              <a:rPr lang="en" altLang="en-US" b="1" dirty="0">
                <a:latin typeface="黑体" panose="02010609060101010101" pitchFamily="49" charset="-122"/>
                <a:ea typeface="黑体" panose="02010609060101010101" pitchFamily="49" charset="-122"/>
                <a:cs typeface="+mn-ea"/>
              </a:rPr>
              <a:t>fill value when resetting the index </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Tree>
    <p:extLst>
      <p:ext uri="{BB962C8B-B14F-4D97-AF65-F5344CB8AC3E}">
        <p14:creationId xmlns:p14="http://schemas.microsoft.com/office/powerpoint/2010/main" val="1825273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Reset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圆角 139">
            <a:extLst>
              <a:ext uri="{FF2B5EF4-FFF2-40B4-BE49-F238E27FC236}">
                <a16:creationId xmlns:a16="http://schemas.microsoft.com/office/drawing/2014/main" id="{18096A58-1789-EEAE-4098-FE0F6DF9454A}"/>
              </a:ext>
            </a:extLst>
          </p:cNvPr>
          <p:cNvSpPr/>
          <p:nvPr/>
        </p:nvSpPr>
        <p:spPr>
          <a:xfrm>
            <a:off x="1276318" y="1406568"/>
            <a:ext cx="20105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Example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10" name="矩形 9">
            <a:extLst>
              <a:ext uri="{FF2B5EF4-FFF2-40B4-BE49-F238E27FC236}">
                <a16:creationId xmlns:a16="http://schemas.microsoft.com/office/drawing/2014/main" id="{361CAA81-0507-65DC-AD31-AFCAEBF8588E}"/>
              </a:ext>
            </a:extLst>
          </p:cNvPr>
          <p:cNvSpPr/>
          <p:nvPr/>
        </p:nvSpPr>
        <p:spPr>
          <a:xfrm>
            <a:off x="1287706" y="2925738"/>
            <a:ext cx="9055972" cy="302433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B9F3DCC8-58F8-42D9-C2A9-18C2C694DAF0}"/>
              </a:ext>
            </a:extLst>
          </p:cNvPr>
          <p:cNvSpPr txBox="1"/>
          <p:nvPr/>
        </p:nvSpPr>
        <p:spPr>
          <a:xfrm>
            <a:off x="1522697" y="3271441"/>
            <a:ext cx="7560840" cy="2322174"/>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pd.DataFrame </a:t>
            </a:r>
            <a:r>
              <a:rPr lang="en" altLang="zh-CN" sz="1800" dirty="0">
                <a:solidFill>
                  <a:srgbClr val="000000"/>
                </a:solidFill>
                <a:latin typeface="Courier New" panose="02070309020205020404" pitchFamily="49" charset="0"/>
                <a:ea typeface="宋体" panose="02010600030101010101" pitchFamily="2" charset="-122"/>
              </a:rPr>
              <a:t>({'no1': [1.0, 2.0, 3.0],</a:t>
            </a: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'no2': [4.0, 5.0, 6.0]},</a:t>
            </a: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index=['a', 'b', 'c'])</a:t>
            </a: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new_df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df_obj.reindex </a:t>
            </a:r>
            <a:r>
              <a:rPr lang="en" altLang="zh-CN" sz="1800" dirty="0">
                <a:solidFill>
                  <a:srgbClr val="000000"/>
                </a:solidFill>
                <a:latin typeface="Courier New" panose="02070309020205020404" pitchFamily="49" charset="0"/>
                <a:ea typeface="宋体" panose="02010600030101010101" pitchFamily="2" charset="-122"/>
              </a:rPr>
              <a:t>(index=['a', 'c', 'e'],</a:t>
            </a:r>
            <a:endParaRPr lang="en-US"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a:t>
            </a:r>
            <a:r>
              <a:rPr lang="en" altLang="zh-CN" sz="1800" b="1" dirty="0">
                <a:solidFill>
                  <a:srgbClr val="1369B2"/>
                </a:solidFill>
                <a:latin typeface="Courier New" panose="02070309020205020404" pitchFamily="49" charset="0"/>
                <a:ea typeface="宋体" panose="02010600030101010101" pitchFamily="2" charset="-122"/>
              </a:rPr>
              <a:t>method = ' </a:t>
            </a:r>
            <a:r>
              <a:rPr lang="en" altLang="zh-CN" sz="1800" b="1" dirty="0" err="1">
                <a:solidFill>
                  <a:srgbClr val="1369B2"/>
                </a:solidFill>
                <a:latin typeface="Courier New" panose="02070309020205020404" pitchFamily="49" charset="0"/>
                <a:ea typeface="宋体" panose="02010600030101010101" pitchFamily="2" charset="-122"/>
              </a:rPr>
              <a:t>ffill </a:t>
            </a:r>
            <a:r>
              <a:rPr lang="en" altLang="zh-CN" sz="1800" b="1" dirty="0">
                <a:solidFill>
                  <a:srgbClr val="1369B2"/>
                </a:solidFill>
                <a:latin typeface="Courier New" panose="02070309020205020404" pitchFamily="49" charset="0"/>
                <a:ea typeface="宋体" panose="02010600030101010101" pitchFamily="2" charset="-122"/>
              </a:rPr>
              <a:t>' </a:t>
            </a:r>
            <a:r>
              <a:rPr lang="en"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new_df</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9" name="文本框 8">
            <a:extLst>
              <a:ext uri="{FF2B5EF4-FFF2-40B4-BE49-F238E27FC236}">
                <a16:creationId xmlns:a16="http://schemas.microsoft.com/office/drawing/2014/main" id="{44D2FD6C-003F-F869-7647-9C0767F43D17}"/>
              </a:ext>
            </a:extLst>
          </p:cNvPr>
          <p:cNvSpPr txBox="1"/>
          <p:nvPr/>
        </p:nvSpPr>
        <p:spPr>
          <a:xfrm>
            <a:off x="1229462" y="2292335"/>
            <a:ext cx="4054315" cy="461665"/>
          </a:xfrm>
          <a:prstGeom prst="rect">
            <a:avLst/>
          </a:prstGeom>
          <a:noFill/>
        </p:spPr>
        <p:txBody>
          <a:bodyPr wrap="none" rtlCol="0">
            <a:spAutoFit/>
          </a:bodyPr>
          <a:lstStyle/>
          <a:p>
            <a:r>
              <a:rPr lang="en" altLang="zh-CN" b="1" dirty="0">
                <a:latin typeface="黑体" panose="02010609060101010101" pitchFamily="49" charset="-122"/>
                <a:ea typeface="黑体" panose="02010609060101010101" pitchFamily="49" charset="-122"/>
                <a:cs typeface="+mn-ea"/>
                <a:sym typeface="+mn-lt"/>
              </a:rPr>
              <a:t>3.</a:t>
            </a:r>
            <a:r>
              <a:rPr lang="en" altLang="en-US" b="1" dirty="0">
                <a:latin typeface="黑体" panose="02010609060101010101" pitchFamily="49" charset="-122"/>
                <a:ea typeface="黑体" panose="02010609060101010101" pitchFamily="49" charset="-122"/>
                <a:cs typeface="+mn-ea"/>
                <a:sym typeface="+mn-lt"/>
              </a:rPr>
              <a:t> </a:t>
            </a:r>
            <a:r>
              <a:rPr lang="en" altLang="zh-CN" b="1" dirty="0">
                <a:latin typeface="黑体" panose="02010609060101010101" pitchFamily="49" charset="-122"/>
                <a:ea typeface="黑体" panose="02010609060101010101" pitchFamily="49" charset="-122"/>
                <a:cs typeface="+mn-ea"/>
              </a:rPr>
              <a:t>Specify </a:t>
            </a:r>
            <a:r>
              <a:rPr lang="en" altLang="en-US" b="1" dirty="0">
                <a:latin typeface="黑体" panose="02010609060101010101" pitchFamily="49" charset="-122"/>
                <a:ea typeface="黑体" panose="02010609060101010101" pitchFamily="49" charset="-122"/>
                <a:cs typeface="+mn-ea"/>
              </a:rPr>
              <a:t>the fill method when resetting the index</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2" name="文本框 1">
            <a:extLst>
              <a:ext uri="{FF2B5EF4-FFF2-40B4-BE49-F238E27FC236}">
                <a16:creationId xmlns:a16="http://schemas.microsoft.com/office/drawing/2014/main" id="{25448DAF-4C3D-3724-3301-5582E6011029}"/>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59-60.</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8450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5914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Retrieving data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808312"/>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198662" y="3366598"/>
            <a:ext cx="4320480" cy="1705403"/>
          </a:xfrm>
          <a:prstGeom prst="rect">
            <a:avLst/>
          </a:prstGeom>
        </p:spPr>
        <p:txBody>
          <a:bodyPr wrap="square">
            <a:spAutoFit/>
          </a:bodyPr>
          <a:lstStyle/>
          <a:p>
            <a:pPr lvl="0"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a:t>
            </a:r>
            <a:r>
              <a:rPr lang="en" altLang="zh-CN" sz="1800" dirty="0">
                <a:solidFill>
                  <a:srgbClr val="1369B2"/>
                </a:solidFill>
                <a:latin typeface="微软雅黑" panose="020B0503020204020204" pitchFamily="34" charset="-122"/>
                <a:ea typeface="微软雅黑" panose="020B0503020204020204" pitchFamily="34" charset="-122"/>
                <a:cs typeface="+mn-ea"/>
              </a:rPr>
              <a:t>the basic usage of indexing and slicing , and be able to obtain </a:t>
            </a:r>
            <a:r>
              <a:rPr lang="en" altLang="zh-CN" sz="1800" dirty="0">
                <a:solidFill>
                  <a:srgbClr val="595959"/>
                </a:solidFill>
                <a:latin typeface="微软雅黑" panose="020B0503020204020204" pitchFamily="34" charset="-122"/>
                <a:ea typeface="微软雅黑" panose="020B0503020204020204" pitchFamily="34" charset="-122"/>
                <a:cs typeface="+mn-ea"/>
              </a:rPr>
              <a:t>Series or DataFrame data through indexing or slicing</a:t>
            </a:r>
          </a:p>
        </p:txBody>
      </p:sp>
      <p:sp>
        <p:nvSpPr>
          <p:cNvPr id="16" name="原创设计师QQ598969553          _7"/>
          <p:cNvSpPr txBox="1"/>
          <p:nvPr/>
        </p:nvSpPr>
        <p:spPr>
          <a:xfrm>
            <a:off x="1019176" y="2709714"/>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4280214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702718" y="2205658"/>
            <a:ext cx="9217024" cy="688075"/>
            <a:chOff x="978872" y="1800500"/>
            <a:chExt cx="5602431" cy="515937"/>
          </a:xfrm>
        </p:grpSpPr>
        <p:sp>
          <p:nvSpPr>
            <p:cNvPr id="26" name="Pentagon 3"/>
            <p:cNvSpPr/>
            <p:nvPr/>
          </p:nvSpPr>
          <p:spPr bwMode="auto">
            <a:xfrm>
              <a:off x="978872" y="1800500"/>
              <a:ext cx="5602431" cy="51593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rPr>
                <a:t>Master </a:t>
              </a:r>
              <a:r>
                <a:rPr lang="en" altLang="zh-CN" dirty="0">
                  <a:solidFill>
                    <a:srgbClr val="1369B2"/>
                  </a:solidFill>
                  <a:latin typeface="微软雅黑" panose="020B0503020204020204" pitchFamily="34" charset="-122"/>
                  <a:ea typeface="微软雅黑" panose="020B0503020204020204" pitchFamily="34" charset="-122"/>
                  <a:cs typeface="+mn-ea"/>
                </a:rPr>
                <a:t>arithmetic operations </a:t>
              </a:r>
              <a:r>
                <a:rPr lang="e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rPr>
                <a:t>and </a:t>
              </a:r>
              <a:r>
                <a:rPr lang="en"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rPr>
                <a:t>be able to perform arithmetic operations </a:t>
              </a:r>
              <a:r>
                <a:rPr lang="e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rPr>
                <a:t>on data </a:t>
              </a:r>
              <a:r>
                <a:rPr lang="en"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rPr>
                <a:t>using arithmetic operators</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rPr>
                <a:t>（算术运算符）</a:t>
              </a:r>
              <a:r>
                <a:rPr lang="en"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rPr>
                <a:t> or arithmetic methods</a:t>
              </a:r>
            </a:p>
          </p:txBody>
        </p:sp>
        <p:sp>
          <p:nvSpPr>
            <p:cNvPr id="27" name="MH_Others_1"/>
            <p:cNvSpPr/>
            <p:nvPr/>
          </p:nvSpPr>
          <p:spPr bwMode="auto">
            <a:xfrm>
              <a:off x="985222" y="1800500"/>
              <a:ext cx="82550" cy="515937"/>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28" name="组合 27"/>
          <p:cNvGrpSpPr/>
          <p:nvPr/>
        </p:nvGrpSpPr>
        <p:grpSpPr>
          <a:xfrm>
            <a:off x="1702718" y="3208993"/>
            <a:ext cx="9001000" cy="685959"/>
            <a:chOff x="978872" y="2570437"/>
            <a:chExt cx="5437064" cy="514350"/>
          </a:xfrm>
        </p:grpSpPr>
        <p:sp>
          <p:nvSpPr>
            <p:cNvPr id="29" name="Pentagon 5"/>
            <p:cNvSpPr/>
            <p:nvPr/>
          </p:nvSpPr>
          <p:spPr bwMode="auto">
            <a:xfrm>
              <a:off x="978872" y="2570437"/>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Master </a:t>
              </a:r>
              <a:r>
                <a:rPr lang="e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the methods of </a:t>
              </a:r>
              <a:r>
                <a:rPr lang="en" altLang="zh-CN" sz="2000" dirty="0">
                  <a:solidFill>
                    <a:srgbClr val="1369B2"/>
                  </a:solidFill>
                  <a:latin typeface="微软雅黑" panose="020B0503020204020204" pitchFamily="34" charset="-122"/>
                  <a:ea typeface="微软雅黑" panose="020B0503020204020204" pitchFamily="34" charset="-122"/>
                  <a:cs typeface="+mn-ea"/>
                </a:rPr>
                <a:t>statistical calculation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and be able to perform statistical calculations </a:t>
              </a:r>
              <a:r>
                <a:rPr lang="e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on data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through statistical methods</a:t>
              </a:r>
            </a:p>
          </p:txBody>
        </p:sp>
        <p:sp>
          <p:nvSpPr>
            <p:cNvPr id="30" name="MH_Others_1"/>
            <p:cNvSpPr/>
            <p:nvPr/>
          </p:nvSpPr>
          <p:spPr bwMode="auto">
            <a:xfrm>
              <a:off x="985222" y="2570437"/>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1" name="组合 30"/>
          <p:cNvGrpSpPr/>
          <p:nvPr/>
        </p:nvGrpSpPr>
        <p:grpSpPr>
          <a:xfrm>
            <a:off x="1702718" y="4210212"/>
            <a:ext cx="9001000" cy="688077"/>
            <a:chOff x="978872" y="3338787"/>
            <a:chExt cx="5437064" cy="515938"/>
          </a:xfrm>
        </p:grpSpPr>
        <p:sp>
          <p:nvSpPr>
            <p:cNvPr id="32" name="Pentagon 6"/>
            <p:cNvSpPr/>
            <p:nvPr/>
          </p:nvSpPr>
          <p:spPr bwMode="auto">
            <a:xfrm>
              <a:off x="978872" y="3338787"/>
              <a:ext cx="5437064" cy="515938"/>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Master </a:t>
              </a:r>
              <a:r>
                <a:rPr lang="e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the way of </a:t>
              </a:r>
              <a:r>
                <a:rPr lang="en" altLang="zh-CN" sz="2000" dirty="0">
                  <a:solidFill>
                    <a:srgbClr val="1369B2"/>
                  </a:solidFill>
                  <a:latin typeface="微软雅黑" panose="020B0503020204020204" pitchFamily="34" charset="-122"/>
                  <a:ea typeface="微软雅黑" panose="020B0503020204020204" pitchFamily="34" charset="-122"/>
                  <a:cs typeface="+mn-ea"/>
                </a:rPr>
                <a:t>statistical description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and be able to describe the statistical indicators </a:t>
              </a:r>
              <a:r>
                <a:rPr lang="e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of objects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through the describe() method</a:t>
              </a:r>
            </a:p>
          </p:txBody>
        </p:sp>
        <p:sp>
          <p:nvSpPr>
            <p:cNvPr id="33" name="MH_Others_1"/>
            <p:cNvSpPr/>
            <p:nvPr/>
          </p:nvSpPr>
          <p:spPr bwMode="auto">
            <a:xfrm>
              <a:off x="985222" y="3338787"/>
              <a:ext cx="82550" cy="515938"/>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grpSp>
        <p:nvGrpSpPr>
          <p:cNvPr id="34" name="组合 33"/>
          <p:cNvGrpSpPr/>
          <p:nvPr/>
        </p:nvGrpSpPr>
        <p:grpSpPr>
          <a:xfrm>
            <a:off x="1702718" y="5213550"/>
            <a:ext cx="9001000" cy="685959"/>
            <a:chOff x="978872" y="4108725"/>
            <a:chExt cx="5437064" cy="514350"/>
          </a:xfrm>
        </p:grpSpPr>
        <p:sp>
          <p:nvSpPr>
            <p:cNvPr id="35" name="Pentagon 7"/>
            <p:cNvSpPr/>
            <p:nvPr/>
          </p:nvSpPr>
          <p:spPr bwMode="auto">
            <a:xfrm>
              <a:off x="978872" y="4108725"/>
              <a:ext cx="5437064" cy="51435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buFont typeface="Arial" panose="020B0604020202020204" pitchFamily="34" charset="0"/>
                <a:buChar char="•"/>
                <a:defRPr/>
              </a:pP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Master </a:t>
              </a:r>
              <a:r>
                <a:rPr lang="en" altLang="zh-CN" sz="2000" dirty="0">
                  <a:solidFill>
                    <a:srgbClr val="1369B2"/>
                  </a:solidFill>
                  <a:latin typeface="微软雅黑" panose="020B0503020204020204" pitchFamily="34" charset="-122"/>
                  <a:ea typeface="微软雅黑" panose="020B0503020204020204" pitchFamily="34" charset="-122"/>
                  <a:cs typeface="+mn-ea"/>
                </a:rPr>
                <a:t>hierarchical index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operations , be able to create </a:t>
              </a:r>
              <a:r>
                <a:rPr lang="e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objects </a:t>
              </a:r>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with hierarchical indexes , and use hierarchical indexes to obtain data</a:t>
              </a:r>
            </a:p>
          </p:txBody>
        </p:sp>
        <p:sp>
          <p:nvSpPr>
            <p:cNvPr id="36" name="MH_Others_1"/>
            <p:cNvSpPr/>
            <p:nvPr/>
          </p:nvSpPr>
          <p:spPr bwMode="auto">
            <a:xfrm>
              <a:off x="985222" y="4108725"/>
              <a:ext cx="82550" cy="514350"/>
            </a:xfrm>
            <a:custGeom>
              <a:avLst/>
              <a:gdLst>
                <a:gd name="connsiteX0" fmla="*/ 0 w 3276600"/>
                <a:gd name="connsiteY0" fmla="*/ 6311900 h 6311900"/>
                <a:gd name="connsiteX1" fmla="*/ 0 w 3276600"/>
                <a:gd name="connsiteY1" fmla="*/ 0 h 6311900"/>
                <a:gd name="connsiteX2" fmla="*/ 3276600 w 3276600"/>
                <a:gd name="connsiteY2" fmla="*/ 0 h 6311900"/>
                <a:gd name="connsiteX0-1" fmla="*/ 0 w 0"/>
                <a:gd name="connsiteY0-2" fmla="*/ 6311900 h 6311900"/>
                <a:gd name="connsiteX1-3" fmla="*/ 0 w 0"/>
                <a:gd name="connsiteY1-4" fmla="*/ 0 h 6311900"/>
              </a:gdLst>
              <a:ahLst/>
              <a:cxnLst>
                <a:cxn ang="0">
                  <a:pos x="connsiteX0-1" y="connsiteY0-2"/>
                </a:cxn>
                <a:cxn ang="0">
                  <a:pos x="connsiteX1-3" y="connsiteY1-4"/>
                </a:cxn>
              </a:cxnLst>
              <a:rect l="l" t="t" r="r" b="b"/>
              <a:pathLst>
                <a:path h="6311900">
                  <a:moveTo>
                    <a:pt x="0" y="6311900"/>
                  </a:moveTo>
                  <a:lnTo>
                    <a:pt x="0" y="0"/>
                  </a:lnTo>
                </a:path>
              </a:pathLst>
            </a:custGeom>
            <a:noFill/>
            <a:ln w="19050">
              <a:solidFill>
                <a:srgbClr val="1369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2500">
                <a:solidFill>
                  <a:schemeClr val="bg1">
                    <a:lumMod val="50000"/>
                  </a:schemeClr>
                </a:solidFill>
                <a:latin typeface="Source Han Sans K Bold" panose="020B0800000000000000" pitchFamily="34" charset="-128"/>
                <a:ea typeface="Source Han Sans K Bold" panose="020B0800000000000000" pitchFamily="34" charset="-128"/>
                <a:sym typeface="Source Han Sans K Bold" panose="020B0800000000000000" pitchFamily="34" charset="-128"/>
              </a:endParaRPr>
            </a:p>
          </p:txBody>
        </p:sp>
      </p:grpSp>
      <p:sp>
        <p:nvSpPr>
          <p:cNvPr id="2" name="Text Placeholder 4">
            <a:extLst>
              <a:ext uri="{FF2B5EF4-FFF2-40B4-BE49-F238E27FC236}">
                <a16:creationId xmlns:a16="http://schemas.microsoft.com/office/drawing/2014/main" id="{15076B6C-3F31-353D-0F47-E2FD7DEB3DF2}"/>
              </a:ext>
            </a:extLst>
          </p:cNvPr>
          <p:cNvSpPr txBox="1"/>
          <p:nvPr/>
        </p:nvSpPr>
        <p:spPr>
          <a:xfrm>
            <a:off x="815308" y="572758"/>
            <a:ext cx="5927970"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 altLang="en-US" b="1" dirty="0">
                <a:solidFill>
                  <a:srgbClr val="1369B2"/>
                </a:solidFill>
                <a:latin typeface="微软雅黑" panose="020B0503020204020204" pitchFamily="34" charset="-122"/>
                <a:ea typeface="微软雅黑" panose="020B0503020204020204" pitchFamily="34" charset="-122"/>
                <a:cs typeface="+mn-ea"/>
                <a:sym typeface="+mn-lt"/>
              </a:rPr>
              <a:t>Learning </a:t>
            </a:r>
            <a:r>
              <a:rPr lang="en" altLang="zh-CN" b="1" dirty="0">
                <a:solidFill>
                  <a:srgbClr val="1369B2"/>
                </a:solidFill>
                <a:latin typeface="微软雅黑" panose="020B0503020204020204" pitchFamily="34" charset="-122"/>
                <a:ea typeface="微软雅黑" panose="020B0503020204020204" pitchFamily="34" charset="-122"/>
                <a:cs typeface="+mn-ea"/>
                <a:sym typeface="+mn-lt"/>
              </a:rPr>
              <a:t>Objectives</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3/3</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 altLang="zh-CN" dirty="0">
                <a:solidFill>
                  <a:srgbClr val="1369B2"/>
                </a:solidFill>
                <a:latin typeface="微软雅黑" panose="020B0503020204020204" pitchFamily="34" charset="-122"/>
                <a:ea typeface="微软雅黑" panose="020B0503020204020204" pitchFamily="34" charset="-122"/>
                <a:cs typeface="+mn-ea"/>
                <a:sym typeface="+mn-lt"/>
              </a:rPr>
              <a:t>​</a:t>
            </a:r>
            <a:endParaRPr lang="en-GB" altLang="zh-CN" dirty="0">
              <a:solidFill>
                <a:srgbClr val="1369B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8485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p:nvPr/>
        </p:nvSpPr>
        <p:spPr>
          <a:xfrm>
            <a:off x="1143690" y="266995"/>
            <a:ext cx="45914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Retrieving data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4316225" y="3399844"/>
            <a:ext cx="6675526" cy="2346283"/>
          </a:xfrm>
          <a:prstGeom prst="rect">
            <a:avLst/>
          </a:prstGeom>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In pandas , you can get the data of </a:t>
            </a:r>
            <a:r>
              <a:rPr lang="e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Series and DataFrame objects through indexing or slicing </a:t>
            </a:r>
            <a:r>
              <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Since the structures of Series and DataFrame objects are different, their indexing and slicing operations are also different.</a:t>
            </a:r>
          </a:p>
        </p:txBody>
      </p:sp>
      <p:pic>
        <p:nvPicPr>
          <p:cNvPr id="6"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3737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76318" y="981522"/>
            <a:ext cx="453085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Series indexing and slicing</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Title 1"/>
          <p:cNvSpPr txBox="1"/>
          <p:nvPr/>
        </p:nvSpPr>
        <p:spPr>
          <a:xfrm>
            <a:off x="1143690" y="266995"/>
            <a:ext cx="45914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Retrieving data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1E1BFBFC-8168-1953-8181-1D9657228AA6}"/>
              </a:ext>
            </a:extLst>
          </p:cNvPr>
          <p:cNvSpPr txBox="1"/>
          <p:nvPr/>
        </p:nvSpPr>
        <p:spPr>
          <a:xfrm>
            <a:off x="1301370" y="1644029"/>
            <a:ext cx="9560028" cy="1705403"/>
          </a:xfrm>
          <a:prstGeom prst="rect">
            <a:avLst/>
          </a:prstGeom>
          <a:noFill/>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rPr>
              <a:t>Series class objects is similar to that of NumPy one-dimensional arrays, except that the index of Series class objects can be either positional index or label index. If you need to </a:t>
            </a:r>
            <a:r>
              <a:rPr lang="en" altLang="zh-CN" sz="1800" kern="0" dirty="0">
                <a:solidFill>
                  <a:srgbClr val="1369B2"/>
                </a:solidFill>
                <a:latin typeface="Microsoft YaHei" panose="020B0503020204020204" pitchFamily="34" charset="-122"/>
                <a:ea typeface="Microsoft YaHei" panose="020B0503020204020204" pitchFamily="34" charset="-122"/>
              </a:rPr>
              <a:t>get a single data of a Series class object </a:t>
            </a:r>
            <a:r>
              <a:rPr lang="en" altLang="zh-CN" sz="1800" kern="0" dirty="0">
                <a:solidFill>
                  <a:srgbClr val="595959"/>
                </a:solidFill>
                <a:latin typeface="Microsoft YaHei" panose="020B0503020204020204" pitchFamily="34" charset="-122"/>
                <a:ea typeface="Microsoft YaHei" panose="020B0503020204020204" pitchFamily="34" charset="-122"/>
              </a:rPr>
              <a:t>, you can </a:t>
            </a:r>
            <a:r>
              <a:rPr lang="en" altLang="zh-CN" sz="1800" kern="0" dirty="0">
                <a:solidFill>
                  <a:srgbClr val="1369B2"/>
                </a:solidFill>
                <a:latin typeface="Microsoft YaHei" panose="020B0503020204020204" pitchFamily="34" charset="-122"/>
                <a:ea typeface="Microsoft YaHei" panose="020B0503020204020204" pitchFamily="34" charset="-122"/>
              </a:rPr>
              <a:t>get it by positional index or label index </a:t>
            </a:r>
            <a:r>
              <a:rPr lang="en" altLang="en-US" sz="1800" kern="0" dirty="0">
                <a:solidFill>
                  <a:srgbClr val="595959"/>
                </a:solidFill>
                <a:latin typeface="Microsoft YaHei" panose="020B0503020204020204" pitchFamily="34" charset="-122"/>
                <a:ea typeface="Microsoft YaHei" panose="020B0503020204020204" pitchFamily="34" charset="-122"/>
              </a:rPr>
              <a:t>.</a:t>
            </a:r>
            <a:endParaRPr lang="zh-CN" altLang="zh-CN" sz="1800" kern="0" dirty="0">
              <a:solidFill>
                <a:srgbClr val="595959"/>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61CAA81-0507-65DC-AD31-AFCAEBF8588E}"/>
              </a:ext>
            </a:extLst>
          </p:cNvPr>
          <p:cNvSpPr/>
          <p:nvPr/>
        </p:nvSpPr>
        <p:spPr>
          <a:xfrm>
            <a:off x="1293333" y="3573810"/>
            <a:ext cx="9560028" cy="165618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783165" y="3718638"/>
            <a:ext cx="8596438" cy="1366528"/>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pd.Series </a:t>
            </a:r>
            <a:r>
              <a:rPr lang="en" altLang="zh-CN" sz="1800" dirty="0">
                <a:solidFill>
                  <a:srgbClr val="000000"/>
                </a:solidFill>
                <a:latin typeface="Courier New" panose="02070309020205020404" pitchFamily="49" charset="0"/>
                <a:ea typeface="宋体" panose="02010600030101010101" pitchFamily="2" charset="-122"/>
              </a:rPr>
              <a:t>([10, 20, 30, 40, 50],</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index=['one', 'two', 'three', 'four', 'five'])</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ser_obj</a:t>
            </a:r>
            <a:r>
              <a:rPr lang="en" altLang="zh-CN" sz="1800" b="1" dirty="0">
                <a:solidFill>
                  <a:srgbClr val="1369B2"/>
                </a:solidFill>
                <a:latin typeface="Courier New" panose="02070309020205020404" pitchFamily="49" charset="0"/>
                <a:ea typeface="宋体" panose="02010600030101010101" pitchFamily="2" charset="-122"/>
              </a:rPr>
              <a:t>[2]</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10" name="矩形 9">
            <a:extLst>
              <a:ext uri="{FF2B5EF4-FFF2-40B4-BE49-F238E27FC236}">
                <a16:creationId xmlns:a16="http://schemas.microsoft.com/office/drawing/2014/main" id="{361CAA81-0507-65DC-AD31-AFCAEBF8588E}"/>
              </a:ext>
            </a:extLst>
          </p:cNvPr>
          <p:cNvSpPr/>
          <p:nvPr/>
        </p:nvSpPr>
        <p:spPr>
          <a:xfrm>
            <a:off x="1276318" y="5469130"/>
            <a:ext cx="9560028" cy="68326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B9F3DCC8-58F8-42D9-C2A9-18C2C694DAF0}"/>
              </a:ext>
            </a:extLst>
          </p:cNvPr>
          <p:cNvSpPr txBox="1"/>
          <p:nvPr/>
        </p:nvSpPr>
        <p:spPr>
          <a:xfrm>
            <a:off x="1783165" y="5613958"/>
            <a:ext cx="8596438" cy="400494"/>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ser_obj</a:t>
            </a:r>
            <a:r>
              <a:rPr lang="en" altLang="zh-CN" sz="1800" b="1" dirty="0">
                <a:solidFill>
                  <a:srgbClr val="1369B2"/>
                </a:solidFill>
                <a:latin typeface="Courier New" panose="02070309020205020404" pitchFamily="49" charset="0"/>
                <a:ea typeface="宋体" panose="02010600030101010101" pitchFamily="2" charset="-122"/>
              </a:rPr>
              <a:t>['three']</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12" name="矩形标注 11">
            <a:extLst>
              <a:ext uri="{FF2B5EF4-FFF2-40B4-BE49-F238E27FC236}">
                <a16:creationId xmlns:a16="http://schemas.microsoft.com/office/drawing/2014/main" id="{2DD36134-4B9C-75E2-A84F-506C84C246CB}"/>
              </a:ext>
            </a:extLst>
          </p:cNvPr>
          <p:cNvSpPr/>
          <p:nvPr/>
        </p:nvSpPr>
        <p:spPr>
          <a:xfrm>
            <a:off x="5591150" y="4688871"/>
            <a:ext cx="4464496" cy="507831"/>
          </a:xfrm>
          <a:prstGeom prst="wedgeRectCallout">
            <a:avLst>
              <a:gd name="adj1" fmla="val -77325"/>
              <a:gd name="adj2" fmla="val -55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5C2B2685-DAA3-969A-369C-E6BBAFDE9C01}"/>
              </a:ext>
            </a:extLst>
          </p:cNvPr>
          <p:cNvSpPr txBox="1"/>
          <p:nvPr/>
        </p:nvSpPr>
        <p:spPr>
          <a:xfrm>
            <a:off x="5990784" y="4687250"/>
            <a:ext cx="4064862" cy="458908"/>
          </a:xfrm>
          <a:prstGeom prst="rect">
            <a:avLst/>
          </a:prstGeom>
          <a:noFill/>
        </p:spPr>
        <p:txBody>
          <a:bodyPr wrap="square" rtlCol="0">
            <a:spAutoFit/>
          </a:bodyPr>
          <a:lstStyle/>
          <a:p>
            <a:pPr>
              <a:lnSpc>
                <a:spcPct val="150000"/>
              </a:lnSpc>
            </a:pP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a single data by position index</a:t>
            </a:r>
            <a:endPar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14" name="矩形标注 13">
            <a:extLst>
              <a:ext uri="{FF2B5EF4-FFF2-40B4-BE49-F238E27FC236}">
                <a16:creationId xmlns:a16="http://schemas.microsoft.com/office/drawing/2014/main" id="{2DD36134-4B9C-75E2-A84F-506C84C246CB}"/>
              </a:ext>
            </a:extLst>
          </p:cNvPr>
          <p:cNvSpPr/>
          <p:nvPr/>
        </p:nvSpPr>
        <p:spPr>
          <a:xfrm>
            <a:off x="5591150" y="5612925"/>
            <a:ext cx="4320480" cy="507831"/>
          </a:xfrm>
          <a:prstGeom prst="wedgeRectCallout">
            <a:avLst>
              <a:gd name="adj1" fmla="val -77325"/>
              <a:gd name="adj2" fmla="val -55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5C2B2685-DAA3-969A-369C-E6BBAFDE9C01}"/>
              </a:ext>
            </a:extLst>
          </p:cNvPr>
          <p:cNvSpPr txBox="1"/>
          <p:nvPr/>
        </p:nvSpPr>
        <p:spPr>
          <a:xfrm>
            <a:off x="5990784" y="5611304"/>
            <a:ext cx="4208878" cy="458908"/>
          </a:xfrm>
          <a:prstGeom prst="rect">
            <a:avLst/>
          </a:prstGeom>
          <a:noFill/>
        </p:spPr>
        <p:txBody>
          <a:bodyPr wrap="square" rtlCol="0">
            <a:spAutoFit/>
          </a:bodyPr>
          <a:lstStyle/>
          <a:p>
            <a:pPr>
              <a:lnSpc>
                <a:spcPct val="150000"/>
              </a:lnSpc>
            </a:pP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a single data </a:t>
            </a:r>
            <a:r>
              <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by label index</a:t>
            </a: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 </a:t>
            </a:r>
            <a:endPar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182816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324452" y="980236"/>
            <a:ext cx="453085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Series indexing and slicing</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Title 1"/>
          <p:cNvSpPr txBox="1"/>
          <p:nvPr/>
        </p:nvSpPr>
        <p:spPr>
          <a:xfrm>
            <a:off x="1143690" y="266995"/>
            <a:ext cx="45914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Retrieving data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1E1BFBFC-8168-1953-8181-1D9657228AA6}"/>
              </a:ext>
            </a:extLst>
          </p:cNvPr>
          <p:cNvSpPr txBox="1"/>
          <p:nvPr/>
        </p:nvSpPr>
        <p:spPr>
          <a:xfrm>
            <a:off x="1301370" y="1622043"/>
            <a:ext cx="9978412" cy="1422954"/>
          </a:xfrm>
          <a:prstGeom prst="rect">
            <a:avLst/>
          </a:prstGeom>
          <a:noFill/>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If you want to get multiple data of the Series class object, you can </a:t>
            </a:r>
            <a:r>
              <a:rPr lang="en" altLang="zh-CN" sz="2000" kern="0" dirty="0">
                <a:solidFill>
                  <a:srgbClr val="1369B2"/>
                </a:solidFill>
                <a:latin typeface="Microsoft YaHei" panose="020B0503020204020204" pitchFamily="34" charset="-122"/>
                <a:ea typeface="Microsoft YaHei" panose="020B0503020204020204" pitchFamily="34" charset="-122"/>
              </a:rPr>
              <a:t>get it through a list containing multiple position indexes or label indexes . This process is equivalent to using fancy indexing </a:t>
            </a:r>
            <a:r>
              <a:rPr lang="en" altLang="zh-CN" sz="2000" kern="0" dirty="0">
                <a:solidFill>
                  <a:srgbClr val="595959"/>
                </a:solidFill>
                <a:latin typeface="Microsoft YaHei" panose="020B0503020204020204" pitchFamily="34" charset="-122"/>
                <a:ea typeface="Microsoft YaHei" panose="020B0503020204020204" pitchFamily="34" charset="-122"/>
              </a:rPr>
              <a:t>to get one-dimensional array elements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61CAA81-0507-65DC-AD31-AFCAEBF8588E}"/>
              </a:ext>
            </a:extLst>
          </p:cNvPr>
          <p:cNvSpPr/>
          <p:nvPr/>
        </p:nvSpPr>
        <p:spPr>
          <a:xfrm>
            <a:off x="1293333" y="3376281"/>
            <a:ext cx="9560028" cy="75359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783165" y="3521109"/>
            <a:ext cx="8596438" cy="410882"/>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b="1" dirty="0">
                <a:solidFill>
                  <a:srgbClr val="1369B2"/>
                </a:solidFill>
                <a:latin typeface="Courier New" panose="02070309020205020404" pitchFamily="49" charset="0"/>
                <a:ea typeface="宋体" panose="02010600030101010101" pitchFamily="2" charset="-122"/>
              </a:rPr>
              <a:t>[0, 2, 3] </a:t>
            </a:r>
            <a:r>
              <a:rPr lang="en"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grpSp>
        <p:nvGrpSpPr>
          <p:cNvPr id="2" name="组合 1"/>
          <p:cNvGrpSpPr/>
          <p:nvPr/>
        </p:nvGrpSpPr>
        <p:grpSpPr>
          <a:xfrm>
            <a:off x="5879182" y="3496675"/>
            <a:ext cx="3744416" cy="509452"/>
            <a:chOff x="8687494" y="5275162"/>
            <a:chExt cx="3744416" cy="509452"/>
          </a:xfrm>
        </p:grpSpPr>
        <p:sp>
          <p:nvSpPr>
            <p:cNvPr id="12" name="矩形标注 11">
              <a:extLst>
                <a:ext uri="{FF2B5EF4-FFF2-40B4-BE49-F238E27FC236}">
                  <a16:creationId xmlns:a16="http://schemas.microsoft.com/office/drawing/2014/main" id="{2DD36134-4B9C-75E2-A84F-506C84C246CB}"/>
                </a:ext>
              </a:extLst>
            </p:cNvPr>
            <p:cNvSpPr/>
            <p:nvPr/>
          </p:nvSpPr>
          <p:spPr>
            <a:xfrm>
              <a:off x="8687494" y="5276783"/>
              <a:ext cx="3744416" cy="507831"/>
            </a:xfrm>
            <a:prstGeom prst="wedgeRectCallout">
              <a:avLst>
                <a:gd name="adj1" fmla="val -77325"/>
                <a:gd name="adj2" fmla="val -55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5C2B2685-DAA3-969A-369C-E6BBAFDE9C01}"/>
                </a:ext>
              </a:extLst>
            </p:cNvPr>
            <p:cNvSpPr txBox="1"/>
            <p:nvPr/>
          </p:nvSpPr>
          <p:spPr>
            <a:xfrm>
              <a:off x="9087128" y="5275162"/>
              <a:ext cx="2945147" cy="507831"/>
            </a:xfrm>
            <a:prstGeom prst="rect">
              <a:avLst/>
            </a:prstGeom>
            <a:noFill/>
          </p:spPr>
          <p:txBody>
            <a:bodyPr wrap="square" rtlCol="0">
              <a:spAutoFit/>
            </a:bodyPr>
            <a:lstStyle/>
            <a:p>
              <a:pPr>
                <a:lnSpc>
                  <a:spcPct val="150000"/>
                </a:lnSpc>
              </a:pP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a:t>
              </a:r>
              <a:r>
                <a:rPr lang="e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multiple </a:t>
              </a: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data </a:t>
              </a:r>
              <a:endPar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grpSp>
      <p:sp>
        <p:nvSpPr>
          <p:cNvPr id="17" name="矩形 16">
            <a:extLst>
              <a:ext uri="{FF2B5EF4-FFF2-40B4-BE49-F238E27FC236}">
                <a16:creationId xmlns:a16="http://schemas.microsoft.com/office/drawing/2014/main" id="{361CAA81-0507-65DC-AD31-AFCAEBF8588E}"/>
              </a:ext>
            </a:extLst>
          </p:cNvPr>
          <p:cNvSpPr/>
          <p:nvPr/>
        </p:nvSpPr>
        <p:spPr>
          <a:xfrm>
            <a:off x="1293333" y="4455876"/>
            <a:ext cx="9560028" cy="75359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B9F3DCC8-58F8-42D9-C2A9-18C2C694DAF0}"/>
              </a:ext>
            </a:extLst>
          </p:cNvPr>
          <p:cNvSpPr txBox="1"/>
          <p:nvPr/>
        </p:nvSpPr>
        <p:spPr>
          <a:xfrm>
            <a:off x="1783165" y="4600704"/>
            <a:ext cx="8596438" cy="410882"/>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b="1" dirty="0">
                <a:solidFill>
                  <a:srgbClr val="1369B2"/>
                </a:solidFill>
                <a:latin typeface="Courier New" panose="02070309020205020404" pitchFamily="49" charset="0"/>
                <a:ea typeface="宋体" panose="02010600030101010101" pitchFamily="2" charset="-122"/>
              </a:rPr>
              <a:t>['one', 'three', 'four'] </a:t>
            </a:r>
            <a:r>
              <a:rPr lang="en"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grpSp>
        <p:nvGrpSpPr>
          <p:cNvPr id="23" name="组合 22"/>
          <p:cNvGrpSpPr/>
          <p:nvPr/>
        </p:nvGrpSpPr>
        <p:grpSpPr>
          <a:xfrm>
            <a:off x="7391350" y="4636574"/>
            <a:ext cx="2736304" cy="509452"/>
            <a:chOff x="8831510" y="5275162"/>
            <a:chExt cx="3744416" cy="509452"/>
          </a:xfrm>
        </p:grpSpPr>
        <p:sp>
          <p:nvSpPr>
            <p:cNvPr id="24" name="矩形标注 23">
              <a:extLst>
                <a:ext uri="{FF2B5EF4-FFF2-40B4-BE49-F238E27FC236}">
                  <a16:creationId xmlns:a16="http://schemas.microsoft.com/office/drawing/2014/main" id="{2DD36134-4B9C-75E2-A84F-506C84C246CB}"/>
                </a:ext>
              </a:extLst>
            </p:cNvPr>
            <p:cNvSpPr/>
            <p:nvPr/>
          </p:nvSpPr>
          <p:spPr>
            <a:xfrm>
              <a:off x="8831510" y="5276783"/>
              <a:ext cx="3744416" cy="507831"/>
            </a:xfrm>
            <a:prstGeom prst="wedgeRectCallout">
              <a:avLst>
                <a:gd name="adj1" fmla="val -59518"/>
                <a:gd name="adj2" fmla="val -2996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5C2B2685-DAA3-969A-369C-E6BBAFDE9C01}"/>
                </a:ext>
              </a:extLst>
            </p:cNvPr>
            <p:cNvSpPr txBox="1"/>
            <p:nvPr/>
          </p:nvSpPr>
          <p:spPr>
            <a:xfrm>
              <a:off x="9270739" y="5275162"/>
              <a:ext cx="2945147" cy="507831"/>
            </a:xfrm>
            <a:prstGeom prst="rect">
              <a:avLst/>
            </a:prstGeom>
            <a:noFill/>
          </p:spPr>
          <p:txBody>
            <a:bodyPr wrap="square" rtlCol="0">
              <a:spAutoFit/>
            </a:bodyPr>
            <a:lstStyle/>
            <a:p>
              <a:pPr>
                <a:lnSpc>
                  <a:spcPct val="150000"/>
                </a:lnSpc>
              </a:pP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a:t>
              </a:r>
              <a:r>
                <a:rPr lang="e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multiple </a:t>
              </a: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data </a:t>
              </a:r>
              <a:endPar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grpSp>
    </p:spTree>
    <p:extLst>
      <p:ext uri="{BB962C8B-B14F-4D97-AF65-F5344CB8AC3E}">
        <p14:creationId xmlns:p14="http://schemas.microsoft.com/office/powerpoint/2010/main" val="2076011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93333" y="981522"/>
            <a:ext cx="453085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Series indexing and slicing</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Title 1"/>
          <p:cNvSpPr txBox="1"/>
          <p:nvPr/>
        </p:nvSpPr>
        <p:spPr>
          <a:xfrm>
            <a:off x="1143690" y="266995"/>
            <a:ext cx="45914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Retrieving data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1E1BFBFC-8168-1953-8181-1D9657228AA6}"/>
              </a:ext>
            </a:extLst>
          </p:cNvPr>
          <p:cNvSpPr txBox="1"/>
          <p:nvPr/>
        </p:nvSpPr>
        <p:spPr>
          <a:xfrm>
            <a:off x="1288015" y="1826407"/>
            <a:ext cx="9560028" cy="1705403"/>
          </a:xfrm>
          <a:prstGeom prst="rect">
            <a:avLst/>
          </a:prstGeom>
          <a:noFill/>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rPr>
              <a:t>Boolean indexing is also applicable to pandas . The specific usage is the same as that of boolean indexing for one-dimensional arrays, that is, to perform logical operations on each data in the Series class object . </a:t>
            </a:r>
            <a:r>
              <a:rPr lang="en" altLang="zh-CN" sz="1800" kern="0" dirty="0">
                <a:solidFill>
                  <a:srgbClr val="1369B2"/>
                </a:solidFill>
                <a:latin typeface="Microsoft YaHei" panose="020B0503020204020204" pitchFamily="34" charset="-122"/>
                <a:ea typeface="Microsoft YaHei" panose="020B0503020204020204" pitchFamily="34" charset="-122"/>
              </a:rPr>
              <a:t>As long as the operation result is True , the data corresponding to the position of True in the Series class object is returned </a:t>
            </a:r>
            <a:r>
              <a:rPr lang="en" altLang="en-US" sz="1800" kern="0" dirty="0">
                <a:solidFill>
                  <a:srgbClr val="595959"/>
                </a:solidFill>
                <a:latin typeface="Microsoft YaHei" panose="020B0503020204020204" pitchFamily="34" charset="-122"/>
                <a:ea typeface="Microsoft YaHei" panose="020B0503020204020204" pitchFamily="34" charset="-122"/>
              </a:rPr>
              <a:t>.</a:t>
            </a:r>
            <a:endParaRPr lang="zh-CN" altLang="zh-CN" sz="1800" kern="0" dirty="0">
              <a:solidFill>
                <a:srgbClr val="595959"/>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61CAA81-0507-65DC-AD31-AFCAEBF8588E}"/>
              </a:ext>
            </a:extLst>
          </p:cNvPr>
          <p:cNvSpPr/>
          <p:nvPr/>
        </p:nvSpPr>
        <p:spPr>
          <a:xfrm>
            <a:off x="1293333" y="3966955"/>
            <a:ext cx="9560028" cy="97500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783165" y="4249017"/>
            <a:ext cx="8596438" cy="410882"/>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b="1" dirty="0">
                <a:solidFill>
                  <a:srgbClr val="1369B2"/>
                </a:solidFill>
                <a:latin typeface="Courier New" panose="02070309020205020404" pitchFamily="49" charset="0"/>
                <a:ea typeface="宋体" panose="02010600030101010101" pitchFamily="2" charset="-122"/>
              </a:rPr>
              <a:t>[ </a:t>
            </a:r>
            <a:r>
              <a:rPr lang="en" altLang="zh-CN" sz="1800" b="1" dirty="0" err="1">
                <a:solidFill>
                  <a:srgbClr val="1369B2"/>
                </a:solidFill>
                <a:latin typeface="Courier New" panose="02070309020205020404" pitchFamily="49" charset="0"/>
                <a:ea typeface="宋体" panose="02010600030101010101" pitchFamily="2" charset="-122"/>
              </a:rPr>
              <a:t>ser_obj </a:t>
            </a:r>
            <a:r>
              <a:rPr lang="en" altLang="zh-CN" sz="1800" b="1" dirty="0">
                <a:solidFill>
                  <a:srgbClr val="1369B2"/>
                </a:solidFill>
                <a:latin typeface="Courier New" panose="02070309020205020404" pitchFamily="49" charset="0"/>
                <a:ea typeface="宋体" panose="02010600030101010101" pitchFamily="2" charset="-122"/>
              </a:rPr>
              <a:t>&gt; 20]</a:t>
            </a:r>
            <a:endParaRPr lang="zh-CN" altLang="zh-CN" sz="1800" b="1" dirty="0">
              <a:solidFill>
                <a:srgbClr val="1369B2"/>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20676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76318" y="961659"/>
            <a:ext cx="460286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Series indexing and slicing</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Title 1"/>
          <p:cNvSpPr txBox="1"/>
          <p:nvPr/>
        </p:nvSpPr>
        <p:spPr>
          <a:xfrm>
            <a:off x="1143690" y="266995"/>
            <a:ext cx="45914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Retrieving data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1E1BFBFC-8168-1953-8181-1D9657228AA6}"/>
              </a:ext>
            </a:extLst>
          </p:cNvPr>
          <p:cNvSpPr txBox="1"/>
          <p:nvPr/>
        </p:nvSpPr>
        <p:spPr>
          <a:xfrm>
            <a:off x="1301370" y="1574714"/>
            <a:ext cx="9560028" cy="2120902"/>
          </a:xfrm>
          <a:prstGeom prst="rect">
            <a:avLst/>
          </a:prstGeom>
          <a:noFill/>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rPr>
              <a:t>Slicing can also be used to obtain partial data from a Series object . If </a:t>
            </a:r>
            <a:r>
              <a:rPr lang="en" altLang="zh-CN" sz="1800" kern="0" dirty="0">
                <a:solidFill>
                  <a:srgbClr val="1369B2"/>
                </a:solidFill>
                <a:latin typeface="Microsoft YaHei" panose="020B0503020204020204" pitchFamily="34" charset="-122"/>
                <a:ea typeface="Microsoft YaHei" panose="020B0503020204020204" pitchFamily="34" charset="-122"/>
              </a:rPr>
              <a:t>the index used for slicing is a position index </a:t>
            </a:r>
            <a:r>
              <a:rPr lang="en" altLang="zh-CN" sz="1800" kern="0" dirty="0">
                <a:solidFill>
                  <a:srgbClr val="595959"/>
                </a:solidFill>
                <a:latin typeface="Microsoft YaHei" panose="020B0503020204020204" pitchFamily="34" charset="-122"/>
                <a:ea typeface="Microsoft YaHei" panose="020B0503020204020204" pitchFamily="34" charset="-122"/>
              </a:rPr>
              <a:t>, </a:t>
            </a:r>
            <a:r>
              <a:rPr lang="en" altLang="zh-CN" sz="1800" kern="0" dirty="0">
                <a:solidFill>
                  <a:srgbClr val="1369B2"/>
                </a:solidFill>
                <a:latin typeface="Microsoft YaHei" panose="020B0503020204020204" pitchFamily="34" charset="-122"/>
                <a:ea typeface="Microsoft YaHei" panose="020B0503020204020204" pitchFamily="34" charset="-122"/>
              </a:rPr>
              <a:t>the slice result contains the data corresponding to the starting position but </a:t>
            </a:r>
            <a:r>
              <a:rPr lang="en" altLang="zh-CN" sz="1800" kern="0" dirty="0">
                <a:solidFill>
                  <a:srgbClr val="FF0000"/>
                </a:solidFill>
                <a:latin typeface="Microsoft YaHei" panose="020B0503020204020204" pitchFamily="34" charset="-122"/>
                <a:ea typeface="Microsoft YaHei" panose="020B0503020204020204" pitchFamily="34" charset="-122"/>
              </a:rPr>
              <a:t>not the ending position </a:t>
            </a:r>
            <a:r>
              <a:rPr lang="en" altLang="zh-CN" sz="1800" kern="0" dirty="0">
                <a:solidFill>
                  <a:srgbClr val="595959"/>
                </a:solidFill>
                <a:latin typeface="Microsoft YaHei" panose="020B0503020204020204" pitchFamily="34" charset="-122"/>
                <a:ea typeface="Microsoft YaHei" panose="020B0503020204020204" pitchFamily="34" charset="-122"/>
              </a:rPr>
              <a:t>; if </a:t>
            </a:r>
            <a:r>
              <a:rPr lang="en" altLang="zh-CN" sz="1800" kern="0" dirty="0">
                <a:solidFill>
                  <a:srgbClr val="1369B2"/>
                </a:solidFill>
                <a:latin typeface="Microsoft YaHei" panose="020B0503020204020204" pitchFamily="34" charset="-122"/>
                <a:ea typeface="Microsoft YaHei" panose="020B0503020204020204" pitchFamily="34" charset="-122"/>
              </a:rPr>
              <a:t>the index used for slicing is a label index </a:t>
            </a:r>
            <a:r>
              <a:rPr lang="en" altLang="zh-CN" sz="1800" kern="0" dirty="0">
                <a:solidFill>
                  <a:srgbClr val="595959"/>
                </a:solidFill>
                <a:latin typeface="Microsoft YaHei" panose="020B0503020204020204" pitchFamily="34" charset="-122"/>
                <a:ea typeface="Microsoft YaHei" panose="020B0503020204020204" pitchFamily="34" charset="-122"/>
              </a:rPr>
              <a:t>, the slice result contains </a:t>
            </a:r>
            <a:r>
              <a:rPr lang="en" altLang="zh-CN" sz="1800" kern="0" dirty="0">
                <a:solidFill>
                  <a:srgbClr val="1369B2"/>
                </a:solidFill>
                <a:latin typeface="Microsoft YaHei" panose="020B0503020204020204" pitchFamily="34" charset="-122"/>
                <a:ea typeface="Microsoft YaHei" panose="020B0503020204020204" pitchFamily="34" charset="-122"/>
              </a:rPr>
              <a:t>the data corresponding to </a:t>
            </a:r>
            <a:r>
              <a:rPr lang="en" altLang="zh-CN" sz="1800" kern="0" dirty="0">
                <a:solidFill>
                  <a:srgbClr val="FF0000"/>
                </a:solidFill>
                <a:latin typeface="Microsoft YaHei" panose="020B0503020204020204" pitchFamily="34" charset="-122"/>
                <a:ea typeface="Microsoft YaHei" panose="020B0503020204020204" pitchFamily="34" charset="-122"/>
              </a:rPr>
              <a:t>both the starting position and the ending position </a:t>
            </a:r>
            <a:r>
              <a:rPr lang="en" altLang="en-US" sz="1800" kern="0" dirty="0">
                <a:solidFill>
                  <a:srgbClr val="595959"/>
                </a:solidFill>
                <a:latin typeface="Microsoft YaHei" panose="020B0503020204020204" pitchFamily="34" charset="-122"/>
                <a:ea typeface="Microsoft YaHei" panose="020B0503020204020204" pitchFamily="34" charset="-122"/>
              </a:rPr>
              <a:t>.</a:t>
            </a:r>
            <a:endParaRPr lang="zh-CN" altLang="zh-CN" sz="1800" kern="0" dirty="0">
              <a:solidFill>
                <a:srgbClr val="595959"/>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361CAA81-0507-65DC-AD31-AFCAEBF8588E}"/>
              </a:ext>
            </a:extLst>
          </p:cNvPr>
          <p:cNvSpPr/>
          <p:nvPr/>
        </p:nvSpPr>
        <p:spPr>
          <a:xfrm>
            <a:off x="1293333" y="3819369"/>
            <a:ext cx="9560028" cy="75359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1783165" y="3964197"/>
            <a:ext cx="8596438" cy="400494"/>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b="1" dirty="0">
                <a:solidFill>
                  <a:srgbClr val="1369B2"/>
                </a:solidFill>
                <a:latin typeface="Courier New" panose="02070309020205020404" pitchFamily="49" charset="0"/>
                <a:ea typeface="宋体" panose="02010600030101010101" pitchFamily="2" charset="-122"/>
              </a:rPr>
              <a:t>[1:3]</a:t>
            </a:r>
            <a:endParaRPr lang="zh-CN" altLang="zh-CN" sz="1800" b="1" dirty="0">
              <a:solidFill>
                <a:srgbClr val="1369B2"/>
              </a:solidFill>
              <a:latin typeface="Courier New" panose="02070309020205020404" pitchFamily="49" charset="0"/>
              <a:ea typeface="宋体" panose="02010600030101010101" pitchFamily="2" charset="-122"/>
            </a:endParaRPr>
          </a:p>
        </p:txBody>
      </p:sp>
      <p:grpSp>
        <p:nvGrpSpPr>
          <p:cNvPr id="11" name="组合 10"/>
          <p:cNvGrpSpPr/>
          <p:nvPr/>
        </p:nvGrpSpPr>
        <p:grpSpPr>
          <a:xfrm>
            <a:off x="5879182" y="3939763"/>
            <a:ext cx="3744416" cy="509452"/>
            <a:chOff x="8687494" y="5275162"/>
            <a:chExt cx="3744416" cy="509452"/>
          </a:xfrm>
        </p:grpSpPr>
        <p:sp>
          <p:nvSpPr>
            <p:cNvPr id="12" name="矩形标注 11">
              <a:extLst>
                <a:ext uri="{FF2B5EF4-FFF2-40B4-BE49-F238E27FC236}">
                  <a16:creationId xmlns:a16="http://schemas.microsoft.com/office/drawing/2014/main" id="{2DD36134-4B9C-75E2-A84F-506C84C246CB}"/>
                </a:ext>
              </a:extLst>
            </p:cNvPr>
            <p:cNvSpPr/>
            <p:nvPr/>
          </p:nvSpPr>
          <p:spPr>
            <a:xfrm>
              <a:off x="8687494" y="5276783"/>
              <a:ext cx="3744416" cy="507831"/>
            </a:xfrm>
            <a:prstGeom prst="wedgeRectCallout">
              <a:avLst>
                <a:gd name="adj1" fmla="val -77325"/>
                <a:gd name="adj2" fmla="val -55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5C2B2685-DAA3-969A-369C-E6BBAFDE9C01}"/>
                </a:ext>
              </a:extLst>
            </p:cNvPr>
            <p:cNvSpPr txBox="1"/>
            <p:nvPr/>
          </p:nvSpPr>
          <p:spPr>
            <a:xfrm>
              <a:off x="9087128" y="5275162"/>
              <a:ext cx="2945147" cy="507831"/>
            </a:xfrm>
            <a:prstGeom prst="rect">
              <a:avLst/>
            </a:prstGeom>
            <a:noFill/>
          </p:spPr>
          <p:txBody>
            <a:bodyPr wrap="square" rtlCol="0">
              <a:spAutoFit/>
            </a:bodyPr>
            <a:lstStyle/>
            <a:p>
              <a:pPr>
                <a:lnSpc>
                  <a:spcPct val="150000"/>
                </a:lnSpc>
              </a:pPr>
              <a:r>
                <a:rPr lang="e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Slicing operations </a:t>
              </a:r>
              <a:endParaRPr lang="zh-C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grpSp>
      <p:sp>
        <p:nvSpPr>
          <p:cNvPr id="14" name="矩形 13">
            <a:extLst>
              <a:ext uri="{FF2B5EF4-FFF2-40B4-BE49-F238E27FC236}">
                <a16:creationId xmlns:a16="http://schemas.microsoft.com/office/drawing/2014/main" id="{361CAA81-0507-65DC-AD31-AFCAEBF8588E}"/>
              </a:ext>
            </a:extLst>
          </p:cNvPr>
          <p:cNvSpPr/>
          <p:nvPr/>
        </p:nvSpPr>
        <p:spPr>
          <a:xfrm>
            <a:off x="1293333" y="4898964"/>
            <a:ext cx="9560028" cy="753599"/>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1783165" y="5043792"/>
            <a:ext cx="8596438" cy="410882"/>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b="1" dirty="0">
                <a:solidFill>
                  <a:srgbClr val="1369B2"/>
                </a:solidFill>
                <a:latin typeface="Courier New" panose="02070309020205020404" pitchFamily="49" charset="0"/>
                <a:ea typeface="宋体" panose="02010600030101010101" pitchFamily="2" charset="-122"/>
              </a:rPr>
              <a:t>[' </a:t>
            </a:r>
            <a:r>
              <a:rPr lang="en" altLang="zh-CN" sz="1800" b="1" dirty="0" err="1">
                <a:solidFill>
                  <a:srgbClr val="1369B2"/>
                </a:solidFill>
                <a:latin typeface="Courier New" panose="02070309020205020404" pitchFamily="49" charset="0"/>
                <a:ea typeface="宋体" panose="02010600030101010101" pitchFamily="2" charset="-122"/>
              </a:rPr>
              <a:t>two':'four </a:t>
            </a:r>
            <a:r>
              <a:rPr lang="en" altLang="zh-CN" sz="1800" b="1" dirty="0">
                <a:solidFill>
                  <a:srgbClr val="1369B2"/>
                </a:solidFill>
                <a:latin typeface="Courier New" panose="02070309020205020404" pitchFamily="49" charset="0"/>
                <a:ea typeface="宋体" panose="02010600030101010101" pitchFamily="2" charset="-122"/>
              </a:rPr>
              <a:t>']</a:t>
            </a:r>
            <a:endParaRPr lang="zh-CN" altLang="zh-CN" sz="1800" b="1" dirty="0">
              <a:solidFill>
                <a:srgbClr val="1369B2"/>
              </a:solidFill>
              <a:latin typeface="Courier New" panose="02070309020205020404" pitchFamily="49" charset="0"/>
              <a:ea typeface="宋体" panose="02010600030101010101" pitchFamily="2" charset="-122"/>
            </a:endParaRPr>
          </a:p>
        </p:txBody>
      </p:sp>
      <p:grpSp>
        <p:nvGrpSpPr>
          <p:cNvPr id="17" name="组合 16"/>
          <p:cNvGrpSpPr/>
          <p:nvPr/>
        </p:nvGrpSpPr>
        <p:grpSpPr>
          <a:xfrm>
            <a:off x="6311230" y="5109770"/>
            <a:ext cx="3848838" cy="509452"/>
            <a:chOff x="8687494" y="5275162"/>
            <a:chExt cx="3848838" cy="509452"/>
          </a:xfrm>
        </p:grpSpPr>
        <p:sp>
          <p:nvSpPr>
            <p:cNvPr id="18" name="矩形标注 17">
              <a:extLst>
                <a:ext uri="{FF2B5EF4-FFF2-40B4-BE49-F238E27FC236}">
                  <a16:creationId xmlns:a16="http://schemas.microsoft.com/office/drawing/2014/main" id="{2DD36134-4B9C-75E2-A84F-506C84C246CB}"/>
                </a:ext>
              </a:extLst>
            </p:cNvPr>
            <p:cNvSpPr/>
            <p:nvPr/>
          </p:nvSpPr>
          <p:spPr>
            <a:xfrm>
              <a:off x="8687494" y="5276783"/>
              <a:ext cx="3744416" cy="507831"/>
            </a:xfrm>
            <a:prstGeom prst="wedgeRectCallout">
              <a:avLst>
                <a:gd name="adj1" fmla="val -73000"/>
                <a:gd name="adj2" fmla="val -2246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5C2B2685-DAA3-969A-369C-E6BBAFDE9C01}"/>
                </a:ext>
              </a:extLst>
            </p:cNvPr>
            <p:cNvSpPr txBox="1"/>
            <p:nvPr/>
          </p:nvSpPr>
          <p:spPr>
            <a:xfrm>
              <a:off x="8687494" y="5275162"/>
              <a:ext cx="3848838" cy="458908"/>
            </a:xfrm>
            <a:prstGeom prst="rect">
              <a:avLst/>
            </a:prstGeom>
            <a:noFill/>
          </p:spPr>
          <p:txBody>
            <a:bodyPr wrap="square" rtlCol="0">
              <a:spAutoFit/>
            </a:bodyPr>
            <a:lstStyle/>
            <a:p>
              <a:pPr>
                <a:lnSpc>
                  <a:spcPct val="150000"/>
                </a:lnSpc>
              </a:pPr>
              <a:r>
                <a:rPr lang="e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Slicing operations </a:t>
              </a: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by </a:t>
              </a:r>
              <a:r>
                <a:rPr lang="e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label </a:t>
              </a: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index</a:t>
              </a:r>
            </a:p>
          </p:txBody>
        </p:sp>
      </p:grpSp>
    </p:spTree>
    <p:extLst>
      <p:ext uri="{BB962C8B-B14F-4D97-AF65-F5344CB8AC3E}">
        <p14:creationId xmlns:p14="http://schemas.microsoft.com/office/powerpoint/2010/main" val="1206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76318" y="1053530"/>
            <a:ext cx="676310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DataFrame indexing and slicing operations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Title 1"/>
          <p:cNvSpPr txBox="1"/>
          <p:nvPr/>
        </p:nvSpPr>
        <p:spPr>
          <a:xfrm>
            <a:off x="1143690" y="266995"/>
            <a:ext cx="45914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Retrieving data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1E1BFBFC-8168-1953-8181-1D9657228AA6}"/>
              </a:ext>
            </a:extLst>
          </p:cNvPr>
          <p:cNvSpPr txBox="1"/>
          <p:nvPr/>
        </p:nvSpPr>
        <p:spPr>
          <a:xfrm>
            <a:off x="1301370" y="1701602"/>
            <a:ext cx="9560028" cy="1422954"/>
          </a:xfrm>
          <a:prstGeom prst="rect">
            <a:avLst/>
          </a:prstGeom>
          <a:noFill/>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DataFrame class object is similar to the index usage of the NumPy two-dimensional array. Each column of data in it is an object of the Series class and can </a:t>
            </a:r>
            <a:r>
              <a:rPr lang="en" altLang="zh-CN" sz="2000" kern="0" dirty="0">
                <a:solidFill>
                  <a:srgbClr val="1369B2"/>
                </a:solidFill>
                <a:latin typeface="Microsoft YaHei" panose="020B0503020204020204" pitchFamily="34" charset="-122"/>
                <a:ea typeface="Microsoft YaHei" panose="020B0503020204020204" pitchFamily="34" charset="-122"/>
              </a:rPr>
              <a:t>be obtained through the column index </a:t>
            </a:r>
            <a:r>
              <a:rPr lang="en" altLang="zh-CN" sz="2000" kern="0" dirty="0">
                <a:solidFill>
                  <a:srgbClr val="595959"/>
                </a:solidFill>
                <a:latin typeface="Microsoft YaHei" panose="020B0503020204020204" pitchFamily="34" charset="-122"/>
                <a:ea typeface="Microsoft YaHei" panose="020B0503020204020204" pitchFamily="34" charset="-122"/>
              </a:rPr>
              <a:t>.</a:t>
            </a:r>
          </a:p>
        </p:txBody>
      </p:sp>
      <p:sp>
        <p:nvSpPr>
          <p:cNvPr id="7" name="矩形 6">
            <a:extLst>
              <a:ext uri="{FF2B5EF4-FFF2-40B4-BE49-F238E27FC236}">
                <a16:creationId xmlns:a16="http://schemas.microsoft.com/office/drawing/2014/main" id="{361CAA81-0507-65DC-AD31-AFCAEBF8588E}"/>
              </a:ext>
            </a:extLst>
          </p:cNvPr>
          <p:cNvSpPr/>
          <p:nvPr/>
        </p:nvSpPr>
        <p:spPr>
          <a:xfrm>
            <a:off x="1293333" y="3213770"/>
            <a:ext cx="9560028" cy="259228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1783164" y="3508101"/>
            <a:ext cx="8704529" cy="2003625"/>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a:t>
            </a:r>
            <a:r>
              <a:rPr lang="en" altLang="zh-CN" sz="1800" dirty="0" err="1">
                <a:solidFill>
                  <a:srgbClr val="000000"/>
                </a:solidFill>
                <a:latin typeface="Courier New" panose="02070309020205020404" pitchFamily="49" charset="0"/>
                <a:ea typeface="宋体" panose="02010600030101010101" pitchFamily="2" charset="-122"/>
              </a:rPr>
              <a:t>numpy </a:t>
            </a:r>
            <a:r>
              <a:rPr lang="en" altLang="zh-CN" sz="1800" dirty="0">
                <a:solidFill>
                  <a:srgbClr val="000000"/>
                </a:solidFill>
                <a:latin typeface="Courier New" panose="02070309020205020404" pitchFamily="49" charset="0"/>
                <a:ea typeface="宋体" panose="02010600030101010101" pitchFamily="2" charset="-122"/>
              </a:rPr>
              <a:t>as np</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arr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np.arange </a:t>
            </a:r>
            <a:r>
              <a:rPr lang="en" altLang="zh-CN" sz="1800" dirty="0">
                <a:solidFill>
                  <a:srgbClr val="000000"/>
                </a:solidFill>
                <a:latin typeface="Courier New" panose="02070309020205020404" pitchFamily="49" charset="0"/>
                <a:ea typeface="宋体" panose="02010600030101010101" pitchFamily="2" charset="-122"/>
              </a:rPr>
              <a:t>(12).reshape(3, 4)</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pd.DataFrame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arr </a:t>
            </a:r>
            <a:r>
              <a:rPr lang="en" altLang="zh-CN" sz="1800" dirty="0">
                <a:solidFill>
                  <a:srgbClr val="000000"/>
                </a:solidFill>
                <a:latin typeface="Courier New" panose="02070309020205020404" pitchFamily="49" charset="0"/>
                <a:ea typeface="宋体" panose="02010600030101010101" pitchFamily="2" charset="-122"/>
              </a:rPr>
              <a:t>, index=['row_1', 'row_2',</a:t>
            </a:r>
            <a:endParaRPr lang="en-US"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'row_3 '], columns =['col_1', 'col_2', 'col_3', 'col_4'])</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b="1" dirty="0">
                <a:solidFill>
                  <a:srgbClr val="1369B2"/>
                </a:solidFill>
                <a:latin typeface="Courier New" panose="02070309020205020404" pitchFamily="49" charset="0"/>
                <a:ea typeface="宋体" panose="02010600030101010101" pitchFamily="2" charset="-122"/>
              </a:rPr>
              <a:t>['col_2']</a:t>
            </a:r>
            <a:endParaRPr lang="zh-CN" altLang="zh-CN" sz="1800" b="1" dirty="0">
              <a:solidFill>
                <a:srgbClr val="1369B2"/>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44730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76318" y="981522"/>
            <a:ext cx="697912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DataFrame indexing and slicing operations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Title 1"/>
          <p:cNvSpPr txBox="1"/>
          <p:nvPr/>
        </p:nvSpPr>
        <p:spPr>
          <a:xfrm>
            <a:off x="1143690" y="266995"/>
            <a:ext cx="45914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Retrieving data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1E1BFBFC-8168-1953-8181-1D9657228AA6}"/>
              </a:ext>
            </a:extLst>
          </p:cNvPr>
          <p:cNvSpPr txBox="1"/>
          <p:nvPr/>
        </p:nvSpPr>
        <p:spPr>
          <a:xfrm>
            <a:off x="1297163" y="1801968"/>
            <a:ext cx="9560028" cy="1705403"/>
          </a:xfrm>
          <a:prstGeom prst="rect">
            <a:avLst/>
          </a:prstGeom>
          <a:noFill/>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rPr>
              <a:t>If you want to get multiple columns of data from a DataFrame class object, you can </a:t>
            </a:r>
            <a:r>
              <a:rPr lang="en" altLang="zh-CN" sz="1800" kern="0" dirty="0">
                <a:solidFill>
                  <a:srgbClr val="1369B2"/>
                </a:solidFill>
                <a:latin typeface="Microsoft YaHei" panose="020B0503020204020204" pitchFamily="34" charset="-122"/>
                <a:ea typeface="Microsoft YaHei" panose="020B0503020204020204" pitchFamily="34" charset="-122"/>
              </a:rPr>
              <a:t>store multiple indexes in a list and then get them based on each index in the list </a:t>
            </a:r>
            <a:r>
              <a:rPr lang="en" altLang="zh-CN" sz="1800" kern="0" dirty="0">
                <a:solidFill>
                  <a:srgbClr val="595959"/>
                </a:solidFill>
                <a:latin typeface="Microsoft YaHei" panose="020B0503020204020204" pitchFamily="34" charset="-122"/>
                <a:ea typeface="Microsoft YaHei" panose="020B0503020204020204" pitchFamily="34" charset="-122"/>
              </a:rPr>
              <a:t>. This process is equivalent to using fancy indexing to get two-dimensional array elements.</a:t>
            </a:r>
          </a:p>
        </p:txBody>
      </p:sp>
      <p:sp>
        <p:nvSpPr>
          <p:cNvPr id="7" name="矩形 6">
            <a:extLst>
              <a:ext uri="{FF2B5EF4-FFF2-40B4-BE49-F238E27FC236}">
                <a16:creationId xmlns:a16="http://schemas.microsoft.com/office/drawing/2014/main" id="{361CAA81-0507-65DC-AD31-AFCAEBF8588E}"/>
              </a:ext>
            </a:extLst>
          </p:cNvPr>
          <p:cNvSpPr/>
          <p:nvPr/>
        </p:nvSpPr>
        <p:spPr>
          <a:xfrm>
            <a:off x="1293333" y="3764995"/>
            <a:ext cx="9560028" cy="1152128"/>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1783164" y="4115973"/>
            <a:ext cx="8704529" cy="400494"/>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b="1" dirty="0">
                <a:solidFill>
                  <a:srgbClr val="1369B2"/>
                </a:solidFill>
                <a:latin typeface="Courier New" panose="02070309020205020404" pitchFamily="49" charset="0"/>
                <a:ea typeface="宋体" panose="02010600030101010101" pitchFamily="2" charset="-122"/>
              </a:rPr>
              <a:t>[['col_1', 'col_3']]</a:t>
            </a:r>
            <a:endParaRPr lang="zh-CN" altLang="zh-CN" sz="1800" b="1" dirty="0">
              <a:solidFill>
                <a:srgbClr val="1369B2"/>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1586916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39">
            <a:extLst>
              <a:ext uri="{FF2B5EF4-FFF2-40B4-BE49-F238E27FC236}">
                <a16:creationId xmlns:a16="http://schemas.microsoft.com/office/drawing/2014/main" id="{18096A58-1789-EEAE-4098-FE0F6DF9454A}"/>
              </a:ext>
            </a:extLst>
          </p:cNvPr>
          <p:cNvSpPr/>
          <p:nvPr/>
        </p:nvSpPr>
        <p:spPr>
          <a:xfrm>
            <a:off x="1276318" y="981522"/>
            <a:ext cx="683511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DataFrame indexing and slicing operations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9" name="Title 1"/>
          <p:cNvSpPr txBox="1"/>
          <p:nvPr/>
        </p:nvSpPr>
        <p:spPr>
          <a:xfrm>
            <a:off x="1143690" y="266995"/>
            <a:ext cx="45914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Retrieving data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1E1BFBFC-8168-1953-8181-1D9657228AA6}"/>
              </a:ext>
            </a:extLst>
          </p:cNvPr>
          <p:cNvSpPr txBox="1"/>
          <p:nvPr/>
        </p:nvSpPr>
        <p:spPr>
          <a:xfrm>
            <a:off x="1301370" y="1701602"/>
            <a:ext cx="9560028" cy="499624"/>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If you want to </a:t>
            </a:r>
            <a:r>
              <a:rPr lang="en" altLang="zh-CN" sz="2000" kern="0" dirty="0">
                <a:solidFill>
                  <a:srgbClr val="1369B2"/>
                </a:solidFill>
                <a:latin typeface="Microsoft YaHei" panose="020B0503020204020204" pitchFamily="34" charset="-122"/>
                <a:ea typeface="Microsoft YaHei" panose="020B0503020204020204" pitchFamily="34" charset="-122"/>
              </a:rPr>
              <a:t>get multiple rows of data from a </a:t>
            </a:r>
            <a:r>
              <a:rPr lang="en" altLang="zh-CN" sz="2000" kern="0" dirty="0">
                <a:solidFill>
                  <a:srgbClr val="595959"/>
                </a:solidFill>
                <a:latin typeface="Microsoft YaHei" panose="020B0503020204020204" pitchFamily="34" charset="-122"/>
                <a:ea typeface="Microsoft YaHei" panose="020B0503020204020204" pitchFamily="34" charset="-122"/>
              </a:rPr>
              <a:t>DataFrame class object , you can do it through slicing.</a:t>
            </a:r>
          </a:p>
        </p:txBody>
      </p:sp>
      <p:sp>
        <p:nvSpPr>
          <p:cNvPr id="7" name="矩形 6">
            <a:extLst>
              <a:ext uri="{FF2B5EF4-FFF2-40B4-BE49-F238E27FC236}">
                <a16:creationId xmlns:a16="http://schemas.microsoft.com/office/drawing/2014/main" id="{361CAA81-0507-65DC-AD31-AFCAEBF8588E}"/>
              </a:ext>
            </a:extLst>
          </p:cNvPr>
          <p:cNvSpPr/>
          <p:nvPr/>
        </p:nvSpPr>
        <p:spPr>
          <a:xfrm>
            <a:off x="1293333" y="2841665"/>
            <a:ext cx="9560028" cy="80415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1783164" y="3043494"/>
            <a:ext cx="8704529" cy="410882"/>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b="1" dirty="0">
                <a:solidFill>
                  <a:srgbClr val="1369B2"/>
                </a:solidFill>
                <a:latin typeface="Courier New" panose="02070309020205020404" pitchFamily="49" charset="0"/>
                <a:ea typeface="宋体" panose="02010600030101010101" pitchFamily="2" charset="-122"/>
              </a:rPr>
              <a:t>[1:3]</a:t>
            </a:r>
            <a:r>
              <a:rPr lang="en" altLang="zh-CN" sz="1800" dirty="0">
                <a:solidFill>
                  <a:srgbClr val="000000"/>
                </a:solidFill>
                <a:latin typeface="Courier New" panose="02070309020205020404" pitchFamily="49" charset="0"/>
                <a:ea typeface="宋体" panose="02010600030101010101" pitchFamily="2" charset="-122"/>
              </a:rPr>
              <a:t> </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3" name="文本框 12">
            <a:extLst>
              <a:ext uri="{FF2B5EF4-FFF2-40B4-BE49-F238E27FC236}">
                <a16:creationId xmlns:a16="http://schemas.microsoft.com/office/drawing/2014/main" id="{1E1BFBFC-8168-1953-8181-1D9657228AA6}"/>
              </a:ext>
            </a:extLst>
          </p:cNvPr>
          <p:cNvSpPr txBox="1"/>
          <p:nvPr/>
        </p:nvSpPr>
        <p:spPr>
          <a:xfrm>
            <a:off x="1301370" y="4172588"/>
            <a:ext cx="9560028" cy="553998"/>
          </a:xfrm>
          <a:prstGeom prst="rect">
            <a:avLst/>
          </a:prstGeom>
          <a:noFill/>
        </p:spPr>
        <p:txBody>
          <a:bodyPr wrap="square">
            <a:spAutoFit/>
          </a:bodyPr>
          <a:lstStyle/>
          <a:p>
            <a:pPr>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You can also use slicing to get </a:t>
            </a:r>
            <a:r>
              <a:rPr lang="en" altLang="zh-CN" sz="2000" kern="0" dirty="0">
                <a:solidFill>
                  <a:srgbClr val="1369B2"/>
                </a:solidFill>
                <a:latin typeface="Microsoft YaHei" panose="020B0503020204020204" pitchFamily="34" charset="-122"/>
                <a:ea typeface="Microsoft YaHei" panose="020B0503020204020204" pitchFamily="34" charset="-122"/>
              </a:rPr>
              <a:t>data from some rows and columns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361CAA81-0507-65DC-AD31-AFCAEBF8588E}"/>
              </a:ext>
            </a:extLst>
          </p:cNvPr>
          <p:cNvSpPr/>
          <p:nvPr/>
        </p:nvSpPr>
        <p:spPr>
          <a:xfrm>
            <a:off x="1293333" y="4821109"/>
            <a:ext cx="9560028" cy="80415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9F3DCC8-58F8-42D9-C2A9-18C2C694DAF0}"/>
              </a:ext>
            </a:extLst>
          </p:cNvPr>
          <p:cNvSpPr txBox="1"/>
          <p:nvPr/>
        </p:nvSpPr>
        <p:spPr>
          <a:xfrm>
            <a:off x="1783164" y="5022938"/>
            <a:ext cx="8704529" cy="400494"/>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b="1" dirty="0">
                <a:solidFill>
                  <a:srgbClr val="1369B2"/>
                </a:solidFill>
                <a:latin typeface="Courier New" panose="02070309020205020404" pitchFamily="49" charset="0"/>
                <a:ea typeface="宋体" panose="02010600030101010101" pitchFamily="2" charset="-122"/>
              </a:rPr>
              <a:t>[1:3][['col_1', 'col_3']]</a:t>
            </a:r>
            <a:endParaRPr lang="zh-CN" altLang="zh-CN" sz="1800" b="1" dirty="0">
              <a:solidFill>
                <a:srgbClr val="1369B2"/>
              </a:solidFill>
              <a:latin typeface="Courier New" panose="02070309020205020404" pitchFamily="49" charset="0"/>
              <a:ea typeface="宋体" panose="02010600030101010101" pitchFamily="2" charset="-122"/>
            </a:endParaRPr>
          </a:p>
        </p:txBody>
      </p:sp>
      <p:sp>
        <p:nvSpPr>
          <p:cNvPr id="2" name="文本框 1">
            <a:extLst>
              <a:ext uri="{FF2B5EF4-FFF2-40B4-BE49-F238E27FC236}">
                <a16:creationId xmlns:a16="http://schemas.microsoft.com/office/drawing/2014/main" id="{AC2B964C-C35B-9791-DE0A-94DEEBCCD715}"/>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60-62.</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389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543804"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Get data </a:t>
            </a:r>
            <a:r>
              <a:rPr lang="en" altLang="zh-CN" sz="2400" b="1" dirty="0">
                <a:solidFill>
                  <a:srgbClr val="595959"/>
                </a:solidFill>
                <a:latin typeface="微软雅黑" panose="020B0503020204020204" pitchFamily="34" charset="-122"/>
                <a:ea typeface="微软雅黑" panose="020B0503020204020204" pitchFamily="34" charset="-122"/>
                <a:cs typeface="+mn-ea"/>
              </a:rPr>
              <a:t>through </a:t>
            </a:r>
            <a:r>
              <a:rPr lang="en" altLang="zh-CN" sz="2400" b="1" dirty="0" err="1">
                <a:solidFill>
                  <a:srgbClr val="595959"/>
                </a:solidFill>
                <a:latin typeface="微软雅黑" panose="020B0503020204020204" pitchFamily="34" charset="-122"/>
                <a:ea typeface="微软雅黑" panose="020B0503020204020204" pitchFamily="34" charset="-122"/>
                <a:cs typeface="+mn-ea"/>
              </a:rPr>
              <a:t>loc </a:t>
            </a:r>
            <a:r>
              <a:rPr lang="en" altLang="zh-CN" sz="2400" b="1" dirty="0">
                <a:solidFill>
                  <a:srgbClr val="595959"/>
                </a:solidFill>
                <a:latin typeface="微软雅黑" panose="020B0503020204020204" pitchFamily="34" charset="-122"/>
                <a:ea typeface="微软雅黑" panose="020B0503020204020204" pitchFamily="34" charset="-122"/>
                <a:cs typeface="+mn-ea"/>
              </a:rPr>
              <a:t>and </a:t>
            </a:r>
            <a:r>
              <a:rPr lang="en" altLang="zh-CN" sz="2400" b="1" dirty="0" err="1">
                <a:solidFill>
                  <a:srgbClr val="595959"/>
                </a:solidFill>
                <a:latin typeface="微软雅黑" panose="020B0503020204020204" pitchFamily="34" charset="-122"/>
                <a:ea typeface="微软雅黑" panose="020B0503020204020204" pitchFamily="34" charset="-122"/>
                <a:cs typeface="+mn-ea"/>
              </a:rPr>
              <a:t>iloc </a:t>
            </a:r>
            <a:r>
              <a:rPr lang="en" altLang="zh-CN" sz="2400" b="1" dirty="0">
                <a:solidFill>
                  <a:srgbClr val="595959"/>
                </a:solidFill>
                <a:latin typeface="微软雅黑" panose="020B0503020204020204" pitchFamily="34" charset="-122"/>
                <a:ea typeface="微软雅黑" panose="020B0503020204020204" pitchFamily="34" charset="-122"/>
                <a:cs typeface="+mn-ea"/>
              </a:rPr>
              <a:t>attributes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510614"/>
            <a:ext cx="3737363" cy="1705403"/>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the basic usage of </a:t>
            </a:r>
            <a:r>
              <a:rPr lang="en" altLang="zh-CN" sz="1800" dirty="0" err="1">
                <a:solidFill>
                  <a:srgbClr val="1369B2"/>
                </a:solidFill>
                <a:latin typeface="微软雅黑" panose="020B0503020204020204" pitchFamily="34" charset="-122"/>
                <a:ea typeface="微软雅黑" panose="020B0503020204020204" pitchFamily="34" charset="-122"/>
                <a:cs typeface="+mn-ea"/>
              </a:rPr>
              <a:t>loc </a:t>
            </a:r>
            <a:r>
              <a:rPr lang="en" altLang="zh-CN" sz="1800" dirty="0">
                <a:solidFill>
                  <a:srgbClr val="1369B2"/>
                </a:solidFill>
                <a:latin typeface="微软雅黑" panose="020B0503020204020204" pitchFamily="34" charset="-122"/>
                <a:ea typeface="微软雅黑" panose="020B0503020204020204" pitchFamily="34" charset="-122"/>
                <a:cs typeface="+mn-ea"/>
              </a:rPr>
              <a:t>and </a:t>
            </a:r>
            <a:r>
              <a:rPr lang="en" altLang="zh-CN" sz="1800" dirty="0" err="1">
                <a:solidFill>
                  <a:srgbClr val="1369B2"/>
                </a:solidFill>
                <a:latin typeface="微软雅黑" panose="020B0503020204020204" pitchFamily="34" charset="-122"/>
                <a:ea typeface="微软雅黑" panose="020B0503020204020204" pitchFamily="34" charset="-122"/>
                <a:cs typeface="+mn-ea"/>
              </a:rPr>
              <a:t>iloc </a:t>
            </a:r>
            <a:r>
              <a:rPr lang="en" altLang="zh-CN" sz="1800" dirty="0">
                <a:solidFill>
                  <a:srgbClr val="1369B2"/>
                </a:solidFill>
                <a:latin typeface="微软雅黑" panose="020B0503020204020204" pitchFamily="34" charset="-122"/>
                <a:ea typeface="微软雅黑" panose="020B0503020204020204" pitchFamily="34" charset="-122"/>
                <a:cs typeface="+mn-ea"/>
              </a:rPr>
              <a:t>attributes </a:t>
            </a:r>
            <a:r>
              <a:rPr lang="en" altLang="zh-CN" sz="1800" dirty="0">
                <a:solidFill>
                  <a:srgbClr val="595959"/>
                </a:solidFill>
                <a:latin typeface="微软雅黑" panose="020B0503020204020204" pitchFamily="34" charset="-122"/>
                <a:ea typeface="微软雅黑" panose="020B0503020204020204" pitchFamily="34" charset="-122"/>
                <a:cs typeface="+mn-ea"/>
              </a:rPr>
              <a:t>, and be able to use </a:t>
            </a:r>
            <a:r>
              <a:rPr lang="en" altLang="zh-CN" sz="1800" dirty="0" err="1">
                <a:solidFill>
                  <a:srgbClr val="595959"/>
                </a:solidFill>
                <a:latin typeface="微软雅黑" panose="020B0503020204020204" pitchFamily="34" charset="-122"/>
                <a:ea typeface="微软雅黑" panose="020B0503020204020204" pitchFamily="34" charset="-122"/>
                <a:cs typeface="+mn-ea"/>
              </a:rPr>
              <a:t>loc </a:t>
            </a:r>
            <a:r>
              <a:rPr lang="en" altLang="zh-CN" sz="1800" dirty="0">
                <a:solidFill>
                  <a:srgbClr val="595959"/>
                </a:solidFill>
                <a:latin typeface="微软雅黑" panose="020B0503020204020204" pitchFamily="34" charset="-122"/>
                <a:ea typeface="微软雅黑" panose="020B0503020204020204" pitchFamily="34" charset="-122"/>
                <a:cs typeface="+mn-ea"/>
              </a:rPr>
              <a:t>and </a:t>
            </a:r>
            <a:r>
              <a:rPr lang="en" altLang="zh-CN" sz="1800" dirty="0" err="1">
                <a:solidFill>
                  <a:srgbClr val="595959"/>
                </a:solidFill>
                <a:latin typeface="微软雅黑" panose="020B0503020204020204" pitchFamily="34" charset="-122"/>
                <a:ea typeface="微软雅黑" panose="020B0503020204020204" pitchFamily="34" charset="-122"/>
                <a:cs typeface="+mn-ea"/>
              </a:rPr>
              <a:t>iloc </a:t>
            </a:r>
            <a:r>
              <a:rPr lang="en" altLang="zh-CN" sz="1800" dirty="0">
                <a:solidFill>
                  <a:srgbClr val="595959"/>
                </a:solidFill>
                <a:latin typeface="微软雅黑" panose="020B0503020204020204" pitchFamily="34" charset="-122"/>
                <a:ea typeface="微软雅黑" panose="020B0503020204020204" pitchFamily="34" charset="-122"/>
                <a:cs typeface="+mn-ea"/>
              </a:rPr>
              <a:t>attributes to obtain Series or DataFrame data</a:t>
            </a:r>
          </a:p>
        </p:txBody>
      </p:sp>
      <p:sp>
        <p:nvSpPr>
          <p:cNvPr id="16" name="原创设计师QQ598969553          _7"/>
          <p:cNvSpPr txBox="1"/>
          <p:nvPr/>
        </p:nvSpPr>
        <p:spPr>
          <a:xfrm>
            <a:off x="1019176" y="2853730"/>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2267037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39978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Get data </a:t>
            </a:r>
            <a:r>
              <a:rPr lang="en" altLang="zh-CN" sz="2400" b="1" dirty="0">
                <a:solidFill>
                  <a:srgbClr val="595959"/>
                </a:solidFill>
                <a:latin typeface="微软雅黑" panose="020B0503020204020204" pitchFamily="34" charset="-122"/>
                <a:ea typeface="微软雅黑" panose="020B0503020204020204" pitchFamily="34" charset="-122"/>
                <a:cs typeface="+mn-ea"/>
              </a:rPr>
              <a:t>through </a:t>
            </a:r>
            <a:r>
              <a:rPr lang="en" altLang="zh-CN" sz="2400" b="1" dirty="0" err="1">
                <a:solidFill>
                  <a:srgbClr val="595959"/>
                </a:solidFill>
                <a:latin typeface="微软雅黑" panose="020B0503020204020204" pitchFamily="34" charset="-122"/>
                <a:ea typeface="微软雅黑" panose="020B0503020204020204" pitchFamily="34" charset="-122"/>
                <a:cs typeface="+mn-ea"/>
              </a:rPr>
              <a:t>loc </a:t>
            </a:r>
            <a:r>
              <a:rPr lang="en" altLang="zh-CN" sz="2400" b="1" dirty="0">
                <a:solidFill>
                  <a:srgbClr val="595959"/>
                </a:solidFill>
                <a:latin typeface="微软雅黑" panose="020B0503020204020204" pitchFamily="34" charset="-122"/>
                <a:ea typeface="微软雅黑" panose="020B0503020204020204" pitchFamily="34" charset="-122"/>
                <a:cs typeface="+mn-ea"/>
              </a:rPr>
              <a:t>and </a:t>
            </a:r>
            <a:r>
              <a:rPr lang="en" altLang="zh-CN" sz="2400" b="1" dirty="0" err="1">
                <a:solidFill>
                  <a:srgbClr val="595959"/>
                </a:solidFill>
                <a:latin typeface="微软雅黑" panose="020B0503020204020204" pitchFamily="34" charset="-122"/>
                <a:ea typeface="微软雅黑" panose="020B0503020204020204" pitchFamily="34" charset="-122"/>
                <a:cs typeface="+mn-ea"/>
              </a:rPr>
              <a:t>iloc </a:t>
            </a:r>
            <a:r>
              <a:rPr lang="en" altLang="zh-CN" sz="2400" b="1" dirty="0">
                <a:solidFill>
                  <a:srgbClr val="595959"/>
                </a:solidFill>
                <a:latin typeface="微软雅黑" panose="020B0503020204020204" pitchFamily="34" charset="-122"/>
                <a:ea typeface="微软雅黑" panose="020B0503020204020204" pitchFamily="34" charset="-122"/>
                <a:cs typeface="+mn-ea"/>
              </a:rPr>
              <a:t>attributes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4316225" y="2133650"/>
            <a:ext cx="6675526" cy="3372846"/>
          </a:xfrm>
          <a:prstGeom prst="rect">
            <a:avLst/>
          </a:prstGeom>
        </p:spPr>
        <p:txBody>
          <a:bodyPr wrap="square">
            <a:spAutoFit/>
          </a:bodyPr>
          <a:lstStyle/>
          <a:p>
            <a:pPr algn="just">
              <a:lnSpc>
                <a:spcPct val="150000"/>
              </a:lnSpc>
            </a:pP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When we introduced the operations related to indexing and slicing, we said that we can use positional indexing or label indexing alone to get data, or we can use a combination of positional indexing and label indexing. This is very confusing for developers who are new to pandas . In order to strictly distinguish between </a:t>
            </a:r>
            <a:r>
              <a:rPr lang="en" altLang="zh-CN" sz="16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positional indexing and label indexing operations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pandas provides two very important attributes, loc </a:t>
            </a:r>
            <a:r>
              <a:rPr lang="en" altLang="zh-CN" sz="16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and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iloc </a:t>
            </a:r>
            <a:r>
              <a:rPr lang="en" altLang="zh-CN" sz="16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loc </a:t>
            </a:r>
            <a:r>
              <a:rPr lang="en" altLang="zh-CN" sz="16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is </a:t>
            </a:r>
            <a:r>
              <a:rPr lang="en" altLang="zh-CN" sz="16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an indexer based on label indexing. </a:t>
            </a:r>
            <a:r>
              <a:rPr lang="en" altLang="zh-CN" sz="16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iloc </a:t>
            </a:r>
            <a:r>
              <a:rPr lang="en" altLang="zh-CN" sz="16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is a position-based indexer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9" name="Picture 7" descr="总结小人"/>
          <p:cNvPicPr>
            <a:picLocks noChangeAspect="1" noChangeArrowheads="1"/>
          </p:cNvPicPr>
          <p:nvPr/>
        </p:nvPicPr>
        <p:blipFill rotWithShape="1">
          <a:blip r:embed="rId3">
            <a:extLst>
              <a:ext uri="{28A0092B-C50C-407E-A947-70E740481C1C}">
                <a14:useLocalDpi xmlns:a14="http://schemas.microsoft.com/office/drawing/2010/main" val="0"/>
              </a:ext>
            </a:extLst>
          </a:blip>
          <a:srcRect b="13369"/>
          <a:stretch/>
        </p:blipFill>
        <p:spPr bwMode="auto">
          <a:xfrm>
            <a:off x="591836" y="1321668"/>
            <a:ext cx="3908398" cy="5132462"/>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380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71292" y="572758"/>
            <a:ext cx="4415802"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 altLang="en-US" b="1" dirty="0">
                <a:solidFill>
                  <a:srgbClr val="1369B2"/>
                </a:solidFill>
                <a:latin typeface="微软雅黑" panose="020B0503020204020204" pitchFamily="34" charset="-122"/>
                <a:ea typeface="微软雅黑" panose="020B0503020204020204" pitchFamily="34" charset="-122"/>
                <a:cs typeface="+mn-ea"/>
                <a:sym typeface="+mn-lt"/>
              </a:rPr>
              <a:t>Chapter </a:t>
            </a:r>
            <a:r>
              <a:rPr lang="en" altLang="zh-CN" b="1" dirty="0">
                <a:solidFill>
                  <a:srgbClr val="1369B2"/>
                </a:solidFill>
                <a:latin typeface="微软雅黑" panose="020B0503020204020204" pitchFamily="34" charset="-122"/>
                <a:ea typeface="微软雅黑" panose="020B0503020204020204" pitchFamily="34" charset="-122"/>
                <a:cs typeface="+mn-ea"/>
                <a:sym typeface="+mn-lt"/>
              </a:rPr>
              <a:t>Overview</a:t>
            </a:r>
            <a:r>
              <a:rPr lang="en" altLang="zh-CN" sz="2400" dirty="0">
                <a:solidFill>
                  <a:srgbClr val="1369B2"/>
                </a:solidFill>
                <a:latin typeface="微软雅黑" panose="020B0503020204020204" pitchFamily="34" charset="-122"/>
                <a:ea typeface="微软雅黑" panose="020B0503020204020204" pitchFamily="34" charset="-122"/>
                <a:cs typeface="+mn-ea"/>
                <a:sym typeface="+mn-lt"/>
              </a:rPr>
              <a:t>​</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
        <p:nvSpPr>
          <p:cNvPr id="80" name="TextBox 35"/>
          <p:cNvSpPr txBox="1">
            <a:spLocks noChangeArrowheads="1"/>
          </p:cNvSpPr>
          <p:nvPr/>
        </p:nvSpPr>
        <p:spPr bwMode="auto">
          <a:xfrm>
            <a:off x="1630710" y="2349674"/>
            <a:ext cx="8640960" cy="33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nchor="t">
            <a:spAutoFit/>
          </a:bodyPr>
          <a:lstStyle>
            <a:lvl1pPr>
              <a:defRPr>
                <a:solidFill>
                  <a:schemeClr val="tx1"/>
                </a:solidFill>
                <a:latin typeface="Calibri" panose="020F0702030404030204" pitchFamily="34" charset="0"/>
                <a:ea typeface="宋体" pitchFamily="2" charset="-122"/>
              </a:defRPr>
            </a:lvl1pPr>
            <a:lvl2pPr marL="742950" indent="-285750">
              <a:defRPr>
                <a:solidFill>
                  <a:schemeClr val="tx1"/>
                </a:solidFill>
                <a:latin typeface="Calibri" panose="020F0702030404030204" pitchFamily="34" charset="0"/>
                <a:ea typeface="宋体" pitchFamily="2" charset="-122"/>
              </a:defRPr>
            </a:lvl2pPr>
            <a:lvl3pPr marL="1143000" indent="-228600">
              <a:defRPr>
                <a:solidFill>
                  <a:schemeClr val="tx1"/>
                </a:solidFill>
                <a:latin typeface="Calibri" panose="020F0702030404030204" pitchFamily="34" charset="0"/>
                <a:ea typeface="宋体" pitchFamily="2" charset="-122"/>
              </a:defRPr>
            </a:lvl3pPr>
            <a:lvl4pPr marL="1600200" indent="-228600">
              <a:defRPr>
                <a:solidFill>
                  <a:schemeClr val="tx1"/>
                </a:solidFill>
                <a:latin typeface="Calibri" panose="020F0702030404030204" pitchFamily="34" charset="0"/>
                <a:ea typeface="宋体" pitchFamily="2" charset="-122"/>
              </a:defRPr>
            </a:lvl4pPr>
            <a:lvl5pPr marL="2057400" indent="-228600">
              <a:defRPr>
                <a:solidFill>
                  <a:schemeClr val="tx1"/>
                </a:solidFill>
                <a:latin typeface="Calibri" panose="020F07020304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702030404030204" pitchFamily="34" charset="0"/>
                <a:ea typeface="宋体" pitchFamily="2" charset="-122"/>
              </a:defRPr>
            </a:lvl9pPr>
          </a:lstStyle>
          <a:p>
            <a:pPr algn="just">
              <a:lnSpc>
                <a:spcPct val="150000"/>
              </a:lnSpc>
            </a:pPr>
            <a:r>
              <a:rPr lang="en" altLang="zh-CN" sz="2000" dirty="0">
                <a:solidFill>
                  <a:srgbClr val="1369B2"/>
                </a:solidFill>
                <a:latin typeface="微软雅黑" panose="020B0503020204020204" pitchFamily="34" charset="-122"/>
                <a:ea typeface="微软雅黑" panose="020B0503020204020204" pitchFamily="34" charset="-122"/>
              </a:rPr>
              <a:t>Pandas is a library based on NumPy </a:t>
            </a:r>
            <a:r>
              <a:rPr lang="en" altLang="zh-CN" sz="2000" dirty="0">
                <a:solidFill>
                  <a:srgbClr val="595959"/>
                </a:solidFill>
                <a:latin typeface="微软雅黑" panose="020B0503020204020204" pitchFamily="34" charset="-122"/>
                <a:ea typeface="微软雅黑" panose="020B0503020204020204" pitchFamily="34" charset="-122"/>
              </a:rPr>
              <a:t>and </a:t>
            </a:r>
            <a:r>
              <a:rPr lang="en" altLang="zh-CN" sz="2000" dirty="0">
                <a:solidFill>
                  <a:srgbClr val="1369B2"/>
                </a:solidFill>
                <a:latin typeface="微软雅黑" panose="020B0503020204020204" pitchFamily="34" charset="-122"/>
                <a:ea typeface="微软雅黑" panose="020B0503020204020204" pitchFamily="34" charset="-122"/>
              </a:rPr>
              <a:t>designed specifically for data analysis </a:t>
            </a:r>
            <a:r>
              <a:rPr lang="en" altLang="zh-CN" sz="2000" dirty="0">
                <a:solidFill>
                  <a:srgbClr val="595959"/>
                </a:solidFill>
                <a:latin typeface="微软雅黑" panose="020B0503020204020204" pitchFamily="34" charset="-122"/>
                <a:ea typeface="微软雅黑" panose="020B0503020204020204" pitchFamily="34" charset="-122"/>
              </a:rPr>
              <a:t>. The library not only provides some </a:t>
            </a:r>
            <a:r>
              <a:rPr lang="en" altLang="zh-CN" sz="2000" dirty="0">
                <a:solidFill>
                  <a:srgbClr val="1369B2"/>
                </a:solidFill>
                <a:latin typeface="微软雅黑" panose="020B0503020204020204" pitchFamily="34" charset="-122"/>
                <a:ea typeface="微软雅黑" panose="020B0503020204020204" pitchFamily="34" charset="-122"/>
              </a:rPr>
              <a:t>standard data models </a:t>
            </a:r>
            <a:r>
              <a:rPr lang="en" altLang="zh-CN" sz="2000" dirty="0">
                <a:solidFill>
                  <a:srgbClr val="595959"/>
                </a:solidFill>
                <a:latin typeface="微软雅黑" panose="020B0503020204020204" pitchFamily="34" charset="-122"/>
                <a:ea typeface="微软雅黑" panose="020B0503020204020204" pitchFamily="34" charset="-122"/>
              </a:rPr>
              <a:t>, but also provides </a:t>
            </a:r>
            <a:r>
              <a:rPr lang="en" altLang="zh-CN" sz="2000" dirty="0">
                <a:solidFill>
                  <a:srgbClr val="1369B2"/>
                </a:solidFill>
                <a:latin typeface="微软雅黑" panose="020B0503020204020204" pitchFamily="34" charset="-122"/>
                <a:ea typeface="微软雅黑" panose="020B0503020204020204" pitchFamily="34" charset="-122"/>
              </a:rPr>
              <a:t>data structures for efficiently operating large amounts of data </a:t>
            </a:r>
            <a:r>
              <a:rPr lang="en" altLang="zh-CN" sz="2000" dirty="0">
                <a:solidFill>
                  <a:srgbClr val="595959"/>
                </a:solidFill>
                <a:latin typeface="微软雅黑" panose="020B0503020204020204" pitchFamily="34" charset="-122"/>
                <a:ea typeface="微软雅黑" panose="020B0503020204020204" pitchFamily="34" charset="-122"/>
              </a:rPr>
              <a:t>. It is widely used in fields such as finance and statistics. The pandas library is the </a:t>
            </a:r>
            <a:r>
              <a:rPr lang="en-US" altLang="zh-CN" sz="2000" dirty="0">
                <a:solidFill>
                  <a:srgbClr val="595959"/>
                </a:solidFill>
                <a:latin typeface="微软雅黑" panose="020B0503020204020204" pitchFamily="34" charset="-122"/>
                <a:ea typeface="微软雅黑" panose="020B0503020204020204" pitchFamily="34" charset="-122"/>
              </a:rPr>
              <a:t>core</a:t>
            </a:r>
            <a:r>
              <a:rPr lang="en" altLang="zh-CN" sz="2000" dirty="0">
                <a:solidFill>
                  <a:srgbClr val="595959"/>
                </a:solidFill>
                <a:latin typeface="微软雅黑" panose="020B0503020204020204" pitchFamily="34" charset="-122"/>
                <a:ea typeface="微软雅黑" panose="020B0503020204020204" pitchFamily="34" charset="-122"/>
              </a:rPr>
              <a:t> of this </a:t>
            </a:r>
            <a:r>
              <a:rPr lang="en-US" altLang="zh-CN" sz="2000" dirty="0">
                <a:solidFill>
                  <a:srgbClr val="595959"/>
                </a:solidFill>
                <a:latin typeface="微软雅黑" panose="020B0503020204020204" pitchFamily="34" charset="-122"/>
                <a:ea typeface="微软雅黑" panose="020B0503020204020204" pitchFamily="34" charset="-122"/>
              </a:rPr>
              <a:t>course</a:t>
            </a:r>
            <a:r>
              <a:rPr lang="en" altLang="zh-CN" sz="2000" dirty="0">
                <a:solidFill>
                  <a:srgbClr val="595959"/>
                </a:solidFill>
                <a:latin typeface="微软雅黑" panose="020B0503020204020204" pitchFamily="34" charset="-122"/>
                <a:ea typeface="微软雅黑" panose="020B0503020204020204" pitchFamily="34" charset="-122"/>
              </a:rPr>
              <a:t>. This chapter only introduces some basic knowledge of pandas , and more knowledge will be introduced in later chapters.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32778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Get data </a:t>
            </a:r>
            <a:r>
              <a:rPr lang="en" altLang="zh-CN" sz="2400" b="1" dirty="0">
                <a:solidFill>
                  <a:srgbClr val="595959"/>
                </a:solidFill>
                <a:latin typeface="微软雅黑" panose="020B0503020204020204" pitchFamily="34" charset="-122"/>
                <a:ea typeface="微软雅黑" panose="020B0503020204020204" pitchFamily="34" charset="-122"/>
                <a:cs typeface="+mn-ea"/>
              </a:rPr>
              <a:t>through </a:t>
            </a:r>
            <a:r>
              <a:rPr lang="en" altLang="zh-CN" sz="2400" b="1" dirty="0" err="1">
                <a:solidFill>
                  <a:srgbClr val="595959"/>
                </a:solidFill>
                <a:latin typeface="微软雅黑" panose="020B0503020204020204" pitchFamily="34" charset="-122"/>
                <a:ea typeface="微软雅黑" panose="020B0503020204020204" pitchFamily="34" charset="-122"/>
                <a:cs typeface="+mn-ea"/>
              </a:rPr>
              <a:t>loc </a:t>
            </a:r>
            <a:r>
              <a:rPr lang="en" altLang="zh-CN" sz="2400" b="1" dirty="0">
                <a:solidFill>
                  <a:srgbClr val="595959"/>
                </a:solidFill>
                <a:latin typeface="微软雅黑" panose="020B0503020204020204" pitchFamily="34" charset="-122"/>
                <a:ea typeface="微软雅黑" panose="020B0503020204020204" pitchFamily="34" charset="-122"/>
                <a:cs typeface="+mn-ea"/>
              </a:rPr>
              <a:t>and </a:t>
            </a:r>
            <a:r>
              <a:rPr lang="en" altLang="zh-CN" sz="2400" b="1" dirty="0" err="1">
                <a:solidFill>
                  <a:srgbClr val="595959"/>
                </a:solidFill>
                <a:latin typeface="微软雅黑" panose="020B0503020204020204" pitchFamily="34" charset="-122"/>
                <a:ea typeface="微软雅黑" panose="020B0503020204020204" pitchFamily="34" charset="-122"/>
                <a:cs typeface="+mn-ea"/>
              </a:rPr>
              <a:t>iloc </a:t>
            </a:r>
            <a:r>
              <a:rPr lang="en" altLang="zh-CN" sz="2400" b="1" dirty="0">
                <a:solidFill>
                  <a:srgbClr val="595959"/>
                </a:solidFill>
                <a:latin typeface="微软雅黑" panose="020B0503020204020204" pitchFamily="34" charset="-122"/>
                <a:ea typeface="微软雅黑" panose="020B0503020204020204" pitchFamily="34" charset="-122"/>
                <a:cs typeface="+mn-ea"/>
              </a:rPr>
              <a:t>attributes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053530"/>
            <a:ext cx="66910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Retrieve data through the loc attribute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1E1BFBFC-8168-1953-8181-1D9657228AA6}"/>
              </a:ext>
            </a:extLst>
          </p:cNvPr>
          <p:cNvSpPr txBox="1"/>
          <p:nvPr/>
        </p:nvSpPr>
        <p:spPr>
          <a:xfrm>
            <a:off x="1301370" y="1773610"/>
            <a:ext cx="9560028" cy="553998"/>
          </a:xfrm>
          <a:prstGeom prst="rect">
            <a:avLst/>
          </a:prstGeom>
          <a:noFill/>
        </p:spPr>
        <p:txBody>
          <a:bodyPr wrap="square">
            <a:spAutoFit/>
          </a:bodyPr>
          <a:lstStyle/>
          <a:p>
            <a:pPr>
              <a:lnSpc>
                <a:spcPct val="150000"/>
              </a:lnSpc>
            </a:pPr>
            <a:r>
              <a:rPr lang="en" altLang="zh-CN" sz="2000" kern="0" dirty="0" err="1">
                <a:solidFill>
                  <a:srgbClr val="595959"/>
                </a:solidFill>
                <a:latin typeface="Microsoft YaHei" panose="020B0503020204020204" pitchFamily="34" charset="-122"/>
                <a:ea typeface="Microsoft YaHei" panose="020B0503020204020204" pitchFamily="34" charset="-122"/>
              </a:rPr>
              <a:t>loc </a:t>
            </a:r>
            <a:r>
              <a:rPr lang="en" altLang="zh-CN" sz="2000" kern="0" dirty="0">
                <a:solidFill>
                  <a:srgbClr val="595959"/>
                </a:solidFill>
                <a:latin typeface="Microsoft YaHei" panose="020B0503020204020204" pitchFamily="34" charset="-122"/>
                <a:ea typeface="Microsoft YaHei" panose="020B0503020204020204" pitchFamily="34" charset="-122"/>
              </a:rPr>
              <a:t>attribute is used to get data based on </a:t>
            </a:r>
            <a:r>
              <a:rPr lang="en" altLang="zh-CN" sz="2000" kern="0" dirty="0">
                <a:solidFill>
                  <a:srgbClr val="1369B2"/>
                </a:solidFill>
                <a:latin typeface="Microsoft YaHei" panose="020B0503020204020204" pitchFamily="34" charset="-122"/>
                <a:ea typeface="Microsoft YaHei" panose="020B0503020204020204" pitchFamily="34" charset="-122"/>
              </a:rPr>
              <a:t>the label index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1287706" y="2354997"/>
            <a:ext cx="9560028" cy="10153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9F3DCC8-58F8-42D9-C2A9-18C2C694DAF0}"/>
              </a:ext>
            </a:extLst>
          </p:cNvPr>
          <p:cNvSpPr txBox="1"/>
          <p:nvPr/>
        </p:nvSpPr>
        <p:spPr>
          <a:xfrm>
            <a:off x="1769501" y="2462892"/>
            <a:ext cx="8596438" cy="715068"/>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Series.loc </a:t>
            </a:r>
            <a:r>
              <a:rPr lang="en" altLang="zh-CN" sz="1800" dirty="0">
                <a:solidFill>
                  <a:srgbClr val="000000"/>
                </a:solidFill>
                <a:latin typeface="Courier New" panose="02070309020205020404" pitchFamily="49" charset="0"/>
                <a:ea typeface="宋体" panose="02010600030101010101" pitchFamily="2" charset="-122"/>
              </a:rPr>
              <a:t>[ parameters ]</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DataFrame.loc </a:t>
            </a:r>
            <a:r>
              <a:rPr lang="en" altLang="zh-CN" sz="1800" dirty="0">
                <a:solidFill>
                  <a:srgbClr val="000000"/>
                </a:solidFill>
                <a:latin typeface="Courier New" panose="02070309020205020404" pitchFamily="49" charset="0"/>
                <a:ea typeface="宋体" panose="02010600030101010101" pitchFamily="2" charset="-122"/>
              </a:rPr>
              <a:t>[ parameter 1, parameter 2]</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3" name="文本框 12">
            <a:extLst>
              <a:ext uri="{FF2B5EF4-FFF2-40B4-BE49-F238E27FC236}">
                <a16:creationId xmlns:a16="http://schemas.microsoft.com/office/drawing/2014/main" id="{DF0A659E-D95A-F0D1-47BF-28CAA877788D}"/>
              </a:ext>
            </a:extLst>
          </p:cNvPr>
          <p:cNvSpPr txBox="1"/>
          <p:nvPr/>
        </p:nvSpPr>
        <p:spPr>
          <a:xfrm>
            <a:off x="1301370" y="3478195"/>
            <a:ext cx="9546364" cy="1754326"/>
          </a:xfrm>
          <a:prstGeom prst="rect">
            <a:avLst/>
          </a:prstGeom>
          <a:noFill/>
        </p:spPr>
        <p:txBody>
          <a:bodyPr wrap="square">
            <a:spAutoFit/>
          </a:bodyPr>
          <a:lstStyle/>
          <a:p>
            <a:pPr indent="-342900">
              <a:lnSpc>
                <a:spcPct val="150000"/>
              </a:lnSpc>
              <a:buFont typeface="Wingdings" pitchFamily="2" charset="2"/>
              <a:buChar char="Ø"/>
            </a:pPr>
            <a:r>
              <a:rPr lang="en" altLang="zh-CN" sz="1800" kern="0" dirty="0">
                <a:solidFill>
                  <a:srgbClr val="1369B2"/>
                </a:solidFill>
                <a:latin typeface="宋体" panose="02010600030101010101" pitchFamily="2" charset="-122"/>
                <a:ea typeface="宋体" panose="02010600030101010101" pitchFamily="2" charset="-122"/>
              </a:rPr>
              <a:t>Single label index </a:t>
            </a:r>
            <a:r>
              <a:rPr lang="en" altLang="zh-CN" sz="1800" kern="0" dirty="0">
                <a:solidFill>
                  <a:srgbClr val="595959"/>
                </a:solidFill>
                <a:latin typeface="宋体" panose="02010600030101010101" pitchFamily="2" charset="-122"/>
                <a:ea typeface="宋体" panose="02010600030101010101" pitchFamily="2" charset="-122"/>
              </a:rPr>
              <a:t>, such as a , No1 , row_1 , col_1 , etc.</a:t>
            </a:r>
          </a:p>
          <a:p>
            <a:pPr indent="-342900">
              <a:lnSpc>
                <a:spcPct val="150000"/>
              </a:lnSpc>
              <a:buFont typeface="Wingdings" pitchFamily="2" charset="2"/>
              <a:buChar char="Ø"/>
            </a:pPr>
            <a:r>
              <a:rPr lang="en" altLang="zh-CN" sz="1800" kern="0" dirty="0">
                <a:solidFill>
                  <a:srgbClr val="1369B2"/>
                </a:solidFill>
                <a:latin typeface="宋体" panose="02010600030101010101" pitchFamily="2" charset="-122"/>
                <a:ea typeface="宋体" panose="02010600030101010101" pitchFamily="2" charset="-122"/>
              </a:rPr>
              <a:t>A list or array of label indices </a:t>
            </a:r>
            <a:r>
              <a:rPr lang="en" altLang="zh-CN" sz="1800" kern="0" dirty="0">
                <a:solidFill>
                  <a:srgbClr val="595959"/>
                </a:solidFill>
                <a:latin typeface="宋体" panose="02010600030101010101" pitchFamily="2" charset="-122"/>
                <a:ea typeface="宋体" panose="02010600030101010101" pitchFamily="2" charset="-122"/>
              </a:rPr>
              <a:t>, such as ['a' , 'b' , 'c'] , ['col_1', 'col_3'] , etc.</a:t>
            </a:r>
          </a:p>
          <a:p>
            <a:pPr indent="-342900">
              <a:lnSpc>
                <a:spcPct val="150000"/>
              </a:lnSpc>
              <a:buFont typeface="Wingdings" pitchFamily="2" charset="2"/>
              <a:buChar char="Ø"/>
            </a:pPr>
            <a:r>
              <a:rPr lang="en" altLang="zh-CN" sz="1800" kern="0" dirty="0">
                <a:solidFill>
                  <a:srgbClr val="1369B2"/>
                </a:solidFill>
                <a:latin typeface="宋体" panose="02010600030101010101" pitchFamily="2" charset="-122"/>
                <a:ea typeface="宋体" panose="02010600030101010101" pitchFamily="2" charset="-122"/>
              </a:rPr>
              <a:t>Slices based on label indices </a:t>
            </a:r>
            <a:r>
              <a:rPr lang="en" altLang="zh-CN" sz="1800" kern="0" dirty="0">
                <a:solidFill>
                  <a:srgbClr val="595959"/>
                </a:solidFill>
                <a:latin typeface="宋体" panose="02010600030101010101" pitchFamily="2" charset="-122"/>
                <a:ea typeface="宋体" panose="02010600030101010101" pitchFamily="2" charset="-122"/>
              </a:rPr>
              <a:t>, such as 'a': 'c' , ' </a:t>
            </a:r>
            <a:r>
              <a:rPr lang="en" altLang="zh-CN" sz="1800" kern="0" dirty="0" err="1">
                <a:solidFill>
                  <a:srgbClr val="595959"/>
                </a:solidFill>
                <a:latin typeface="宋体" panose="02010600030101010101" pitchFamily="2" charset="-122"/>
                <a:ea typeface="宋体" panose="02010600030101010101" pitchFamily="2" charset="-122"/>
              </a:rPr>
              <a:t>two':'four </a:t>
            </a:r>
            <a:r>
              <a:rPr lang="en" altLang="zh-CN" sz="1800" kern="0" dirty="0">
                <a:solidFill>
                  <a:srgbClr val="595959"/>
                </a:solidFill>
                <a:latin typeface="宋体" panose="02010600030101010101" pitchFamily="2" charset="-122"/>
                <a:ea typeface="宋体" panose="02010600030101010101" pitchFamily="2" charset="-122"/>
              </a:rPr>
              <a:t>' .</a:t>
            </a:r>
          </a:p>
          <a:p>
            <a:pPr indent="-342900">
              <a:lnSpc>
                <a:spcPct val="150000"/>
              </a:lnSpc>
              <a:buFont typeface="Wingdings" pitchFamily="2" charset="2"/>
              <a:buChar char="Ø"/>
            </a:pPr>
            <a:r>
              <a:rPr lang="en" altLang="zh-CN" sz="1800" kern="0" dirty="0">
                <a:solidFill>
                  <a:srgbClr val="1369B2"/>
                </a:solidFill>
                <a:latin typeface="宋体" panose="02010600030101010101" pitchFamily="2" charset="-122"/>
                <a:ea typeface="宋体" panose="02010600030101010101" pitchFamily="2" charset="-122"/>
              </a:rPr>
              <a:t>A list or array of boolean values </a:t>
            </a:r>
            <a:r>
              <a:rPr lang="en" altLang="zh-CN" sz="1800" kern="0" dirty="0">
                <a:solidFill>
                  <a:srgbClr val="595959"/>
                </a:solidFill>
                <a:latin typeface="宋体" panose="02010600030101010101" pitchFamily="2" charset="-122"/>
                <a:ea typeface="宋体" panose="02010600030101010101" pitchFamily="2" charset="-122"/>
              </a:rPr>
              <a:t>, such as [True, False, True ] .</a:t>
            </a:r>
            <a:endParaRPr lang="zh-CN" altLang="zh-CN" sz="1800" kern="0" dirty="0">
              <a:solidFill>
                <a:srgbClr val="595959"/>
              </a:solidFill>
              <a:latin typeface="宋体" panose="02010600030101010101" pitchFamily="2" charset="-122"/>
              <a:ea typeface="宋体" panose="02010600030101010101" pitchFamily="2" charset="-122"/>
            </a:endParaRPr>
          </a:p>
        </p:txBody>
      </p:sp>
      <p:sp>
        <p:nvSpPr>
          <p:cNvPr id="2" name="矩形 1"/>
          <p:cNvSpPr/>
          <p:nvPr/>
        </p:nvSpPr>
        <p:spPr>
          <a:xfrm>
            <a:off x="1287706" y="5725339"/>
            <a:ext cx="9546364" cy="830997"/>
          </a:xfrm>
          <a:prstGeom prst="rect">
            <a:avLst/>
          </a:prstGeom>
        </p:spPr>
        <p:txBody>
          <a:bodyPr wrap="square">
            <a:spAutoFit/>
          </a:bodyPr>
          <a:lstStyle/>
          <a:p>
            <a:pPr algn="just"/>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The indexes involved in parameter 1 and parameter 2 are row index and column index respectively. If parameter 2 is omitted , the result obtained is one or more rows of data of the DataFrame class object.</a:t>
            </a:r>
            <a:endParaRPr lang="zh-CN" altLang="en-US"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669539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39978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Get data </a:t>
            </a:r>
            <a:r>
              <a:rPr lang="en" altLang="zh-CN" sz="2400" b="1" dirty="0">
                <a:solidFill>
                  <a:srgbClr val="595959"/>
                </a:solidFill>
                <a:latin typeface="微软雅黑" panose="020B0503020204020204" pitchFamily="34" charset="-122"/>
                <a:ea typeface="微软雅黑" panose="020B0503020204020204" pitchFamily="34" charset="-122"/>
                <a:cs typeface="+mn-ea"/>
              </a:rPr>
              <a:t>through </a:t>
            </a:r>
            <a:r>
              <a:rPr lang="en" altLang="zh-CN" sz="2400" b="1" dirty="0" err="1">
                <a:solidFill>
                  <a:srgbClr val="595959"/>
                </a:solidFill>
                <a:latin typeface="微软雅黑" panose="020B0503020204020204" pitchFamily="34" charset="-122"/>
                <a:ea typeface="微软雅黑" panose="020B0503020204020204" pitchFamily="34" charset="-122"/>
                <a:cs typeface="+mn-ea"/>
              </a:rPr>
              <a:t>loc </a:t>
            </a:r>
            <a:r>
              <a:rPr lang="en" altLang="zh-CN" sz="2400" b="1" dirty="0">
                <a:solidFill>
                  <a:srgbClr val="595959"/>
                </a:solidFill>
                <a:latin typeface="微软雅黑" panose="020B0503020204020204" pitchFamily="34" charset="-122"/>
                <a:ea typeface="微软雅黑" panose="020B0503020204020204" pitchFamily="34" charset="-122"/>
                <a:cs typeface="+mn-ea"/>
              </a:rPr>
              <a:t>and </a:t>
            </a:r>
            <a:r>
              <a:rPr lang="en" altLang="zh-CN" sz="2400" b="1" dirty="0" err="1">
                <a:solidFill>
                  <a:srgbClr val="595959"/>
                </a:solidFill>
                <a:latin typeface="微软雅黑" panose="020B0503020204020204" pitchFamily="34" charset="-122"/>
                <a:ea typeface="微软雅黑" panose="020B0503020204020204" pitchFamily="34" charset="-122"/>
                <a:cs typeface="+mn-ea"/>
              </a:rPr>
              <a:t>iloc </a:t>
            </a:r>
            <a:r>
              <a:rPr lang="en" altLang="zh-CN" sz="2400" b="1" dirty="0">
                <a:solidFill>
                  <a:srgbClr val="595959"/>
                </a:solidFill>
                <a:latin typeface="微软雅黑" panose="020B0503020204020204" pitchFamily="34" charset="-122"/>
                <a:ea typeface="微软雅黑" panose="020B0503020204020204" pitchFamily="34" charset="-122"/>
                <a:cs typeface="+mn-ea"/>
              </a:rPr>
              <a:t>attributes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361CAA81-0507-65DC-AD31-AFCAEBF8588E}"/>
              </a:ext>
            </a:extLst>
          </p:cNvPr>
          <p:cNvSpPr/>
          <p:nvPr/>
        </p:nvSpPr>
        <p:spPr>
          <a:xfrm>
            <a:off x="495618" y="2500692"/>
            <a:ext cx="9055972" cy="134751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730609" y="2651898"/>
            <a:ext cx="8532950" cy="1047979"/>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import pandas as </a:t>
            </a:r>
            <a:r>
              <a:rPr lang="en" altLang="zh-CN" sz="1800" dirty="0" err="1">
                <a:solidFill>
                  <a:srgbClr val="000000"/>
                </a:solidFill>
                <a:latin typeface="Courier New" panose="02070309020205020404" pitchFamily="49" charset="0"/>
                <a:ea typeface="宋体" panose="02010600030101010101" pitchFamily="2" charset="-122"/>
              </a:rPr>
              <a:t>pd</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pd.Series </a:t>
            </a:r>
            <a:r>
              <a:rPr lang="en" altLang="zh-CN" sz="1800" dirty="0">
                <a:solidFill>
                  <a:srgbClr val="000000"/>
                </a:solidFill>
                <a:latin typeface="Courier New" panose="02070309020205020404" pitchFamily="49" charset="0"/>
                <a:ea typeface="宋体" panose="02010600030101010101" pitchFamily="2" charset="-122"/>
              </a:rPr>
              <a:t>([10, 20, 30, 40, 50],</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index =['row1', 'row2', 'row3', 'row4', 'row5 '])</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0" name="文本框 9">
            <a:extLst>
              <a:ext uri="{FF2B5EF4-FFF2-40B4-BE49-F238E27FC236}">
                <a16:creationId xmlns:a16="http://schemas.microsoft.com/office/drawing/2014/main" id="{44D2FD6C-003F-F869-7647-9C0767F43D17}"/>
              </a:ext>
            </a:extLst>
          </p:cNvPr>
          <p:cNvSpPr txBox="1"/>
          <p:nvPr/>
        </p:nvSpPr>
        <p:spPr>
          <a:xfrm>
            <a:off x="1229462" y="1867289"/>
            <a:ext cx="6559809" cy="461665"/>
          </a:xfrm>
          <a:prstGeom prst="rect">
            <a:avLst/>
          </a:prstGeom>
          <a:noFill/>
        </p:spPr>
        <p:txBody>
          <a:bodyPr wrap="none" rtlCol="0">
            <a:spAutoFit/>
          </a:bodyPr>
          <a:lstStyle/>
          <a:p>
            <a:r>
              <a:rPr lang="en" altLang="zh-CN" b="1" dirty="0">
                <a:latin typeface="黑体" panose="02010609060101010101" pitchFamily="49" charset="-122"/>
                <a:ea typeface="黑体" panose="02010609060101010101" pitchFamily="49" charset="-122"/>
                <a:cs typeface="+mn-ea"/>
                <a:sym typeface="+mn-lt"/>
              </a:rPr>
              <a:t>1.</a:t>
            </a:r>
            <a:r>
              <a:rPr lang="en" altLang="en-US" b="1" dirty="0">
                <a:latin typeface="黑体" panose="02010609060101010101" pitchFamily="49" charset="-122"/>
                <a:ea typeface="黑体" panose="02010609060101010101" pitchFamily="49" charset="-122"/>
                <a:cs typeface="+mn-ea"/>
                <a:sym typeface="+mn-lt"/>
              </a:rPr>
              <a:t> </a:t>
            </a:r>
            <a:r>
              <a:rPr lang="en-US" altLang="zh-CN" b="1" dirty="0">
                <a:latin typeface="黑体" panose="02010609060101010101" pitchFamily="49" charset="-122"/>
                <a:ea typeface="黑体" panose="02010609060101010101" pitchFamily="49" charset="-122"/>
                <a:cs typeface="+mn-ea"/>
              </a:rPr>
              <a:t>Retrieve data for Series class objects</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4" name="矩形 13">
            <a:extLst>
              <a:ext uri="{FF2B5EF4-FFF2-40B4-BE49-F238E27FC236}">
                <a16:creationId xmlns:a16="http://schemas.microsoft.com/office/drawing/2014/main" id="{C49064EA-F804-BC14-E703-CDE9B7972A19}"/>
              </a:ext>
            </a:extLst>
          </p:cNvPr>
          <p:cNvSpPr/>
          <p:nvPr/>
        </p:nvSpPr>
        <p:spPr>
          <a:xfrm>
            <a:off x="495618" y="4084475"/>
            <a:ext cx="3079308" cy="72008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84D6635A-0BCE-CA74-FF0C-151A5A316414}"/>
              </a:ext>
            </a:extLst>
          </p:cNvPr>
          <p:cNvSpPr txBox="1"/>
          <p:nvPr/>
        </p:nvSpPr>
        <p:spPr>
          <a:xfrm>
            <a:off x="478582" y="4259849"/>
            <a:ext cx="3188932"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ser_obj.loc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'row2'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6" name="矩形 15">
            <a:extLst>
              <a:ext uri="{FF2B5EF4-FFF2-40B4-BE49-F238E27FC236}">
                <a16:creationId xmlns:a16="http://schemas.microsoft.com/office/drawing/2014/main" id="{C49064EA-F804-BC14-E703-CDE9B7972A19}"/>
              </a:ext>
            </a:extLst>
          </p:cNvPr>
          <p:cNvSpPr/>
          <p:nvPr/>
        </p:nvSpPr>
        <p:spPr>
          <a:xfrm>
            <a:off x="5498545" y="4084475"/>
            <a:ext cx="4591476" cy="72008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4D6635A-0BCE-CA74-FF0C-151A5A316414}"/>
              </a:ext>
            </a:extLst>
          </p:cNvPr>
          <p:cNvSpPr txBox="1"/>
          <p:nvPr/>
        </p:nvSpPr>
        <p:spPr>
          <a:xfrm>
            <a:off x="5693988" y="4259849"/>
            <a:ext cx="4793705"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ser_obj.loc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['row2', 'row5']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8" name="矩形 17">
            <a:extLst>
              <a:ext uri="{FF2B5EF4-FFF2-40B4-BE49-F238E27FC236}">
                <a16:creationId xmlns:a16="http://schemas.microsoft.com/office/drawing/2014/main" id="{C49064EA-F804-BC14-E703-CDE9B7972A19}"/>
              </a:ext>
            </a:extLst>
          </p:cNvPr>
          <p:cNvSpPr/>
          <p:nvPr/>
        </p:nvSpPr>
        <p:spPr>
          <a:xfrm>
            <a:off x="495618" y="4976134"/>
            <a:ext cx="3079308" cy="88032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4D6635A-0BCE-CA74-FF0C-151A5A316414}"/>
              </a:ext>
            </a:extLst>
          </p:cNvPr>
          <p:cNvSpPr txBox="1"/>
          <p:nvPr/>
        </p:nvSpPr>
        <p:spPr>
          <a:xfrm>
            <a:off x="691062" y="5093129"/>
            <a:ext cx="2811856" cy="646331"/>
          </a:xfrm>
          <a:prstGeom prst="rect">
            <a:avLst/>
          </a:prstGeom>
          <a:noFill/>
        </p:spPr>
        <p:txBody>
          <a:bodyPr wrap="square">
            <a:spAutoFit/>
          </a:bodyPr>
          <a:lstStyle/>
          <a:p>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ser_obj.loc [</a:t>
            </a:r>
          </a:p>
          <a:p>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'row3 ':'row5'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0" name="矩形 19">
            <a:extLst>
              <a:ext uri="{FF2B5EF4-FFF2-40B4-BE49-F238E27FC236}">
                <a16:creationId xmlns:a16="http://schemas.microsoft.com/office/drawing/2014/main" id="{C49064EA-F804-BC14-E703-CDE9B7972A19}"/>
              </a:ext>
            </a:extLst>
          </p:cNvPr>
          <p:cNvSpPr/>
          <p:nvPr/>
        </p:nvSpPr>
        <p:spPr>
          <a:xfrm>
            <a:off x="5498545" y="4976134"/>
            <a:ext cx="4591476" cy="88032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84D6635A-0BCE-CA74-FF0C-151A5A316414}"/>
              </a:ext>
            </a:extLst>
          </p:cNvPr>
          <p:cNvSpPr txBox="1"/>
          <p:nvPr/>
        </p:nvSpPr>
        <p:spPr>
          <a:xfrm>
            <a:off x="5693989" y="5093129"/>
            <a:ext cx="4396032" cy="646331"/>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ser_bool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ser_obj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&lt; 30</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ser_obj.loc[ </a:t>
            </a:r>
            <a:r>
              <a:rPr lang="en" altLang="zh-CN" sz="1800" b="1" dirty="0" err="1">
                <a:solidFill>
                  <a:srgbClr val="1369B2"/>
                </a:solidFill>
                <a:latin typeface="Courier New" panose="02070309020205020404" pitchFamily="49" charset="0"/>
                <a:ea typeface="宋体" panose="02010600030101010101" pitchFamily="2" charset="-122"/>
                <a:cs typeface="Courier New" panose="02070309020205020404" pitchFamily="49" charset="0"/>
              </a:rPr>
              <a:t>ser_bool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2" name="矩形标注 21">
            <a:extLst>
              <a:ext uri="{FF2B5EF4-FFF2-40B4-BE49-F238E27FC236}">
                <a16:creationId xmlns:a16="http://schemas.microsoft.com/office/drawing/2014/main" id="{2DD36134-4B9C-75E2-A84F-506C84C246CB}"/>
              </a:ext>
            </a:extLst>
          </p:cNvPr>
          <p:cNvSpPr/>
          <p:nvPr/>
        </p:nvSpPr>
        <p:spPr>
          <a:xfrm>
            <a:off x="3680808" y="4084475"/>
            <a:ext cx="1779264" cy="720080"/>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5C2B2685-DAA3-969A-369C-E6BBAFDE9C01}"/>
              </a:ext>
            </a:extLst>
          </p:cNvPr>
          <p:cNvSpPr txBox="1"/>
          <p:nvPr/>
        </p:nvSpPr>
        <p:spPr>
          <a:xfrm>
            <a:off x="3680808" y="4012860"/>
            <a:ext cx="1443902" cy="787523"/>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a single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4" name="矩形标注 23">
            <a:extLst>
              <a:ext uri="{FF2B5EF4-FFF2-40B4-BE49-F238E27FC236}">
                <a16:creationId xmlns:a16="http://schemas.microsoft.com/office/drawing/2014/main" id="{2DD36134-4B9C-75E2-A84F-506C84C246CB}"/>
              </a:ext>
            </a:extLst>
          </p:cNvPr>
          <p:cNvSpPr/>
          <p:nvPr/>
        </p:nvSpPr>
        <p:spPr>
          <a:xfrm>
            <a:off x="10212938" y="4084475"/>
            <a:ext cx="1795781" cy="720080"/>
          </a:xfrm>
          <a:prstGeom prst="wedgeRectCallout">
            <a:avLst>
              <a:gd name="adj1" fmla="val -65917"/>
              <a:gd name="adj2" fmla="val 571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5C2B2685-DAA3-969A-369C-E6BBAFDE9C01}"/>
              </a:ext>
            </a:extLst>
          </p:cNvPr>
          <p:cNvSpPr txBox="1"/>
          <p:nvPr/>
        </p:nvSpPr>
        <p:spPr>
          <a:xfrm>
            <a:off x="10395088" y="4012860"/>
            <a:ext cx="1388749" cy="787523"/>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Get multiple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7" name="矩形标注 26">
            <a:extLst>
              <a:ext uri="{FF2B5EF4-FFF2-40B4-BE49-F238E27FC236}">
                <a16:creationId xmlns:a16="http://schemas.microsoft.com/office/drawing/2014/main" id="{2DD36134-4B9C-75E2-A84F-506C84C246CB}"/>
              </a:ext>
            </a:extLst>
          </p:cNvPr>
          <p:cNvSpPr/>
          <p:nvPr/>
        </p:nvSpPr>
        <p:spPr>
          <a:xfrm>
            <a:off x="3680807" y="4969206"/>
            <a:ext cx="1779265" cy="887249"/>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5C2B2685-DAA3-969A-369C-E6BBAFDE9C01}"/>
              </a:ext>
            </a:extLst>
          </p:cNvPr>
          <p:cNvSpPr txBox="1"/>
          <p:nvPr/>
        </p:nvSpPr>
        <p:spPr>
          <a:xfrm>
            <a:off x="3613398" y="5008509"/>
            <a:ext cx="1941156" cy="787523"/>
          </a:xfrm>
          <a:prstGeom prst="rect">
            <a:avLst/>
          </a:prstGeom>
          <a:noFill/>
        </p:spPr>
        <p:txBody>
          <a:bodyPr wrap="square" rtlCol="0">
            <a:spAutoFit/>
          </a:bodyPr>
          <a:lstStyle/>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multiple</a:t>
            </a:r>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Continuous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9" name="矩形标注 28">
            <a:extLst>
              <a:ext uri="{FF2B5EF4-FFF2-40B4-BE49-F238E27FC236}">
                <a16:creationId xmlns:a16="http://schemas.microsoft.com/office/drawing/2014/main" id="{2DD36134-4B9C-75E2-A84F-506C84C246CB}"/>
              </a:ext>
            </a:extLst>
          </p:cNvPr>
          <p:cNvSpPr/>
          <p:nvPr/>
        </p:nvSpPr>
        <p:spPr>
          <a:xfrm>
            <a:off x="10229455" y="4969206"/>
            <a:ext cx="1779265" cy="887249"/>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5C2B2685-DAA3-969A-369C-E6BBAFDE9C01}"/>
              </a:ext>
            </a:extLst>
          </p:cNvPr>
          <p:cNvSpPr txBox="1"/>
          <p:nvPr/>
        </p:nvSpPr>
        <p:spPr>
          <a:xfrm>
            <a:off x="10162046" y="5008509"/>
            <a:ext cx="1909824" cy="787523"/>
          </a:xfrm>
          <a:prstGeom prst="rect">
            <a:avLst/>
          </a:prstGeom>
          <a:noFill/>
        </p:spPr>
        <p:txBody>
          <a:bodyPr wrap="square" rtlCol="0">
            <a:spAutoFit/>
          </a:bodyPr>
          <a:lstStyle/>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Get data that meets the criteria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 name="矩形: 圆角 139">
            <a:extLst>
              <a:ext uri="{FF2B5EF4-FFF2-40B4-BE49-F238E27FC236}">
                <a16:creationId xmlns:a16="http://schemas.microsoft.com/office/drawing/2014/main" id="{91DB0803-6D3E-D23F-B8B7-BF7752817CF5}"/>
              </a:ext>
            </a:extLst>
          </p:cNvPr>
          <p:cNvSpPr/>
          <p:nvPr/>
        </p:nvSpPr>
        <p:spPr>
          <a:xfrm>
            <a:off x="1276318" y="1053530"/>
            <a:ext cx="66910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Retrieve data through the loc attribute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2509294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47179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Get data </a:t>
            </a:r>
            <a:r>
              <a:rPr lang="en" altLang="zh-CN" sz="2400" b="1" dirty="0">
                <a:solidFill>
                  <a:srgbClr val="595959"/>
                </a:solidFill>
                <a:latin typeface="微软雅黑" panose="020B0503020204020204" pitchFamily="34" charset="-122"/>
                <a:ea typeface="微软雅黑" panose="020B0503020204020204" pitchFamily="34" charset="-122"/>
                <a:cs typeface="+mn-ea"/>
              </a:rPr>
              <a:t>through </a:t>
            </a:r>
            <a:r>
              <a:rPr lang="en" altLang="zh-CN" sz="2400" b="1" dirty="0" err="1">
                <a:solidFill>
                  <a:srgbClr val="595959"/>
                </a:solidFill>
                <a:latin typeface="微软雅黑" panose="020B0503020204020204" pitchFamily="34" charset="-122"/>
                <a:ea typeface="微软雅黑" panose="020B0503020204020204" pitchFamily="34" charset="-122"/>
                <a:cs typeface="+mn-ea"/>
              </a:rPr>
              <a:t>loc </a:t>
            </a:r>
            <a:r>
              <a:rPr lang="en" altLang="zh-CN" sz="2400" b="1" dirty="0">
                <a:solidFill>
                  <a:srgbClr val="595959"/>
                </a:solidFill>
                <a:latin typeface="微软雅黑" panose="020B0503020204020204" pitchFamily="34" charset="-122"/>
                <a:ea typeface="微软雅黑" panose="020B0503020204020204" pitchFamily="34" charset="-122"/>
                <a:cs typeface="+mn-ea"/>
              </a:rPr>
              <a:t>and </a:t>
            </a:r>
            <a:r>
              <a:rPr lang="en" altLang="zh-CN" sz="2400" b="1" dirty="0" err="1">
                <a:solidFill>
                  <a:srgbClr val="595959"/>
                </a:solidFill>
                <a:latin typeface="微软雅黑" panose="020B0503020204020204" pitchFamily="34" charset="-122"/>
                <a:ea typeface="微软雅黑" panose="020B0503020204020204" pitchFamily="34" charset="-122"/>
                <a:cs typeface="+mn-ea"/>
              </a:rPr>
              <a:t>iloc </a:t>
            </a:r>
            <a:r>
              <a:rPr lang="en" altLang="zh-CN" sz="2400" b="1" dirty="0">
                <a:solidFill>
                  <a:srgbClr val="595959"/>
                </a:solidFill>
                <a:latin typeface="微软雅黑" panose="020B0503020204020204" pitchFamily="34" charset="-122"/>
                <a:ea typeface="微软雅黑" panose="020B0503020204020204" pitchFamily="34" charset="-122"/>
                <a:cs typeface="+mn-ea"/>
              </a:rPr>
              <a:t>attributes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361CAA81-0507-65DC-AD31-AFCAEBF8588E}"/>
              </a:ext>
            </a:extLst>
          </p:cNvPr>
          <p:cNvSpPr/>
          <p:nvPr/>
        </p:nvSpPr>
        <p:spPr>
          <a:xfrm>
            <a:off x="1287706" y="2133650"/>
            <a:ext cx="9055972" cy="134751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198662" y="2237799"/>
            <a:ext cx="9126050" cy="1047979"/>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arr</a:t>
            </a:r>
            <a:r>
              <a:rPr lang="en" altLang="zh-CN" sz="1800" dirty="0">
                <a:solidFill>
                  <a:srgbClr val="000000"/>
                </a:solidFill>
                <a:latin typeface="Courier New" panose="02070309020205020404" pitchFamily="49" charset="0"/>
                <a:ea typeface="宋体" panose="02010600030101010101" pitchFamily="2" charset="-122"/>
              </a:rPr>
              <a:t> = </a:t>
            </a:r>
            <a:r>
              <a:rPr lang="en" altLang="zh-CN" sz="1800" dirty="0" err="1">
                <a:solidFill>
                  <a:srgbClr val="000000"/>
                </a:solidFill>
                <a:latin typeface="Courier New" panose="02070309020205020404" pitchFamily="49" charset="0"/>
                <a:ea typeface="宋体" panose="02010600030101010101" pitchFamily="2" charset="-122"/>
              </a:rPr>
              <a:t>np.arange </a:t>
            </a:r>
            <a:r>
              <a:rPr lang="en" altLang="zh-CN" sz="1800" dirty="0">
                <a:solidFill>
                  <a:srgbClr val="000000"/>
                </a:solidFill>
                <a:latin typeface="Courier New" panose="02070309020205020404" pitchFamily="49" charset="0"/>
                <a:ea typeface="宋体" panose="02010600030101010101" pitchFamily="2" charset="-122"/>
              </a:rPr>
              <a:t>(12).reshape(3, 4)</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pd.DataFrame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arr </a:t>
            </a:r>
            <a:r>
              <a:rPr lang="en" altLang="zh-CN" sz="1800" dirty="0">
                <a:solidFill>
                  <a:srgbClr val="000000"/>
                </a:solidFill>
                <a:latin typeface="Courier New" panose="02070309020205020404" pitchFamily="49" charset="0"/>
                <a:ea typeface="宋体" panose="02010600030101010101" pitchFamily="2" charset="-122"/>
              </a:rPr>
              <a:t>, index=['row_1', 'row_2', 'row_3'],</a:t>
            </a:r>
            <a:endParaRPr lang="en-US"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columns =['col_1', 'col_2', 'col_3', 'col_4 '])</a:t>
            </a:r>
          </a:p>
        </p:txBody>
      </p:sp>
      <p:sp>
        <p:nvSpPr>
          <p:cNvPr id="10" name="文本框 9">
            <a:extLst>
              <a:ext uri="{FF2B5EF4-FFF2-40B4-BE49-F238E27FC236}">
                <a16:creationId xmlns:a16="http://schemas.microsoft.com/office/drawing/2014/main" id="{44D2FD6C-003F-F869-7647-9C0767F43D17}"/>
              </a:ext>
            </a:extLst>
          </p:cNvPr>
          <p:cNvSpPr txBox="1"/>
          <p:nvPr/>
        </p:nvSpPr>
        <p:spPr>
          <a:xfrm>
            <a:off x="1229462" y="1557586"/>
            <a:ext cx="7026282" cy="461665"/>
          </a:xfrm>
          <a:prstGeom prst="rect">
            <a:avLst/>
          </a:prstGeom>
          <a:noFill/>
        </p:spPr>
        <p:txBody>
          <a:bodyPr wrap="none" rtlCol="0">
            <a:spAutoFit/>
          </a:bodyPr>
          <a:lstStyle/>
          <a:p>
            <a:r>
              <a:rPr lang="en" altLang="zh-CN" b="1" dirty="0">
                <a:latin typeface="黑体" panose="02010609060101010101" pitchFamily="49" charset="-122"/>
                <a:ea typeface="黑体" panose="02010609060101010101" pitchFamily="49" charset="-122"/>
                <a:cs typeface="+mn-ea"/>
                <a:sym typeface="+mn-lt"/>
              </a:rPr>
              <a:t>2.</a:t>
            </a:r>
            <a:r>
              <a:rPr lang="en" altLang="en-US" b="1" dirty="0">
                <a:latin typeface="黑体" panose="02010609060101010101" pitchFamily="49" charset="-122"/>
                <a:ea typeface="黑体" panose="02010609060101010101" pitchFamily="49" charset="-122"/>
                <a:cs typeface="+mn-ea"/>
                <a:sym typeface="+mn-lt"/>
              </a:rPr>
              <a:t> </a:t>
            </a:r>
            <a:r>
              <a:rPr lang="en-US" altLang="zh-CN" b="1" dirty="0">
                <a:latin typeface="黑体" panose="02010609060101010101" pitchFamily="49" charset="-122"/>
                <a:ea typeface="黑体" panose="02010609060101010101" pitchFamily="49" charset="-122"/>
                <a:cs typeface="+mn-ea"/>
              </a:rPr>
              <a:t>Retrieve data for </a:t>
            </a:r>
            <a:r>
              <a:rPr lang="en-US" altLang="zh-CN" b="1" dirty="0" err="1">
                <a:latin typeface="黑体" panose="02010609060101010101" pitchFamily="49" charset="-122"/>
                <a:ea typeface="黑体" panose="02010609060101010101" pitchFamily="49" charset="-122"/>
                <a:cs typeface="+mn-ea"/>
              </a:rPr>
              <a:t>DataFrame</a:t>
            </a:r>
            <a:r>
              <a:rPr lang="en-US" altLang="zh-CN" b="1" dirty="0">
                <a:latin typeface="黑体" panose="02010609060101010101" pitchFamily="49" charset="-122"/>
                <a:ea typeface="黑体" panose="02010609060101010101" pitchFamily="49" charset="-122"/>
                <a:cs typeface="+mn-ea"/>
              </a:rPr>
              <a:t> class objects</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4" name="矩形 13">
            <a:extLst>
              <a:ext uri="{FF2B5EF4-FFF2-40B4-BE49-F238E27FC236}">
                <a16:creationId xmlns:a16="http://schemas.microsoft.com/office/drawing/2014/main" id="{C49064EA-F804-BC14-E703-CDE9B7972A19}"/>
              </a:ext>
            </a:extLst>
          </p:cNvPr>
          <p:cNvSpPr/>
          <p:nvPr/>
        </p:nvSpPr>
        <p:spPr>
          <a:xfrm>
            <a:off x="334566" y="4005465"/>
            <a:ext cx="3079308" cy="72008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84D6635A-0BCE-CA74-FF0C-151A5A316414}"/>
              </a:ext>
            </a:extLst>
          </p:cNvPr>
          <p:cNvSpPr txBox="1"/>
          <p:nvPr/>
        </p:nvSpPr>
        <p:spPr>
          <a:xfrm>
            <a:off x="334566" y="4180839"/>
            <a:ext cx="3260940"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'row_1'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6" name="矩形 15">
            <a:extLst>
              <a:ext uri="{FF2B5EF4-FFF2-40B4-BE49-F238E27FC236}">
                <a16:creationId xmlns:a16="http://schemas.microsoft.com/office/drawing/2014/main" id="{C49064EA-F804-BC14-E703-CDE9B7972A19}"/>
              </a:ext>
            </a:extLst>
          </p:cNvPr>
          <p:cNvSpPr/>
          <p:nvPr/>
        </p:nvSpPr>
        <p:spPr>
          <a:xfrm>
            <a:off x="5210513" y="4005465"/>
            <a:ext cx="4591476" cy="72008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4D6635A-0BCE-CA74-FF0C-151A5A316414}"/>
              </a:ext>
            </a:extLst>
          </p:cNvPr>
          <p:cNvSpPr txBox="1"/>
          <p:nvPr/>
        </p:nvSpPr>
        <p:spPr>
          <a:xfrm>
            <a:off x="5210530" y="4180839"/>
            <a:ext cx="4701100"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['row_1', 'row_3']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8" name="矩形 17">
            <a:extLst>
              <a:ext uri="{FF2B5EF4-FFF2-40B4-BE49-F238E27FC236}">
                <a16:creationId xmlns:a16="http://schemas.microsoft.com/office/drawing/2014/main" id="{C49064EA-F804-BC14-E703-CDE9B7972A19}"/>
              </a:ext>
            </a:extLst>
          </p:cNvPr>
          <p:cNvSpPr/>
          <p:nvPr/>
        </p:nvSpPr>
        <p:spPr>
          <a:xfrm>
            <a:off x="334566" y="4897124"/>
            <a:ext cx="3079308" cy="88032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84D6635A-0BCE-CA74-FF0C-151A5A316414}"/>
              </a:ext>
            </a:extLst>
          </p:cNvPr>
          <p:cNvSpPr txBox="1"/>
          <p:nvPr/>
        </p:nvSpPr>
        <p:spPr>
          <a:xfrm>
            <a:off x="530010" y="5014119"/>
            <a:ext cx="2811856" cy="646331"/>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'row_1':'row_2'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0" name="矩形 19">
            <a:extLst>
              <a:ext uri="{FF2B5EF4-FFF2-40B4-BE49-F238E27FC236}">
                <a16:creationId xmlns:a16="http://schemas.microsoft.com/office/drawing/2014/main" id="{C49064EA-F804-BC14-E703-CDE9B7972A19}"/>
              </a:ext>
            </a:extLst>
          </p:cNvPr>
          <p:cNvSpPr/>
          <p:nvPr/>
        </p:nvSpPr>
        <p:spPr>
          <a:xfrm>
            <a:off x="5210513" y="4897124"/>
            <a:ext cx="4591476" cy="88032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84D6635A-0BCE-CA74-FF0C-151A5A316414}"/>
              </a:ext>
            </a:extLst>
          </p:cNvPr>
          <p:cNvSpPr txBox="1"/>
          <p:nvPr/>
        </p:nvSpPr>
        <p:spPr>
          <a:xfrm>
            <a:off x="5405956" y="5138594"/>
            <a:ext cx="4793705"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[True, False, True]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2" name="矩形标注 21">
            <a:extLst>
              <a:ext uri="{FF2B5EF4-FFF2-40B4-BE49-F238E27FC236}">
                <a16:creationId xmlns:a16="http://schemas.microsoft.com/office/drawing/2014/main" id="{2DD36134-4B9C-75E2-A84F-506C84C246CB}"/>
              </a:ext>
            </a:extLst>
          </p:cNvPr>
          <p:cNvSpPr/>
          <p:nvPr/>
        </p:nvSpPr>
        <p:spPr>
          <a:xfrm>
            <a:off x="3646934" y="4005858"/>
            <a:ext cx="1414446" cy="720080"/>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5C2B2685-DAA3-969A-369C-E6BBAFDE9C01}"/>
              </a:ext>
            </a:extLst>
          </p:cNvPr>
          <p:cNvSpPr txBox="1"/>
          <p:nvPr/>
        </p:nvSpPr>
        <p:spPr>
          <a:xfrm>
            <a:off x="3701906" y="3933850"/>
            <a:ext cx="1232296" cy="787523"/>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Get a row of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4" name="矩形标注 23">
            <a:extLst>
              <a:ext uri="{FF2B5EF4-FFF2-40B4-BE49-F238E27FC236}">
                <a16:creationId xmlns:a16="http://schemas.microsoft.com/office/drawing/2014/main" id="{2DD36134-4B9C-75E2-A84F-506C84C246CB}"/>
              </a:ext>
            </a:extLst>
          </p:cNvPr>
          <p:cNvSpPr/>
          <p:nvPr/>
        </p:nvSpPr>
        <p:spPr>
          <a:xfrm>
            <a:off x="9924906" y="4005465"/>
            <a:ext cx="1930941" cy="720080"/>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5C2B2685-DAA3-969A-369C-E6BBAFDE9C01}"/>
              </a:ext>
            </a:extLst>
          </p:cNvPr>
          <p:cNvSpPr txBox="1"/>
          <p:nvPr/>
        </p:nvSpPr>
        <p:spPr>
          <a:xfrm>
            <a:off x="10107056" y="3933850"/>
            <a:ext cx="1460757" cy="787523"/>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multiple rows of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7" name="矩形标注 26">
            <a:extLst>
              <a:ext uri="{FF2B5EF4-FFF2-40B4-BE49-F238E27FC236}">
                <a16:creationId xmlns:a16="http://schemas.microsoft.com/office/drawing/2014/main" id="{2DD36134-4B9C-75E2-A84F-506C84C246CB}"/>
              </a:ext>
            </a:extLst>
          </p:cNvPr>
          <p:cNvSpPr/>
          <p:nvPr/>
        </p:nvSpPr>
        <p:spPr>
          <a:xfrm>
            <a:off x="3519756" y="4890196"/>
            <a:ext cx="1541624" cy="1156855"/>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5C2B2685-DAA3-969A-369C-E6BBAFDE9C01}"/>
              </a:ext>
            </a:extLst>
          </p:cNvPr>
          <p:cNvSpPr txBox="1"/>
          <p:nvPr/>
        </p:nvSpPr>
        <p:spPr>
          <a:xfrm>
            <a:off x="3452346" y="4929499"/>
            <a:ext cx="1609034" cy="1156855"/>
          </a:xfrm>
          <a:prstGeom prst="rect">
            <a:avLst/>
          </a:prstGeom>
          <a:noFill/>
        </p:spPr>
        <p:txBody>
          <a:bodyPr wrap="square" rtlCol="0">
            <a:spAutoFit/>
          </a:bodyPr>
          <a:lstStyle/>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multiple consecutive rows of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9" name="矩形标注 28">
            <a:extLst>
              <a:ext uri="{FF2B5EF4-FFF2-40B4-BE49-F238E27FC236}">
                <a16:creationId xmlns:a16="http://schemas.microsoft.com/office/drawing/2014/main" id="{2DD36134-4B9C-75E2-A84F-506C84C246CB}"/>
              </a:ext>
            </a:extLst>
          </p:cNvPr>
          <p:cNvSpPr/>
          <p:nvPr/>
        </p:nvSpPr>
        <p:spPr>
          <a:xfrm>
            <a:off x="9941423" y="4890196"/>
            <a:ext cx="1930941" cy="1156855"/>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5C2B2685-DAA3-969A-369C-E6BBAFDE9C01}"/>
              </a:ext>
            </a:extLst>
          </p:cNvPr>
          <p:cNvSpPr txBox="1"/>
          <p:nvPr/>
        </p:nvSpPr>
        <p:spPr>
          <a:xfrm>
            <a:off x="9874014" y="4929499"/>
            <a:ext cx="1909824" cy="1156855"/>
          </a:xfrm>
          <a:prstGeom prst="rect">
            <a:avLst/>
          </a:prstGeom>
          <a:noFill/>
        </p:spPr>
        <p:txBody>
          <a:bodyPr wrap="square" rtlCol="0">
            <a:spAutoFit/>
          </a:bodyPr>
          <a:lstStyle/>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Get multiple rows of data that meet the conditions</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 name="矩形: 圆角 139">
            <a:extLst>
              <a:ext uri="{FF2B5EF4-FFF2-40B4-BE49-F238E27FC236}">
                <a16:creationId xmlns:a16="http://schemas.microsoft.com/office/drawing/2014/main" id="{CC0C7DDF-489D-0DEB-FACF-C8B028C3BF67}"/>
              </a:ext>
            </a:extLst>
          </p:cNvPr>
          <p:cNvSpPr/>
          <p:nvPr/>
        </p:nvSpPr>
        <p:spPr>
          <a:xfrm>
            <a:off x="1276318" y="1053530"/>
            <a:ext cx="66910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Retrieve data through the loc attribute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641968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03974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Get data </a:t>
            </a:r>
            <a:r>
              <a:rPr lang="en" altLang="zh-CN" sz="2400" b="1" dirty="0">
                <a:solidFill>
                  <a:srgbClr val="595959"/>
                </a:solidFill>
                <a:latin typeface="微软雅黑" panose="020B0503020204020204" pitchFamily="34" charset="-122"/>
                <a:ea typeface="微软雅黑" panose="020B0503020204020204" pitchFamily="34" charset="-122"/>
                <a:cs typeface="+mn-ea"/>
              </a:rPr>
              <a:t>through </a:t>
            </a:r>
            <a:r>
              <a:rPr lang="en" altLang="zh-CN" sz="2400" b="1" dirty="0" err="1">
                <a:solidFill>
                  <a:srgbClr val="595959"/>
                </a:solidFill>
                <a:latin typeface="微软雅黑" panose="020B0503020204020204" pitchFamily="34" charset="-122"/>
                <a:ea typeface="微软雅黑" panose="020B0503020204020204" pitchFamily="34" charset="-122"/>
                <a:cs typeface="+mn-ea"/>
              </a:rPr>
              <a:t>loc </a:t>
            </a:r>
            <a:r>
              <a:rPr lang="en" altLang="zh-CN" sz="2400" b="1" dirty="0">
                <a:solidFill>
                  <a:srgbClr val="595959"/>
                </a:solidFill>
                <a:latin typeface="微软雅黑" panose="020B0503020204020204" pitchFamily="34" charset="-122"/>
                <a:ea typeface="微软雅黑" panose="020B0503020204020204" pitchFamily="34" charset="-122"/>
                <a:cs typeface="+mn-ea"/>
              </a:rPr>
              <a:t>and </a:t>
            </a:r>
            <a:r>
              <a:rPr lang="en" altLang="zh-CN" sz="2400" b="1" dirty="0" err="1">
                <a:solidFill>
                  <a:srgbClr val="595959"/>
                </a:solidFill>
                <a:latin typeface="微软雅黑" panose="020B0503020204020204" pitchFamily="34" charset="-122"/>
                <a:ea typeface="微软雅黑" panose="020B0503020204020204" pitchFamily="34" charset="-122"/>
                <a:cs typeface="+mn-ea"/>
              </a:rPr>
              <a:t>iloc </a:t>
            </a:r>
            <a:r>
              <a:rPr lang="en" altLang="zh-CN" sz="2400" b="1" dirty="0">
                <a:solidFill>
                  <a:srgbClr val="595959"/>
                </a:solidFill>
                <a:latin typeface="微软雅黑" panose="020B0503020204020204" pitchFamily="34" charset="-122"/>
                <a:ea typeface="微软雅黑" panose="020B0503020204020204" pitchFamily="34" charset="-122"/>
                <a:cs typeface="+mn-ea"/>
              </a:rPr>
              <a:t>attributes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361CAA81-0507-65DC-AD31-AFCAEBF8588E}"/>
              </a:ext>
            </a:extLst>
          </p:cNvPr>
          <p:cNvSpPr/>
          <p:nvPr/>
        </p:nvSpPr>
        <p:spPr>
          <a:xfrm>
            <a:off x="1287706" y="2277666"/>
            <a:ext cx="9055972" cy="134751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198662" y="2421682"/>
            <a:ext cx="9325038" cy="1047979"/>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arr</a:t>
            </a:r>
            <a:r>
              <a:rPr lang="en" altLang="zh-CN" sz="1800" dirty="0">
                <a:solidFill>
                  <a:srgbClr val="000000"/>
                </a:solidFill>
                <a:latin typeface="Courier New" panose="02070309020205020404" pitchFamily="49" charset="0"/>
                <a:ea typeface="宋体" panose="02010600030101010101" pitchFamily="2" charset="-122"/>
              </a:rPr>
              <a:t> = </a:t>
            </a:r>
            <a:r>
              <a:rPr lang="en" altLang="zh-CN" sz="1800" dirty="0" err="1">
                <a:solidFill>
                  <a:srgbClr val="000000"/>
                </a:solidFill>
                <a:latin typeface="Courier New" panose="02070309020205020404" pitchFamily="49" charset="0"/>
                <a:ea typeface="宋体" panose="02010600030101010101" pitchFamily="2" charset="-122"/>
              </a:rPr>
              <a:t>np.arange </a:t>
            </a:r>
            <a:r>
              <a:rPr lang="en" altLang="zh-CN" sz="1800" dirty="0">
                <a:solidFill>
                  <a:srgbClr val="000000"/>
                </a:solidFill>
                <a:latin typeface="Courier New" panose="02070309020205020404" pitchFamily="49" charset="0"/>
                <a:ea typeface="宋体" panose="02010600030101010101" pitchFamily="2" charset="-122"/>
              </a:rPr>
              <a:t>(12).reshape(3, 4)</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pd.DataFrame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arr </a:t>
            </a:r>
            <a:r>
              <a:rPr lang="en" altLang="zh-CN" sz="1800" dirty="0">
                <a:solidFill>
                  <a:srgbClr val="000000"/>
                </a:solidFill>
                <a:latin typeface="Courier New" panose="02070309020205020404" pitchFamily="49" charset="0"/>
                <a:ea typeface="宋体" panose="02010600030101010101" pitchFamily="2" charset="-122"/>
              </a:rPr>
              <a:t>, index=['row_1', 'row_2', 'row_3'],</a:t>
            </a:r>
            <a:endParaRPr lang="en-US"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columns =['col_1', 'col_2', 'col_3', 'col_4 '])</a:t>
            </a:r>
          </a:p>
        </p:txBody>
      </p:sp>
      <p:sp>
        <p:nvSpPr>
          <p:cNvPr id="10" name="文本框 9">
            <a:extLst>
              <a:ext uri="{FF2B5EF4-FFF2-40B4-BE49-F238E27FC236}">
                <a16:creationId xmlns:a16="http://schemas.microsoft.com/office/drawing/2014/main" id="{44D2FD6C-003F-F869-7647-9C0767F43D17}"/>
              </a:ext>
            </a:extLst>
          </p:cNvPr>
          <p:cNvSpPr txBox="1"/>
          <p:nvPr/>
        </p:nvSpPr>
        <p:spPr>
          <a:xfrm>
            <a:off x="1229462" y="1701602"/>
            <a:ext cx="4511171" cy="461665"/>
          </a:xfrm>
          <a:prstGeom prst="rect">
            <a:avLst/>
          </a:prstGeom>
          <a:noFill/>
        </p:spPr>
        <p:txBody>
          <a:bodyPr wrap="none" rtlCol="0">
            <a:spAutoFit/>
          </a:bodyPr>
          <a:lstStyle/>
          <a:p>
            <a:r>
              <a:rPr lang="en" altLang="zh-CN" b="1" dirty="0">
                <a:latin typeface="黑体" panose="02010609060101010101" pitchFamily="49" charset="-122"/>
                <a:ea typeface="黑体" panose="02010609060101010101" pitchFamily="49" charset="-122"/>
                <a:cs typeface="+mn-ea"/>
                <a:sym typeface="+mn-lt"/>
              </a:rPr>
              <a:t>2.</a:t>
            </a:r>
            <a:r>
              <a:rPr lang="en" altLang="en-US" b="1" dirty="0">
                <a:latin typeface="黑体" panose="02010609060101010101" pitchFamily="49" charset="-122"/>
                <a:ea typeface="黑体" panose="02010609060101010101" pitchFamily="49" charset="-122"/>
                <a:cs typeface="+mn-ea"/>
                <a:sym typeface="+mn-lt"/>
              </a:rPr>
              <a:t> </a:t>
            </a:r>
            <a:r>
              <a:rPr lang="en" altLang="zh-CN" b="1" dirty="0">
                <a:latin typeface="黑体" panose="02010609060101010101" pitchFamily="49" charset="-122"/>
                <a:ea typeface="黑体" panose="02010609060101010101" pitchFamily="49" charset="-122"/>
                <a:cs typeface="+mn-ea"/>
              </a:rPr>
              <a:t>Get the data </a:t>
            </a:r>
            <a:endParaRPr lang="zh-CN" altLang="en-US"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14" name="矩形 13">
            <a:extLst>
              <a:ext uri="{FF2B5EF4-FFF2-40B4-BE49-F238E27FC236}">
                <a16:creationId xmlns:a16="http://schemas.microsoft.com/office/drawing/2014/main" id="{C49064EA-F804-BC14-E703-CDE9B7972A19}"/>
              </a:ext>
            </a:extLst>
          </p:cNvPr>
          <p:cNvSpPr/>
          <p:nvPr/>
        </p:nvSpPr>
        <p:spPr>
          <a:xfrm>
            <a:off x="478582" y="4149874"/>
            <a:ext cx="3079308" cy="1008505"/>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84D6635A-0BCE-CA74-FF0C-151A5A316414}"/>
              </a:ext>
            </a:extLst>
          </p:cNvPr>
          <p:cNvSpPr txBox="1"/>
          <p:nvPr/>
        </p:nvSpPr>
        <p:spPr>
          <a:xfrm>
            <a:off x="674026" y="4325249"/>
            <a:ext cx="2811856" cy="646331"/>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'row_3', 'col_3'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6" name="矩形 15">
            <a:extLst>
              <a:ext uri="{FF2B5EF4-FFF2-40B4-BE49-F238E27FC236}">
                <a16:creationId xmlns:a16="http://schemas.microsoft.com/office/drawing/2014/main" id="{C49064EA-F804-BC14-E703-CDE9B7972A19}"/>
              </a:ext>
            </a:extLst>
          </p:cNvPr>
          <p:cNvSpPr/>
          <p:nvPr/>
        </p:nvSpPr>
        <p:spPr>
          <a:xfrm>
            <a:off x="5264984" y="4149875"/>
            <a:ext cx="4591476" cy="100850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4D6635A-0BCE-CA74-FF0C-151A5A316414}"/>
              </a:ext>
            </a:extLst>
          </p:cNvPr>
          <p:cNvSpPr txBox="1"/>
          <p:nvPr/>
        </p:nvSpPr>
        <p:spPr>
          <a:xfrm>
            <a:off x="5460428" y="4325249"/>
            <a:ext cx="4396032" cy="646331"/>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'row_1':'row_3', ['col_1', 'col_3']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2" name="矩形标注 21">
            <a:extLst>
              <a:ext uri="{FF2B5EF4-FFF2-40B4-BE49-F238E27FC236}">
                <a16:creationId xmlns:a16="http://schemas.microsoft.com/office/drawing/2014/main" id="{2DD36134-4B9C-75E2-A84F-506C84C246CB}"/>
              </a:ext>
            </a:extLst>
          </p:cNvPr>
          <p:cNvSpPr/>
          <p:nvPr/>
        </p:nvSpPr>
        <p:spPr>
          <a:xfrm>
            <a:off x="3663772" y="4149875"/>
            <a:ext cx="1474750" cy="1008504"/>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5C2B2685-DAA3-969A-369C-E6BBAFDE9C01}"/>
              </a:ext>
            </a:extLst>
          </p:cNvPr>
          <p:cNvSpPr txBox="1"/>
          <p:nvPr/>
        </p:nvSpPr>
        <p:spPr>
          <a:xfrm>
            <a:off x="3845922" y="4232915"/>
            <a:ext cx="1292600" cy="787523"/>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a single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4" name="矩形标注 23">
            <a:extLst>
              <a:ext uri="{FF2B5EF4-FFF2-40B4-BE49-F238E27FC236}">
                <a16:creationId xmlns:a16="http://schemas.microsoft.com/office/drawing/2014/main" id="{2DD36134-4B9C-75E2-A84F-506C84C246CB}"/>
              </a:ext>
            </a:extLst>
          </p:cNvPr>
          <p:cNvSpPr/>
          <p:nvPr/>
        </p:nvSpPr>
        <p:spPr>
          <a:xfrm>
            <a:off x="9979378" y="4149875"/>
            <a:ext cx="1948476" cy="1008504"/>
          </a:xfrm>
          <a:prstGeom prst="wedgeRectCallout">
            <a:avLst>
              <a:gd name="adj1" fmla="val -70572"/>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5C2B2685-DAA3-969A-369C-E6BBAFDE9C01}"/>
              </a:ext>
            </a:extLst>
          </p:cNvPr>
          <p:cNvSpPr txBox="1"/>
          <p:nvPr/>
        </p:nvSpPr>
        <p:spPr>
          <a:xfrm>
            <a:off x="10161528" y="4232915"/>
            <a:ext cx="1766326" cy="787523"/>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multiple columns of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 name="矩形: 圆角 139">
            <a:extLst>
              <a:ext uri="{FF2B5EF4-FFF2-40B4-BE49-F238E27FC236}">
                <a16:creationId xmlns:a16="http://schemas.microsoft.com/office/drawing/2014/main" id="{13EEA1EA-B24C-8D75-962F-D511C3123DB3}"/>
              </a:ext>
            </a:extLst>
          </p:cNvPr>
          <p:cNvSpPr/>
          <p:nvPr/>
        </p:nvSpPr>
        <p:spPr>
          <a:xfrm>
            <a:off x="1276318" y="1053530"/>
            <a:ext cx="66910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Retrieve data through the loc attribute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3104459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25577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Get data </a:t>
            </a:r>
            <a:r>
              <a:rPr lang="en" altLang="zh-CN" sz="2400" b="1" dirty="0">
                <a:solidFill>
                  <a:srgbClr val="595959"/>
                </a:solidFill>
                <a:latin typeface="微软雅黑" panose="020B0503020204020204" pitchFamily="34" charset="-122"/>
                <a:ea typeface="微软雅黑" panose="020B0503020204020204" pitchFamily="34" charset="-122"/>
                <a:cs typeface="+mn-ea"/>
              </a:rPr>
              <a:t>through </a:t>
            </a:r>
            <a:r>
              <a:rPr lang="en" altLang="zh-CN" sz="2400" b="1" dirty="0" err="1">
                <a:solidFill>
                  <a:srgbClr val="595959"/>
                </a:solidFill>
                <a:latin typeface="微软雅黑" panose="020B0503020204020204" pitchFamily="34" charset="-122"/>
                <a:ea typeface="微软雅黑" panose="020B0503020204020204" pitchFamily="34" charset="-122"/>
                <a:cs typeface="+mn-ea"/>
              </a:rPr>
              <a:t>loc </a:t>
            </a:r>
            <a:r>
              <a:rPr lang="en" altLang="zh-CN" sz="2400" b="1" dirty="0">
                <a:solidFill>
                  <a:srgbClr val="595959"/>
                </a:solidFill>
                <a:latin typeface="微软雅黑" panose="020B0503020204020204" pitchFamily="34" charset="-122"/>
                <a:ea typeface="微软雅黑" panose="020B0503020204020204" pitchFamily="34" charset="-122"/>
                <a:cs typeface="+mn-ea"/>
              </a:rPr>
              <a:t>and </a:t>
            </a:r>
            <a:r>
              <a:rPr lang="en" altLang="zh-CN" sz="2400" b="1" dirty="0" err="1">
                <a:solidFill>
                  <a:srgbClr val="595959"/>
                </a:solidFill>
                <a:latin typeface="微软雅黑" panose="020B0503020204020204" pitchFamily="34" charset="-122"/>
                <a:ea typeface="微软雅黑" panose="020B0503020204020204" pitchFamily="34" charset="-122"/>
                <a:cs typeface="+mn-ea"/>
              </a:rPr>
              <a:t>iloc </a:t>
            </a:r>
            <a:r>
              <a:rPr lang="en" altLang="zh-CN" sz="2400" b="1" dirty="0">
                <a:solidFill>
                  <a:srgbClr val="595959"/>
                </a:solidFill>
                <a:latin typeface="微软雅黑" panose="020B0503020204020204" pitchFamily="34" charset="-122"/>
                <a:ea typeface="微软雅黑" panose="020B0503020204020204" pitchFamily="34" charset="-122"/>
                <a:cs typeface="+mn-ea"/>
              </a:rPr>
              <a:t>attributes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981522"/>
            <a:ext cx="424282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Get data </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6" name="文本框 5">
            <a:extLst>
              <a:ext uri="{FF2B5EF4-FFF2-40B4-BE49-F238E27FC236}">
                <a16:creationId xmlns:a16="http://schemas.microsoft.com/office/drawing/2014/main" id="{1E1BFBFC-8168-1953-8181-1D9657228AA6}"/>
              </a:ext>
            </a:extLst>
          </p:cNvPr>
          <p:cNvSpPr txBox="1"/>
          <p:nvPr/>
        </p:nvSpPr>
        <p:spPr>
          <a:xfrm>
            <a:off x="1301370" y="1850050"/>
            <a:ext cx="9560028" cy="499624"/>
          </a:xfrm>
          <a:prstGeom prst="rect">
            <a:avLst/>
          </a:prstGeom>
          <a:noFill/>
        </p:spPr>
        <p:txBody>
          <a:bodyPr wrap="square">
            <a:spAutoFit/>
          </a:bodyPr>
          <a:lstStyle/>
          <a:p>
            <a:pPr>
              <a:lnSpc>
                <a:spcPct val="150000"/>
              </a:lnSpc>
            </a:pPr>
            <a:r>
              <a:rPr lang="en" altLang="zh-CN" sz="2000" kern="0" dirty="0" err="1">
                <a:solidFill>
                  <a:srgbClr val="595959"/>
                </a:solidFill>
                <a:latin typeface="Microsoft YaHei" panose="020B0503020204020204" pitchFamily="34" charset="-122"/>
                <a:ea typeface="Microsoft YaHei" panose="020B0503020204020204" pitchFamily="34" charset="-122"/>
              </a:rPr>
              <a:t>iloc </a:t>
            </a:r>
            <a:r>
              <a:rPr lang="en" altLang="zh-CN" sz="2000" kern="0" dirty="0">
                <a:solidFill>
                  <a:srgbClr val="595959"/>
                </a:solidFill>
                <a:latin typeface="Microsoft YaHei" panose="020B0503020204020204" pitchFamily="34" charset="-122"/>
                <a:ea typeface="Microsoft YaHei" panose="020B0503020204020204" pitchFamily="34" charset="-122"/>
              </a:rPr>
              <a:t>attribute is used to obtain data based on </a:t>
            </a:r>
            <a:r>
              <a:rPr lang="en" altLang="zh-CN" sz="2000" kern="0" dirty="0">
                <a:solidFill>
                  <a:srgbClr val="1369B2"/>
                </a:solidFill>
                <a:latin typeface="Microsoft YaHei" panose="020B0503020204020204" pitchFamily="34" charset="-122"/>
                <a:ea typeface="Microsoft YaHei" panose="020B0503020204020204" pitchFamily="34" charset="-122"/>
              </a:rPr>
              <a:t>the position index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1287706" y="2774531"/>
            <a:ext cx="9560028" cy="10153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9F3DCC8-58F8-42D9-C2A9-18C2C694DAF0}"/>
              </a:ext>
            </a:extLst>
          </p:cNvPr>
          <p:cNvSpPr txBox="1"/>
          <p:nvPr/>
        </p:nvSpPr>
        <p:spPr>
          <a:xfrm>
            <a:off x="1769501" y="2922276"/>
            <a:ext cx="8596438" cy="715068"/>
          </a:xfrm>
          <a:prstGeom prst="rect">
            <a:avLst/>
          </a:prstGeom>
          <a:noFill/>
        </p:spPr>
        <p:txBody>
          <a:bodyPr wrap="square">
            <a:spAutoFit/>
          </a:bodyPr>
          <a:lstStyle/>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Series.iloc </a:t>
            </a:r>
            <a:r>
              <a:rPr lang="en" altLang="zh-CN" sz="1800" dirty="0">
                <a:solidFill>
                  <a:srgbClr val="000000"/>
                </a:solidFill>
                <a:latin typeface="Courier New" panose="02070309020205020404" pitchFamily="49" charset="0"/>
                <a:ea typeface="宋体" panose="02010600030101010101" pitchFamily="2" charset="-122"/>
              </a:rPr>
              <a:t>[ parameters ]</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DataFrame.iloc </a:t>
            </a:r>
            <a:r>
              <a:rPr lang="en" altLang="zh-CN" sz="1800" dirty="0">
                <a:solidFill>
                  <a:srgbClr val="000000"/>
                </a:solidFill>
                <a:latin typeface="Courier New" panose="02070309020205020404" pitchFamily="49" charset="0"/>
                <a:ea typeface="宋体" panose="02010600030101010101" pitchFamily="2" charset="-122"/>
              </a:rPr>
              <a:t>[ parameter 1, parameter 2]</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3" name="文本框 12">
            <a:extLst>
              <a:ext uri="{FF2B5EF4-FFF2-40B4-BE49-F238E27FC236}">
                <a16:creationId xmlns:a16="http://schemas.microsoft.com/office/drawing/2014/main" id="{DF0A659E-D95A-F0D1-47BF-28CAA877788D}"/>
              </a:ext>
            </a:extLst>
          </p:cNvPr>
          <p:cNvSpPr txBox="1"/>
          <p:nvPr/>
        </p:nvSpPr>
        <p:spPr>
          <a:xfrm>
            <a:off x="1301370" y="3897729"/>
            <a:ext cx="9546364" cy="1754326"/>
          </a:xfrm>
          <a:prstGeom prst="rect">
            <a:avLst/>
          </a:prstGeom>
          <a:noFill/>
        </p:spPr>
        <p:txBody>
          <a:bodyPr wrap="square">
            <a:spAutoFit/>
          </a:bodyPr>
          <a:lstStyle/>
          <a:p>
            <a:pPr lvl="0" indent="-342900">
              <a:lnSpc>
                <a:spcPct val="150000"/>
              </a:lnSpc>
              <a:buFont typeface="Wingdings" pitchFamily="2" charset="2"/>
              <a:buChar char="Ø"/>
            </a:pPr>
            <a:r>
              <a:rPr lang="en" altLang="zh-CN" sz="1800" kern="0" dirty="0">
                <a:solidFill>
                  <a:srgbClr val="1369B2"/>
                </a:solidFill>
                <a:latin typeface="宋体" panose="02010600030101010101" pitchFamily="2" charset="-122"/>
                <a:ea typeface="宋体" panose="02010600030101010101" pitchFamily="2" charset="-122"/>
              </a:rPr>
              <a:t>A single position index </a:t>
            </a:r>
            <a:r>
              <a:rPr lang="en" altLang="zh-CN" sz="1800" kern="0" dirty="0">
                <a:solidFill>
                  <a:srgbClr val="595959"/>
                </a:solidFill>
                <a:latin typeface="宋体" panose="02010600030101010101" pitchFamily="2" charset="-122"/>
                <a:ea typeface="宋体" panose="02010600030101010101" pitchFamily="2" charset="-122"/>
              </a:rPr>
              <a:t>, such as 0 , 1 , 2 , 3 , etc.</a:t>
            </a:r>
          </a:p>
          <a:p>
            <a:pPr lvl="0" indent="-342900">
              <a:lnSpc>
                <a:spcPct val="150000"/>
              </a:lnSpc>
              <a:buFont typeface="Wingdings" pitchFamily="2" charset="2"/>
              <a:buChar char="Ø"/>
            </a:pPr>
            <a:r>
              <a:rPr lang="en" altLang="zh-CN" sz="1800" kern="0" dirty="0">
                <a:solidFill>
                  <a:srgbClr val="1369B2"/>
                </a:solidFill>
                <a:latin typeface="宋体" panose="02010600030101010101" pitchFamily="2" charset="-122"/>
                <a:ea typeface="宋体" panose="02010600030101010101" pitchFamily="2" charset="-122"/>
              </a:rPr>
              <a:t>A list or array of position indices </a:t>
            </a:r>
            <a:r>
              <a:rPr lang="en" altLang="zh-CN" sz="1800" kern="0" dirty="0">
                <a:solidFill>
                  <a:srgbClr val="595959"/>
                </a:solidFill>
                <a:latin typeface="宋体" panose="02010600030101010101" pitchFamily="2" charset="-122"/>
                <a:ea typeface="宋体" panose="02010600030101010101" pitchFamily="2" charset="-122"/>
              </a:rPr>
              <a:t>, such as [0 , 2 , 3] , etc.</a:t>
            </a:r>
          </a:p>
          <a:p>
            <a:pPr lvl="0" indent="-342900">
              <a:lnSpc>
                <a:spcPct val="150000"/>
              </a:lnSpc>
              <a:buFont typeface="Wingdings" pitchFamily="2" charset="2"/>
              <a:buChar char="Ø"/>
            </a:pPr>
            <a:r>
              <a:rPr lang="en" altLang="zh-CN" sz="1800" kern="0" dirty="0">
                <a:solidFill>
                  <a:srgbClr val="1369B2"/>
                </a:solidFill>
                <a:latin typeface="宋体" panose="02010600030101010101" pitchFamily="2" charset="-122"/>
                <a:ea typeface="宋体" panose="02010600030101010101" pitchFamily="2" charset="-122"/>
              </a:rPr>
              <a:t>Slices based on positional indexes </a:t>
            </a:r>
            <a:r>
              <a:rPr lang="en" altLang="zh-CN" sz="1800" kern="0" dirty="0">
                <a:solidFill>
                  <a:srgbClr val="595959"/>
                </a:solidFill>
                <a:latin typeface="宋体" panose="02010600030101010101" pitchFamily="2" charset="-122"/>
                <a:ea typeface="宋体" panose="02010600030101010101" pitchFamily="2" charset="-122"/>
              </a:rPr>
              <a:t>, such as 0:2 , 2:5 .</a:t>
            </a:r>
          </a:p>
          <a:p>
            <a:pPr indent="-342900">
              <a:lnSpc>
                <a:spcPct val="150000"/>
              </a:lnSpc>
              <a:buFont typeface="Wingdings" pitchFamily="2" charset="2"/>
              <a:buChar char="Ø"/>
            </a:pPr>
            <a:r>
              <a:rPr lang="en" altLang="zh-CN" sz="1800" kern="0" dirty="0">
                <a:solidFill>
                  <a:srgbClr val="1369B2"/>
                </a:solidFill>
                <a:latin typeface="宋体" panose="02010600030101010101" pitchFamily="2" charset="-122"/>
                <a:ea typeface="宋体" panose="02010600030101010101" pitchFamily="2" charset="-122"/>
              </a:rPr>
              <a:t>A list or array of boolean values </a:t>
            </a:r>
            <a:r>
              <a:rPr lang="en" altLang="zh-CN" sz="1800" kern="0" dirty="0">
                <a:solidFill>
                  <a:srgbClr val="595959"/>
                </a:solidFill>
                <a:latin typeface="宋体" panose="02010600030101010101" pitchFamily="2" charset="-122"/>
                <a:ea typeface="宋体" panose="02010600030101010101" pitchFamily="2" charset="-122"/>
              </a:rPr>
              <a:t>, such as [True, False, True ] .</a:t>
            </a:r>
            <a:endParaRPr lang="zh-CN" altLang="zh-CN" sz="1800" kern="0" dirty="0">
              <a:solidFill>
                <a:srgbClr val="595959"/>
              </a:solidFill>
              <a:latin typeface="宋体" panose="02010600030101010101" pitchFamily="2" charset="-122"/>
              <a:ea typeface="宋体" panose="02010600030101010101" pitchFamily="2" charset="-122"/>
            </a:endParaRPr>
          </a:p>
        </p:txBody>
      </p:sp>
      <p:sp>
        <p:nvSpPr>
          <p:cNvPr id="2" name="矩形: 圆角 139">
            <a:extLst>
              <a:ext uri="{FF2B5EF4-FFF2-40B4-BE49-F238E27FC236}">
                <a16:creationId xmlns:a16="http://schemas.microsoft.com/office/drawing/2014/main" id="{327A277C-30B4-319D-2D6B-50F700D383A9}"/>
              </a:ext>
            </a:extLst>
          </p:cNvPr>
          <p:cNvSpPr/>
          <p:nvPr/>
        </p:nvSpPr>
        <p:spPr>
          <a:xfrm>
            <a:off x="1276318" y="1053530"/>
            <a:ext cx="66910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Retrieve data through the </a:t>
            </a:r>
            <a:r>
              <a:rPr lang="en-US" altLang="zh-CN" b="1" dirty="0" err="1">
                <a:latin typeface="宋体" panose="02010600030101010101" pitchFamily="2" charset="-122"/>
                <a:ea typeface="宋体" panose="02010600030101010101" pitchFamily="2" charset="-122"/>
              </a:rPr>
              <a:t>iloc</a:t>
            </a:r>
            <a:r>
              <a:rPr lang="en-US" altLang="zh-CN" b="1" dirty="0">
                <a:latin typeface="宋体" panose="02010600030101010101" pitchFamily="2" charset="-122"/>
                <a:ea typeface="宋体" panose="02010600030101010101" pitchFamily="2" charset="-122"/>
              </a:rPr>
              <a:t> attribute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4130302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75982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3.2.4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Get data </a:t>
            </a:r>
            <a:r>
              <a:rPr lang="en" altLang="zh-CN" sz="2400" b="1" dirty="0">
                <a:solidFill>
                  <a:srgbClr val="595959"/>
                </a:solidFill>
                <a:latin typeface="微软雅黑" panose="020B0503020204020204" pitchFamily="34" charset="-122"/>
                <a:ea typeface="微软雅黑" panose="020B0503020204020204" pitchFamily="34" charset="-122"/>
                <a:cs typeface="+mn-ea"/>
              </a:rPr>
              <a:t>through </a:t>
            </a:r>
            <a:r>
              <a:rPr lang="en" altLang="zh-CN" sz="2400" b="1" dirty="0" err="1">
                <a:solidFill>
                  <a:srgbClr val="595959"/>
                </a:solidFill>
                <a:latin typeface="微软雅黑" panose="020B0503020204020204" pitchFamily="34" charset="-122"/>
                <a:ea typeface="微软雅黑" panose="020B0503020204020204" pitchFamily="34" charset="-122"/>
                <a:cs typeface="+mn-ea"/>
              </a:rPr>
              <a:t>loc </a:t>
            </a:r>
            <a:r>
              <a:rPr lang="en" altLang="zh-CN" sz="2400" b="1" dirty="0">
                <a:solidFill>
                  <a:srgbClr val="595959"/>
                </a:solidFill>
                <a:latin typeface="微软雅黑" panose="020B0503020204020204" pitchFamily="34" charset="-122"/>
                <a:ea typeface="微软雅黑" panose="020B0503020204020204" pitchFamily="34" charset="-122"/>
                <a:cs typeface="+mn-ea"/>
              </a:rPr>
              <a:t>and </a:t>
            </a:r>
            <a:r>
              <a:rPr lang="en" altLang="zh-CN" sz="2400" b="1" dirty="0" err="1">
                <a:solidFill>
                  <a:srgbClr val="595959"/>
                </a:solidFill>
                <a:latin typeface="微软雅黑" panose="020B0503020204020204" pitchFamily="34" charset="-122"/>
                <a:ea typeface="微软雅黑" panose="020B0503020204020204" pitchFamily="34" charset="-122"/>
                <a:cs typeface="+mn-ea"/>
              </a:rPr>
              <a:t>iloc </a:t>
            </a:r>
            <a:r>
              <a:rPr lang="en" altLang="zh-CN" sz="2400" b="1" dirty="0">
                <a:solidFill>
                  <a:srgbClr val="595959"/>
                </a:solidFill>
                <a:latin typeface="微软雅黑" panose="020B0503020204020204" pitchFamily="34" charset="-122"/>
                <a:ea typeface="微软雅黑" panose="020B0503020204020204" pitchFamily="34" charset="-122"/>
                <a:cs typeface="+mn-ea"/>
              </a:rPr>
              <a:t>attributes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C49064EA-F804-BC14-E703-CDE9B7972A19}"/>
              </a:ext>
            </a:extLst>
          </p:cNvPr>
          <p:cNvSpPr/>
          <p:nvPr/>
        </p:nvSpPr>
        <p:spPr>
          <a:xfrm>
            <a:off x="262558" y="2421682"/>
            <a:ext cx="3079308" cy="72008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4D6635A-0BCE-CA74-FF0C-151A5A316414}"/>
              </a:ext>
            </a:extLst>
          </p:cNvPr>
          <p:cNvSpPr txBox="1"/>
          <p:nvPr/>
        </p:nvSpPr>
        <p:spPr>
          <a:xfrm>
            <a:off x="458002" y="2597056"/>
            <a:ext cx="2811856"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df_obj.iloc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0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0" name="矩形 9">
            <a:extLst>
              <a:ext uri="{FF2B5EF4-FFF2-40B4-BE49-F238E27FC236}">
                <a16:creationId xmlns:a16="http://schemas.microsoft.com/office/drawing/2014/main" id="{C49064EA-F804-BC14-E703-CDE9B7972A19}"/>
              </a:ext>
            </a:extLst>
          </p:cNvPr>
          <p:cNvSpPr/>
          <p:nvPr/>
        </p:nvSpPr>
        <p:spPr>
          <a:xfrm>
            <a:off x="5498545" y="2421682"/>
            <a:ext cx="4591476" cy="72008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4D6635A-0BCE-CA74-FF0C-151A5A316414}"/>
              </a:ext>
            </a:extLst>
          </p:cNvPr>
          <p:cNvSpPr txBox="1"/>
          <p:nvPr/>
        </p:nvSpPr>
        <p:spPr>
          <a:xfrm>
            <a:off x="5693989" y="2597056"/>
            <a:ext cx="4396032"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df_obj.iloc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[0, 2]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5" name="矩形 14">
            <a:extLst>
              <a:ext uri="{FF2B5EF4-FFF2-40B4-BE49-F238E27FC236}">
                <a16:creationId xmlns:a16="http://schemas.microsoft.com/office/drawing/2014/main" id="{C49064EA-F804-BC14-E703-CDE9B7972A19}"/>
              </a:ext>
            </a:extLst>
          </p:cNvPr>
          <p:cNvSpPr/>
          <p:nvPr/>
        </p:nvSpPr>
        <p:spPr>
          <a:xfrm>
            <a:off x="262558" y="3413568"/>
            <a:ext cx="3079308" cy="88032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84D6635A-0BCE-CA74-FF0C-151A5A316414}"/>
              </a:ext>
            </a:extLst>
          </p:cNvPr>
          <p:cNvSpPr txBox="1"/>
          <p:nvPr/>
        </p:nvSpPr>
        <p:spPr>
          <a:xfrm>
            <a:off x="458002" y="3675769"/>
            <a:ext cx="2811856"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df_obj.iloc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0:2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7" name="矩形 16">
            <a:extLst>
              <a:ext uri="{FF2B5EF4-FFF2-40B4-BE49-F238E27FC236}">
                <a16:creationId xmlns:a16="http://schemas.microsoft.com/office/drawing/2014/main" id="{C49064EA-F804-BC14-E703-CDE9B7972A19}"/>
              </a:ext>
            </a:extLst>
          </p:cNvPr>
          <p:cNvSpPr/>
          <p:nvPr/>
        </p:nvSpPr>
        <p:spPr>
          <a:xfrm>
            <a:off x="5498545" y="3413568"/>
            <a:ext cx="4591476" cy="88032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84D6635A-0BCE-CA74-FF0C-151A5A316414}"/>
              </a:ext>
            </a:extLst>
          </p:cNvPr>
          <p:cNvSpPr txBox="1"/>
          <p:nvPr/>
        </p:nvSpPr>
        <p:spPr>
          <a:xfrm>
            <a:off x="5447134" y="3675769"/>
            <a:ext cx="4930919"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df_obj.iloc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[True, False, True]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19" name="矩形标注 18">
            <a:extLst>
              <a:ext uri="{FF2B5EF4-FFF2-40B4-BE49-F238E27FC236}">
                <a16:creationId xmlns:a16="http://schemas.microsoft.com/office/drawing/2014/main" id="{2DD36134-4B9C-75E2-A84F-506C84C246CB}"/>
              </a:ext>
            </a:extLst>
          </p:cNvPr>
          <p:cNvSpPr/>
          <p:nvPr/>
        </p:nvSpPr>
        <p:spPr>
          <a:xfrm>
            <a:off x="3447748" y="2421682"/>
            <a:ext cx="1639346" cy="720080"/>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5C2B2685-DAA3-969A-369C-E6BBAFDE9C01}"/>
              </a:ext>
            </a:extLst>
          </p:cNvPr>
          <p:cNvSpPr txBox="1"/>
          <p:nvPr/>
        </p:nvSpPr>
        <p:spPr>
          <a:xfrm>
            <a:off x="3629898" y="2350067"/>
            <a:ext cx="1232296" cy="787523"/>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Get a row of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1" name="矩形标注 20">
            <a:extLst>
              <a:ext uri="{FF2B5EF4-FFF2-40B4-BE49-F238E27FC236}">
                <a16:creationId xmlns:a16="http://schemas.microsoft.com/office/drawing/2014/main" id="{2DD36134-4B9C-75E2-A84F-506C84C246CB}"/>
              </a:ext>
            </a:extLst>
          </p:cNvPr>
          <p:cNvSpPr/>
          <p:nvPr/>
        </p:nvSpPr>
        <p:spPr>
          <a:xfrm>
            <a:off x="10212938" y="2421682"/>
            <a:ext cx="1858931" cy="720080"/>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C2B2685-DAA3-969A-369C-E6BBAFDE9C01}"/>
              </a:ext>
            </a:extLst>
          </p:cNvPr>
          <p:cNvSpPr txBox="1"/>
          <p:nvPr/>
        </p:nvSpPr>
        <p:spPr>
          <a:xfrm>
            <a:off x="10395088" y="2350067"/>
            <a:ext cx="1388749" cy="787523"/>
          </a:xfrm>
          <a:prstGeom prst="rect">
            <a:avLst/>
          </a:prstGeom>
          <a:noFill/>
        </p:spPr>
        <p:txBody>
          <a:bodyPr wrap="square" rtlCol="0">
            <a:spAutoFit/>
          </a:bodyPr>
          <a:lstStyle/>
          <a:p>
            <a:pP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multiple rows of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3" name="矩形标注 22">
            <a:extLst>
              <a:ext uri="{FF2B5EF4-FFF2-40B4-BE49-F238E27FC236}">
                <a16:creationId xmlns:a16="http://schemas.microsoft.com/office/drawing/2014/main" id="{2DD36134-4B9C-75E2-A84F-506C84C246CB}"/>
              </a:ext>
            </a:extLst>
          </p:cNvPr>
          <p:cNvSpPr/>
          <p:nvPr/>
        </p:nvSpPr>
        <p:spPr>
          <a:xfrm>
            <a:off x="3447748" y="3406640"/>
            <a:ext cx="1639346" cy="1196158"/>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5C2B2685-DAA3-969A-369C-E6BBAFDE9C01}"/>
              </a:ext>
            </a:extLst>
          </p:cNvPr>
          <p:cNvSpPr txBox="1"/>
          <p:nvPr/>
        </p:nvSpPr>
        <p:spPr>
          <a:xfrm>
            <a:off x="3380337" y="3445943"/>
            <a:ext cx="1706757" cy="1156855"/>
          </a:xfrm>
          <a:prstGeom prst="rect">
            <a:avLst/>
          </a:prstGeom>
          <a:noFill/>
        </p:spPr>
        <p:txBody>
          <a:bodyPr wrap="square" rtlCol="0">
            <a:spAutoFit/>
          </a:bodyPr>
          <a:lstStyle/>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continuous</a:t>
            </a:r>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Multiple rows of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5" name="矩形标注 24">
            <a:extLst>
              <a:ext uri="{FF2B5EF4-FFF2-40B4-BE49-F238E27FC236}">
                <a16:creationId xmlns:a16="http://schemas.microsoft.com/office/drawing/2014/main" id="{2DD36134-4B9C-75E2-A84F-506C84C246CB}"/>
              </a:ext>
            </a:extLst>
          </p:cNvPr>
          <p:cNvSpPr/>
          <p:nvPr/>
        </p:nvSpPr>
        <p:spPr>
          <a:xfrm>
            <a:off x="10229455" y="3406640"/>
            <a:ext cx="1842413" cy="1196158"/>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5C2B2685-DAA3-969A-369C-E6BBAFDE9C01}"/>
              </a:ext>
            </a:extLst>
          </p:cNvPr>
          <p:cNvSpPr txBox="1"/>
          <p:nvPr/>
        </p:nvSpPr>
        <p:spPr>
          <a:xfrm>
            <a:off x="10162046" y="3445943"/>
            <a:ext cx="1909824" cy="1156855"/>
          </a:xfrm>
          <a:prstGeom prst="rect">
            <a:avLst/>
          </a:prstGeom>
          <a:noFill/>
        </p:spPr>
        <p:txBody>
          <a:bodyPr wrap="square" rtlCol="0">
            <a:spAutoFit/>
          </a:bodyPr>
          <a:lstStyle/>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Get multiple rows of data that meet the conditions</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36" name="矩形 35">
            <a:extLst>
              <a:ext uri="{FF2B5EF4-FFF2-40B4-BE49-F238E27FC236}">
                <a16:creationId xmlns:a16="http://schemas.microsoft.com/office/drawing/2014/main" id="{C49064EA-F804-BC14-E703-CDE9B7972A19}"/>
              </a:ext>
            </a:extLst>
          </p:cNvPr>
          <p:cNvSpPr/>
          <p:nvPr/>
        </p:nvSpPr>
        <p:spPr>
          <a:xfrm>
            <a:off x="262558" y="4997744"/>
            <a:ext cx="3079308" cy="88032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84D6635A-0BCE-CA74-FF0C-151A5A316414}"/>
              </a:ext>
            </a:extLst>
          </p:cNvPr>
          <p:cNvSpPr txBox="1"/>
          <p:nvPr/>
        </p:nvSpPr>
        <p:spPr>
          <a:xfrm>
            <a:off x="458002" y="5259945"/>
            <a:ext cx="2811856"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df_obj.iloc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2, 2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38" name="矩形 37">
            <a:extLst>
              <a:ext uri="{FF2B5EF4-FFF2-40B4-BE49-F238E27FC236}">
                <a16:creationId xmlns:a16="http://schemas.microsoft.com/office/drawing/2014/main" id="{C49064EA-F804-BC14-E703-CDE9B7972A19}"/>
              </a:ext>
            </a:extLst>
          </p:cNvPr>
          <p:cNvSpPr/>
          <p:nvPr/>
        </p:nvSpPr>
        <p:spPr>
          <a:xfrm>
            <a:off x="5498545" y="4997744"/>
            <a:ext cx="4591476" cy="88032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84D6635A-0BCE-CA74-FF0C-151A5A316414}"/>
              </a:ext>
            </a:extLst>
          </p:cNvPr>
          <p:cNvSpPr txBox="1"/>
          <p:nvPr/>
        </p:nvSpPr>
        <p:spPr>
          <a:xfrm>
            <a:off x="5693988" y="5259945"/>
            <a:ext cx="4535467" cy="369332"/>
          </a:xfrm>
          <a:prstGeom prst="rect">
            <a:avLst/>
          </a:prstGeom>
          <a:noFill/>
        </p:spPr>
        <p:txBody>
          <a:bodyPr wrap="square">
            <a:spAutoFit/>
          </a:bodyPr>
          <a:lstStyle/>
          <a:p>
            <a:r>
              <a:rPr lang="en" altLang="zh-CN" sz="1800"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df_obj.iloc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 altLang="zh-CN" sz="1800" b="1" dirty="0">
                <a:solidFill>
                  <a:srgbClr val="1369B2"/>
                </a:solidFill>
                <a:latin typeface="Courier New" panose="02070309020205020404" pitchFamily="49" charset="0"/>
                <a:ea typeface="宋体" panose="02010600030101010101" pitchFamily="2" charset="-122"/>
                <a:cs typeface="Courier New" panose="02070309020205020404" pitchFamily="49" charset="0"/>
              </a:rPr>
              <a:t>0:3, [0, 2] </a:t>
            </a:r>
            <a:r>
              <a:rPr lang="e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endParaRPr lang="zh-CN" altLang="zh-CN" sz="1800"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40" name="矩形标注 39">
            <a:extLst>
              <a:ext uri="{FF2B5EF4-FFF2-40B4-BE49-F238E27FC236}">
                <a16:creationId xmlns:a16="http://schemas.microsoft.com/office/drawing/2014/main" id="{2DD36134-4B9C-75E2-A84F-506C84C246CB}"/>
              </a:ext>
            </a:extLst>
          </p:cNvPr>
          <p:cNvSpPr/>
          <p:nvPr/>
        </p:nvSpPr>
        <p:spPr>
          <a:xfrm>
            <a:off x="3447747" y="4990816"/>
            <a:ext cx="1639347" cy="887249"/>
          </a:xfrm>
          <a:prstGeom prst="wedgeRectCallout">
            <a:avLst>
              <a:gd name="adj1" fmla="val -68219"/>
              <a:gd name="adj2" fmla="val 589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5C2B2685-DAA3-969A-369C-E6BBAFDE9C01}"/>
              </a:ext>
            </a:extLst>
          </p:cNvPr>
          <p:cNvSpPr txBox="1"/>
          <p:nvPr/>
        </p:nvSpPr>
        <p:spPr>
          <a:xfrm>
            <a:off x="3380338" y="5030119"/>
            <a:ext cx="1481856" cy="787523"/>
          </a:xfrm>
          <a:prstGeom prst="rect">
            <a:avLst/>
          </a:prstGeom>
          <a:noFill/>
        </p:spPr>
        <p:txBody>
          <a:bodyPr wrap="square" rtlCol="0">
            <a:spAutoFit/>
          </a:bodyPr>
          <a:lstStyle/>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Get a single</a:t>
            </a:r>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42" name="矩形标注 41">
            <a:extLst>
              <a:ext uri="{FF2B5EF4-FFF2-40B4-BE49-F238E27FC236}">
                <a16:creationId xmlns:a16="http://schemas.microsoft.com/office/drawing/2014/main" id="{2DD36134-4B9C-75E2-A84F-506C84C246CB}"/>
              </a:ext>
            </a:extLst>
          </p:cNvPr>
          <p:cNvSpPr/>
          <p:nvPr/>
        </p:nvSpPr>
        <p:spPr>
          <a:xfrm>
            <a:off x="10229456" y="4990816"/>
            <a:ext cx="1842412" cy="887249"/>
          </a:xfrm>
          <a:prstGeom prst="wedgeRectCallout">
            <a:avLst>
              <a:gd name="adj1" fmla="val -78223"/>
              <a:gd name="adj2" fmla="val 25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5C2B2685-DAA3-969A-369C-E6BBAFDE9C01}"/>
              </a:ext>
            </a:extLst>
          </p:cNvPr>
          <p:cNvSpPr txBox="1"/>
          <p:nvPr/>
        </p:nvSpPr>
        <p:spPr>
          <a:xfrm>
            <a:off x="10162045" y="5030119"/>
            <a:ext cx="1621791" cy="787523"/>
          </a:xfrm>
          <a:prstGeom prst="rect">
            <a:avLst/>
          </a:prstGeom>
          <a:noFill/>
        </p:spPr>
        <p:txBody>
          <a:bodyPr wrap="square" rtlCol="0">
            <a:spAutoFit/>
          </a:bodyPr>
          <a:lstStyle/>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Get more</a:t>
            </a:r>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a:p>
            <a:pPr algn="ctr">
              <a:lnSpc>
                <a:spcPct val="150000"/>
              </a:lnSpc>
            </a:pP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Column Data</a:t>
            </a:r>
            <a:endPar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 name="矩形: 圆角 139">
            <a:extLst>
              <a:ext uri="{FF2B5EF4-FFF2-40B4-BE49-F238E27FC236}">
                <a16:creationId xmlns:a16="http://schemas.microsoft.com/office/drawing/2014/main" id="{8A091571-476D-A791-92E1-BD8D595E7960}"/>
              </a:ext>
            </a:extLst>
          </p:cNvPr>
          <p:cNvSpPr/>
          <p:nvPr/>
        </p:nvSpPr>
        <p:spPr>
          <a:xfrm>
            <a:off x="1276318" y="1053530"/>
            <a:ext cx="66910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Retrieve data through the </a:t>
            </a:r>
            <a:r>
              <a:rPr lang="en-US" altLang="zh-CN" b="1" dirty="0" err="1">
                <a:latin typeface="宋体" panose="02010600030101010101" pitchFamily="2" charset="-122"/>
                <a:ea typeface="宋体" panose="02010600030101010101" pitchFamily="2" charset="-122"/>
              </a:rPr>
              <a:t>iloc</a:t>
            </a:r>
            <a:r>
              <a:rPr lang="en-US" altLang="zh-CN" b="1" dirty="0">
                <a:latin typeface="宋体" panose="02010600030101010101" pitchFamily="2" charset="-122"/>
                <a:ea typeface="宋体" panose="02010600030101010101" pitchFamily="2" charset="-122"/>
              </a:rPr>
              <a:t> attribute</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 name="文本框 2">
            <a:extLst>
              <a:ext uri="{FF2B5EF4-FFF2-40B4-BE49-F238E27FC236}">
                <a16:creationId xmlns:a16="http://schemas.microsoft.com/office/drawing/2014/main" id="{4BEB9774-6283-1C11-9D1C-1B220C8D12DD}"/>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63-65.</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0036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502918" y="3014255"/>
            <a:ext cx="8173760" cy="830997"/>
          </a:xfrm>
          <a:prstGeom prst="rect">
            <a:avLst/>
          </a:prstGeom>
          <a:noFill/>
        </p:spPr>
        <p:txBody>
          <a:bodyPr wrap="square" lIns="91443" tIns="45720" rIns="91443" bIns="45720" rtlCol="0">
            <a:spAutoFit/>
          </a:bodyPr>
          <a:lstStyle/>
          <a:p>
            <a:pPr algn="ctr"/>
            <a:r>
              <a:rPr lang="en" altLang="zh-CN" sz="4800" b="1" dirty="0">
                <a:solidFill>
                  <a:srgbClr val="595959"/>
                </a:solidFill>
                <a:latin typeface="微软雅黑" panose="020B0503020204020204" pitchFamily="34" charset="-122"/>
                <a:ea typeface="微软雅黑" panose="020B0503020204020204" pitchFamily="34" charset="-122"/>
                <a:cs typeface="+mn-ea"/>
              </a:rPr>
              <a:t>Reading and Writing Data</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 altLang="zh-CN" sz="5400" b="1" dirty="0">
                <a:solidFill>
                  <a:srgbClr val="FAFAFA"/>
                </a:solidFill>
                <a:latin typeface="微软雅黑" panose="020B0503020204020204" pitchFamily="34" charset="-122"/>
                <a:ea typeface="微软雅黑" panose="020B0503020204020204" pitchFamily="34" charset="-122"/>
                <a:cs typeface="+mn-ea"/>
              </a:rPr>
              <a:t>3.3</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133023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61581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CSV and TXT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9"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原创设计师QQ598969553          _4"/>
          <p:cNvSpPr/>
          <p:nvPr/>
        </p:nvSpPr>
        <p:spPr>
          <a:xfrm>
            <a:off x="1459786" y="3582622"/>
            <a:ext cx="3737363" cy="1289905"/>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the methods of reading and writing data, and be able to skillfully </a:t>
            </a:r>
            <a:r>
              <a:rPr lang="en" altLang="zh-CN" sz="1800" dirty="0">
                <a:solidFill>
                  <a:srgbClr val="1369B2"/>
                </a:solidFill>
                <a:latin typeface="微软雅黑" panose="020B0503020204020204" pitchFamily="34" charset="-122"/>
                <a:ea typeface="微软雅黑" panose="020B0503020204020204" pitchFamily="34" charset="-122"/>
                <a:cs typeface="+mn-ea"/>
              </a:rPr>
              <a:t>read and write </a:t>
            </a:r>
            <a:r>
              <a:rPr lang="en" altLang="en-US" sz="1800" dirty="0">
                <a:solidFill>
                  <a:srgbClr val="595959"/>
                </a:solidFill>
                <a:latin typeface="微软雅黑" panose="020B0503020204020204" pitchFamily="34" charset="-122"/>
                <a:ea typeface="微软雅黑" panose="020B0503020204020204" pitchFamily="34" charset="-122"/>
                <a:cs typeface="+mn-ea"/>
              </a:rPr>
              <a:t>data in </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1" name="原创设计师QQ598969553          _7"/>
          <p:cNvSpPr txBox="1"/>
          <p:nvPr/>
        </p:nvSpPr>
        <p:spPr>
          <a:xfrm>
            <a:off x="1019176" y="2925738"/>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1578772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143690" y="266995"/>
            <a:ext cx="78318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CSV and TXT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06" y="1845617"/>
            <a:ext cx="3888432" cy="3888432"/>
          </a:xfrm>
          <a:prstGeom prst="rect">
            <a:avLst/>
          </a:prstGeom>
        </p:spPr>
      </p:pic>
      <p:sp>
        <p:nvSpPr>
          <p:cNvPr id="8" name="矩形 7"/>
          <p:cNvSpPr/>
          <p:nvPr/>
        </p:nvSpPr>
        <p:spPr>
          <a:xfrm>
            <a:off x="5519142" y="2820337"/>
            <a:ext cx="5688632" cy="2536400"/>
          </a:xfrm>
          <a:prstGeom prst="rect">
            <a:avLst/>
          </a:prstGeom>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CSV and TXT files are plain text files commonly used in daily life. They can only save the content of the text but not the style of the text. </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CSV files usually use commas or tabs as delimiters</a:t>
            </a:r>
            <a:r>
              <a:rPr lang="zh-CN" altLang="en-US"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（分隔符）</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and can be viewed through text editors such as Excel and Notepad .</a:t>
            </a:r>
            <a:endPar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648749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143690" y="266995"/>
            <a:ext cx="81918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CSV and TXT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06" y="1845617"/>
            <a:ext cx="3888432" cy="3888432"/>
          </a:xfrm>
          <a:prstGeom prst="rect">
            <a:avLst/>
          </a:prstGeom>
        </p:spPr>
      </p:pic>
      <p:sp>
        <p:nvSpPr>
          <p:cNvPr id="8" name="矩形 7"/>
          <p:cNvSpPr/>
          <p:nvPr/>
        </p:nvSpPr>
        <p:spPr>
          <a:xfrm>
            <a:off x="4943078" y="2853730"/>
            <a:ext cx="6264696" cy="1705403"/>
          </a:xfrm>
          <a:prstGeom prst="rect">
            <a:avLst/>
          </a:prstGeom>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Pandas provides a </a:t>
            </a:r>
            <a:r>
              <a:rPr lang="en" altLang="zh-CN" sz="18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read_csv </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 function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which is used to read data from a CSV or TXT file. Pandas ' Series and DataFrame classes also provide a </a:t>
            </a:r>
            <a:r>
              <a:rPr lang="en" altLang="zh-CN" sz="18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to_csv </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 method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which is used to write data to a CSV or TXT file </a:t>
            </a:r>
            <a:r>
              <a:rPr lang="en" altLang="en-US"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endParaRPr lang="zh-C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314485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837862" y="572758"/>
            <a:ext cx="3745175"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 altLang="en-US" b="1" dirty="0">
                <a:solidFill>
                  <a:srgbClr val="1369B2"/>
                </a:solidFill>
                <a:latin typeface="微软雅黑" panose="020B0503020204020204" pitchFamily="34" charset="-122"/>
                <a:ea typeface="微软雅黑" panose="020B0503020204020204" pitchFamily="34" charset="-122"/>
                <a:cs typeface="+mn-ea"/>
                <a:sym typeface="+mn-lt"/>
              </a:rPr>
              <a:t>Contents</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1/2</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 altLang="zh-CN" sz="2400" dirty="0">
                <a:solidFill>
                  <a:srgbClr val="1369B2"/>
                </a:solidFill>
                <a:latin typeface="微软雅黑" panose="020B0503020204020204" pitchFamily="34" charset="-122"/>
                <a:ea typeface="微软雅黑" panose="020B0503020204020204" pitchFamily="34" charset="-122"/>
                <a:cs typeface="+mn-ea"/>
                <a:sym typeface="+mn-lt"/>
              </a:rPr>
              <a:t>​</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3119265" y="2371853"/>
            <a:ext cx="1192190" cy="613062"/>
            <a:chOff x="2215144" y="982844"/>
            <a:chExt cx="1244730" cy="842780"/>
          </a:xfrm>
        </p:grpSpPr>
        <p:sp>
          <p:nvSpPr>
            <p:cNvPr id="32" name="平行四边形 31"/>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3" name="文本框 9"/>
            <p:cNvSpPr txBox="1"/>
            <p:nvPr/>
          </p:nvSpPr>
          <p:spPr>
            <a:xfrm>
              <a:off x="2393075" y="1005670"/>
              <a:ext cx="1066799" cy="803893"/>
            </a:xfrm>
            <a:prstGeom prst="rect">
              <a:avLst/>
            </a:prstGeom>
            <a:noFill/>
          </p:spPr>
          <p:txBody>
            <a:bodyPr wrap="square" rtlCol="0">
              <a:spAutoFit/>
            </a:bodyPr>
            <a:lstStyle/>
            <a:p>
              <a:r>
                <a:rPr lang="en" altLang="zh-CN" sz="3200" dirty="0">
                  <a:solidFill>
                    <a:schemeClr val="bg1"/>
                  </a:solidFill>
                  <a:latin typeface="微软雅黑" panose="020B0503020204020204" pitchFamily="34" charset="-122"/>
                  <a:ea typeface="微软雅黑" panose="020B0503020204020204" pitchFamily="34" charset="-122"/>
                  <a:cs typeface="+mn-ea"/>
                  <a:sym typeface="+mn-lt"/>
                </a:rPr>
                <a:t>01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4" name="组合 33"/>
          <p:cNvGrpSpPr/>
          <p:nvPr/>
        </p:nvGrpSpPr>
        <p:grpSpPr>
          <a:xfrm>
            <a:off x="3119265" y="3292251"/>
            <a:ext cx="1192190" cy="618406"/>
            <a:chOff x="2215144" y="2026500"/>
            <a:chExt cx="1244730" cy="850129"/>
          </a:xfrm>
        </p:grpSpPr>
        <p:sp>
          <p:nvSpPr>
            <p:cNvPr id="35" name="平行四边形 34"/>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6" name="文本框 10"/>
            <p:cNvSpPr txBox="1"/>
            <p:nvPr/>
          </p:nvSpPr>
          <p:spPr>
            <a:xfrm>
              <a:off x="2393075" y="2026500"/>
              <a:ext cx="1066799" cy="803896"/>
            </a:xfrm>
            <a:prstGeom prst="rect">
              <a:avLst/>
            </a:prstGeom>
            <a:noFill/>
          </p:spPr>
          <p:txBody>
            <a:bodyPr wrap="square" rtlCol="0">
              <a:spAutoFit/>
            </a:bodyPr>
            <a:lstStyle/>
            <a:p>
              <a:r>
                <a:rPr lang="en" altLang="zh-CN" sz="3200" dirty="0">
                  <a:solidFill>
                    <a:schemeClr val="bg1"/>
                  </a:solidFill>
                  <a:latin typeface="微软雅黑" panose="020B0503020204020204" pitchFamily="34" charset="-122"/>
                  <a:ea typeface="微软雅黑" panose="020B0503020204020204" pitchFamily="34" charset="-122"/>
                  <a:cs typeface="+mn-ea"/>
                  <a:sym typeface="+mn-lt"/>
                </a:rPr>
                <a:t>02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3119265" y="4222829"/>
            <a:ext cx="1192190" cy="614525"/>
            <a:chOff x="2215144" y="3084852"/>
            <a:chExt cx="1244730" cy="844793"/>
          </a:xfrm>
        </p:grpSpPr>
        <p:sp>
          <p:nvSpPr>
            <p:cNvPr id="38" name="平行四边形 37"/>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9" name="文本框 11"/>
            <p:cNvSpPr txBox="1"/>
            <p:nvPr/>
          </p:nvSpPr>
          <p:spPr>
            <a:xfrm>
              <a:off x="2393075" y="3125750"/>
              <a:ext cx="1066799" cy="803895"/>
            </a:xfrm>
            <a:prstGeom prst="rect">
              <a:avLst/>
            </a:prstGeom>
            <a:noFill/>
          </p:spPr>
          <p:txBody>
            <a:bodyPr wrap="square" rtlCol="0">
              <a:spAutoFit/>
            </a:bodyPr>
            <a:lstStyle/>
            <a:p>
              <a:r>
                <a:rPr lang="en" altLang="zh-CN" sz="3200" dirty="0">
                  <a:solidFill>
                    <a:schemeClr val="bg1"/>
                  </a:solidFill>
                  <a:latin typeface="微软雅黑" panose="020B0503020204020204" pitchFamily="34" charset="-122"/>
                  <a:ea typeface="微软雅黑" panose="020B0503020204020204" pitchFamily="34" charset="-122"/>
                  <a:cs typeface="+mn-ea"/>
                  <a:sym typeface="+mn-lt"/>
                </a:rPr>
                <a:t>03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0" name="组合 39"/>
          <p:cNvGrpSpPr/>
          <p:nvPr/>
        </p:nvGrpSpPr>
        <p:grpSpPr>
          <a:xfrm>
            <a:off x="3119265" y="5149102"/>
            <a:ext cx="1192190" cy="613061"/>
            <a:chOff x="2215144" y="4135856"/>
            <a:chExt cx="1244730" cy="842781"/>
          </a:xfrm>
        </p:grpSpPr>
        <p:sp>
          <p:nvSpPr>
            <p:cNvPr id="41" name="平行四边形 40"/>
            <p:cNvSpPr/>
            <p:nvPr/>
          </p:nvSpPr>
          <p:spPr>
            <a:xfrm>
              <a:off x="2215144" y="4135856"/>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2" name="文本框 12"/>
            <p:cNvSpPr txBox="1"/>
            <p:nvPr/>
          </p:nvSpPr>
          <p:spPr>
            <a:xfrm>
              <a:off x="2393075" y="4169272"/>
              <a:ext cx="1066799" cy="803896"/>
            </a:xfrm>
            <a:prstGeom prst="rect">
              <a:avLst/>
            </a:prstGeom>
            <a:noFill/>
          </p:spPr>
          <p:txBody>
            <a:bodyPr wrap="square" rtlCol="0">
              <a:spAutoFit/>
            </a:bodyPr>
            <a:lstStyle/>
            <a:p>
              <a:r>
                <a:rPr lang="en" altLang="zh-CN" sz="3200" dirty="0">
                  <a:solidFill>
                    <a:schemeClr val="bg1"/>
                  </a:solidFill>
                  <a:latin typeface="微软雅黑" panose="020B0503020204020204" pitchFamily="34" charset="-122"/>
                  <a:ea typeface="微软雅黑" panose="020B0503020204020204" pitchFamily="34" charset="-122"/>
                  <a:cs typeface="+mn-ea"/>
                  <a:sym typeface="+mn-lt"/>
                </a:rPr>
                <a:t>04</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4024817" y="2349674"/>
            <a:ext cx="5142331" cy="613062"/>
            <a:chOff x="4315150" y="953426"/>
            <a:chExt cx="3857250" cy="540057"/>
          </a:xfrm>
        </p:grpSpPr>
        <p:sp>
          <p:nvSpPr>
            <p:cNvPr id="44" name="矩形 43"/>
            <p:cNvSpPr/>
            <p:nvPr/>
          </p:nvSpPr>
          <p:spPr>
            <a:xfrm>
              <a:off x="4841196" y="1036090"/>
              <a:ext cx="2827147" cy="332129"/>
            </a:xfrm>
            <a:prstGeom prst="rect">
              <a:avLst/>
            </a:prstGeom>
            <a:ln w="15875">
              <a:noFill/>
            </a:ln>
          </p:spPr>
          <p:txBody>
            <a:bodyPr wrap="square" lIns="68580" tIns="34290" rIns="68580" bIns="34290">
              <a:spAutoFit/>
            </a:bodyPr>
            <a:lstStyle/>
            <a:p>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Data Structure</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4" name="平行四边形 5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5" name="组合 54"/>
          <p:cNvGrpSpPr/>
          <p:nvPr/>
        </p:nvGrpSpPr>
        <p:grpSpPr>
          <a:xfrm>
            <a:off x="4024817" y="3275425"/>
            <a:ext cx="5142331" cy="613062"/>
            <a:chOff x="4315150" y="1647579"/>
            <a:chExt cx="3857250" cy="540057"/>
          </a:xfrm>
        </p:grpSpPr>
        <p:sp>
          <p:nvSpPr>
            <p:cNvPr id="56" name="矩形 55"/>
            <p:cNvSpPr/>
            <p:nvPr/>
          </p:nvSpPr>
          <p:spPr>
            <a:xfrm>
              <a:off x="4841196" y="1730243"/>
              <a:ext cx="3133456" cy="332129"/>
            </a:xfrm>
            <a:prstGeom prst="rect">
              <a:avLst/>
            </a:prstGeom>
            <a:ln w="15875">
              <a:noFill/>
            </a:ln>
          </p:spPr>
          <p:txBody>
            <a:bodyPr wrap="square" lIns="68580" tIns="34290" rIns="68580" bIns="34290">
              <a:spAutoFit/>
            </a:bodyPr>
            <a:lstStyle/>
            <a:p>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Indexing and slicing operations</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7" name="平行四边形 56"/>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8" name="组合 57"/>
          <p:cNvGrpSpPr/>
          <p:nvPr/>
        </p:nvGrpSpPr>
        <p:grpSpPr>
          <a:xfrm>
            <a:off x="4024817" y="4201176"/>
            <a:ext cx="5142331" cy="613062"/>
            <a:chOff x="4315150" y="2341731"/>
            <a:chExt cx="3857250" cy="540057"/>
          </a:xfrm>
        </p:grpSpPr>
        <p:sp>
          <p:nvSpPr>
            <p:cNvPr id="59" name="矩形 58"/>
            <p:cNvSpPr/>
            <p:nvPr/>
          </p:nvSpPr>
          <p:spPr>
            <a:xfrm>
              <a:off x="4841197" y="2424395"/>
              <a:ext cx="2827146" cy="332129"/>
            </a:xfrm>
            <a:prstGeom prst="rect">
              <a:avLst/>
            </a:prstGeom>
            <a:ln w="15875">
              <a:noFill/>
            </a:ln>
          </p:spPr>
          <p:txBody>
            <a:bodyPr wrap="square" lIns="68580" tIns="34290" rIns="68580" bIns="34290">
              <a:spAutoFit/>
            </a:bodyPr>
            <a:lstStyle/>
            <a:p>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Reading and Writing Data</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9" name="平行四边形 68"/>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0" name="组合 69"/>
          <p:cNvGrpSpPr/>
          <p:nvPr/>
        </p:nvGrpSpPr>
        <p:grpSpPr>
          <a:xfrm>
            <a:off x="4024817" y="5126927"/>
            <a:ext cx="5142331" cy="613062"/>
            <a:chOff x="4315150" y="3035884"/>
            <a:chExt cx="3857250" cy="540057"/>
          </a:xfrm>
        </p:grpSpPr>
        <p:sp>
          <p:nvSpPr>
            <p:cNvPr id="71" name="矩形 70"/>
            <p:cNvSpPr/>
            <p:nvPr/>
          </p:nvSpPr>
          <p:spPr>
            <a:xfrm>
              <a:off x="4841196" y="3118548"/>
              <a:ext cx="2827147" cy="332129"/>
            </a:xfrm>
            <a:prstGeom prst="rect">
              <a:avLst/>
            </a:prstGeom>
            <a:ln w="15875">
              <a:noFill/>
            </a:ln>
          </p:spPr>
          <p:txBody>
            <a:bodyPr wrap="square" lIns="68580" tIns="34290" rIns="68580" bIns="34290">
              <a:spAutoFit/>
            </a:bodyPr>
            <a:lstStyle/>
            <a:p>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Data Sorting</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2" name="平行四边形 71"/>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11986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CSV and TXT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8" y="981522"/>
            <a:ext cx="849129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Write data to a text file using the </a:t>
            </a:r>
            <a:r>
              <a:rPr lang="en-US" altLang="zh-CN" b="1" dirty="0" err="1">
                <a:latin typeface="宋体" panose="02010600030101010101" pitchFamily="2" charset="-122"/>
                <a:ea typeface="宋体" panose="02010600030101010101" pitchFamily="2" charset="-122"/>
              </a:rPr>
              <a:t>to_csv</a:t>
            </a:r>
            <a:r>
              <a:rPr lang="en-US" altLang="zh-CN" b="1" dirty="0">
                <a:latin typeface="宋体" panose="02010600030101010101" pitchFamily="2" charset="-122"/>
                <a:ea typeface="宋体" panose="02010600030101010101" pitchFamily="2" charset="-122"/>
              </a:rPr>
              <a:t>() method</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5" name="文本框 4">
            <a:extLst>
              <a:ext uri="{FF2B5EF4-FFF2-40B4-BE49-F238E27FC236}">
                <a16:creationId xmlns:a16="http://schemas.microsoft.com/office/drawing/2014/main" id="{1E1BFBFC-8168-1953-8181-1D9657228AA6}"/>
              </a:ext>
            </a:extLst>
          </p:cNvPr>
          <p:cNvSpPr txBox="1"/>
          <p:nvPr/>
        </p:nvSpPr>
        <p:spPr>
          <a:xfrm>
            <a:off x="1301370" y="1629594"/>
            <a:ext cx="9557130" cy="1289905"/>
          </a:xfrm>
          <a:prstGeom prst="rect">
            <a:avLst/>
          </a:prstGeom>
          <a:noFill/>
        </p:spPr>
        <p:txBody>
          <a:bodyPr wrap="square">
            <a:spAutoFit/>
          </a:bodyPr>
          <a:lstStyle/>
          <a:p>
            <a:pPr algn="just">
              <a:lnSpc>
                <a:spcPct val="150000"/>
              </a:lnSpc>
            </a:pPr>
            <a:r>
              <a:rPr lang="en" altLang="zh-CN" sz="1800" kern="0" dirty="0" err="1">
                <a:solidFill>
                  <a:srgbClr val="595959"/>
                </a:solidFill>
                <a:latin typeface="Microsoft YaHei" panose="020B0503020204020204" pitchFamily="34" charset="-122"/>
                <a:ea typeface="Microsoft YaHei" panose="020B0503020204020204" pitchFamily="34" charset="-122"/>
              </a:rPr>
              <a:t>to_csv </a:t>
            </a:r>
            <a:r>
              <a:rPr lang="en" altLang="zh-CN" sz="1800" kern="0" dirty="0">
                <a:solidFill>
                  <a:srgbClr val="595959"/>
                </a:solidFill>
                <a:latin typeface="Microsoft YaHei" panose="020B0503020204020204" pitchFamily="34" charset="-122"/>
                <a:ea typeface="Microsoft YaHei" panose="020B0503020204020204" pitchFamily="34" charset="-122"/>
              </a:rPr>
              <a:t>() method </a:t>
            </a:r>
            <a:r>
              <a:rPr lang="en" altLang="zh-CN" sz="1800" kern="0" dirty="0">
                <a:solidFill>
                  <a:srgbClr val="1369B2"/>
                </a:solidFill>
                <a:latin typeface="Microsoft YaHei" panose="020B0503020204020204" pitchFamily="34" charset="-122"/>
                <a:ea typeface="Microsoft YaHei" panose="020B0503020204020204" pitchFamily="34" charset="-122"/>
              </a:rPr>
              <a:t>writes part or all of the data to a CSV or TXT file in the specified path </a:t>
            </a:r>
            <a:r>
              <a:rPr lang="en" altLang="zh-CN" sz="1800" kern="0" dirty="0">
                <a:solidFill>
                  <a:srgbClr val="595959"/>
                </a:solidFill>
                <a:latin typeface="Microsoft YaHei" panose="020B0503020204020204" pitchFamily="34" charset="-122"/>
                <a:ea typeface="Microsoft YaHei" panose="020B0503020204020204" pitchFamily="34" charset="-122"/>
              </a:rPr>
              <a:t>. If the file does not exist, a new file will be created; if the file already exists, the contents of the file will be overwritten.</a:t>
            </a:r>
          </a:p>
        </p:txBody>
      </p:sp>
      <p:sp>
        <p:nvSpPr>
          <p:cNvPr id="8" name="矩形 7">
            <a:extLst>
              <a:ext uri="{FF2B5EF4-FFF2-40B4-BE49-F238E27FC236}">
                <a16:creationId xmlns:a16="http://schemas.microsoft.com/office/drawing/2014/main" id="{361CAA81-0507-65DC-AD31-AFCAEBF8588E}"/>
              </a:ext>
            </a:extLst>
          </p:cNvPr>
          <p:cNvSpPr/>
          <p:nvPr/>
        </p:nvSpPr>
        <p:spPr>
          <a:xfrm>
            <a:off x="1287706" y="3069754"/>
            <a:ext cx="9560028" cy="10153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769501" y="3217499"/>
            <a:ext cx="8596438" cy="729430"/>
          </a:xfrm>
          <a:prstGeom prst="rect">
            <a:avLst/>
          </a:prstGeom>
          <a:noFill/>
        </p:spPr>
        <p:txBody>
          <a:bodyPr wrap="square">
            <a:spAutoFit/>
          </a:bodyPr>
          <a:lstStyle/>
          <a:p>
            <a:pPr>
              <a:lnSpc>
                <a:spcPct val="115000"/>
              </a:lnSpc>
            </a:pPr>
            <a:r>
              <a:rPr lang="en" altLang="zh-CN" sz="1800" dirty="0">
                <a:solidFill>
                  <a:srgbClr val="000000"/>
                </a:solidFill>
                <a:latin typeface="Courier New" panose="02070309020205020404" pitchFamily="49" charset="0"/>
                <a:ea typeface="宋体" panose="02010600030101010101" pitchFamily="2" charset="-122"/>
              </a:rPr>
              <a:t>to_csv( </a:t>
            </a:r>
            <a:r>
              <a:rPr lang="en" altLang="zh-CN" sz="1800" dirty="0" err="1">
                <a:solidFill>
                  <a:srgbClr val="000000"/>
                </a:solidFill>
                <a:latin typeface="Courier New" panose="02070309020205020404" pitchFamily="49" charset="0"/>
                <a:ea typeface="宋体" panose="02010600030101010101" pitchFamily="2" charset="-122"/>
              </a:rPr>
              <a:t>path_or_buf </a:t>
            </a:r>
            <a:r>
              <a:rPr lang="en" altLang="zh-CN" sz="1800" dirty="0">
                <a:solidFill>
                  <a:srgbClr val="000000"/>
                </a:solidFill>
                <a:latin typeface="Courier New" panose="02070309020205020404" pitchFamily="49" charset="0"/>
                <a:ea typeface="宋体" panose="02010600030101010101" pitchFamily="2" charset="-122"/>
              </a:rPr>
              <a:t>=None, </a:t>
            </a:r>
            <a:r>
              <a:rPr lang="en" altLang="zh-CN" sz="1800" dirty="0" err="1">
                <a:solidFill>
                  <a:srgbClr val="000000"/>
                </a:solidFill>
                <a:latin typeface="Courier New" panose="02070309020205020404" pitchFamily="49" charset="0"/>
                <a:ea typeface="宋体" panose="02010600030101010101" pitchFamily="2" charset="-122"/>
              </a:rPr>
              <a:t>sep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na_rep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float_format </a:t>
            </a:r>
            <a:r>
              <a:rPr lang="en" altLang="zh-CN" sz="1800" dirty="0">
                <a:solidFill>
                  <a:srgbClr val="000000"/>
                </a:solidFill>
                <a:latin typeface="Courier New" panose="02070309020205020404" pitchFamily="49" charset="0"/>
                <a:ea typeface="宋体" panose="02010600030101010101" pitchFamily="2" charset="-122"/>
              </a:rPr>
              <a:t>=None, columns=None, header=True, ..., </a:t>
            </a:r>
            <a:r>
              <a:rPr lang="en" altLang="zh-CN" sz="1800" dirty="0" err="1">
                <a:solidFill>
                  <a:srgbClr val="000000"/>
                </a:solidFill>
                <a:latin typeface="Courier New" panose="02070309020205020404" pitchFamily="49" charset="0"/>
                <a:ea typeface="宋体" panose="02010600030101010101" pitchFamily="2" charset="-122"/>
              </a:rPr>
              <a:t>storage_options </a:t>
            </a:r>
            <a:r>
              <a:rPr lang="en" altLang="zh-CN" sz="1800" dirty="0">
                <a:solidFill>
                  <a:srgbClr val="000000"/>
                </a:solidFill>
                <a:latin typeface="Courier New" panose="02070309020205020404" pitchFamily="49" charset="0"/>
                <a:ea typeface="宋体" panose="02010600030101010101" pitchFamily="2" charset="-122"/>
              </a:rPr>
              <a:t>=None)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0" name="文本框 9">
            <a:extLst>
              <a:ext uri="{FF2B5EF4-FFF2-40B4-BE49-F238E27FC236}">
                <a16:creationId xmlns:a16="http://schemas.microsoft.com/office/drawing/2014/main" id="{DF0A659E-D95A-F0D1-47BF-28CAA877788D}"/>
              </a:ext>
            </a:extLst>
          </p:cNvPr>
          <p:cNvSpPr txBox="1"/>
          <p:nvPr/>
        </p:nvSpPr>
        <p:spPr>
          <a:xfrm>
            <a:off x="1301370" y="4203514"/>
            <a:ext cx="10266444" cy="2627194"/>
          </a:xfrm>
          <a:prstGeom prst="rect">
            <a:avLst/>
          </a:prstGeom>
          <a:noFill/>
        </p:spPr>
        <p:txBody>
          <a:bodyPr wrap="square">
            <a:spAutoFit/>
          </a:bodyPr>
          <a:lstStyle/>
          <a:p>
            <a:pPr lvl="0" indent="-342900" algn="just">
              <a:lnSpc>
                <a:spcPct val="150000"/>
              </a:lnSpc>
              <a:buFont typeface="Wingdings" pitchFamily="2" charset="2"/>
              <a:buChar char="Ø"/>
            </a:pPr>
            <a:r>
              <a:rPr lang="en" altLang="zh-CN" sz="1400" kern="0" dirty="0" err="1">
                <a:solidFill>
                  <a:srgbClr val="595959"/>
                </a:solidFill>
                <a:latin typeface="宋体" panose="02010600030101010101" pitchFamily="2" charset="-122"/>
                <a:ea typeface="宋体" panose="02010600030101010101" pitchFamily="2" charset="-122"/>
              </a:rPr>
              <a:t>path_or_buf </a:t>
            </a:r>
            <a:r>
              <a:rPr lang="en" altLang="zh-CN" sz="1400" kern="0" dirty="0">
                <a:solidFill>
                  <a:srgbClr val="595959"/>
                </a:solidFill>
                <a:latin typeface="宋体" panose="02010600030101010101" pitchFamily="2" charset="-122"/>
                <a:ea typeface="宋体" panose="02010600030101010101" pitchFamily="2" charset="-122"/>
              </a:rPr>
              <a:t>: indicates </a:t>
            </a:r>
            <a:r>
              <a:rPr lang="en" altLang="zh-CN" sz="1400" kern="0" dirty="0">
                <a:solidFill>
                  <a:srgbClr val="1369B2"/>
                </a:solidFill>
                <a:latin typeface="宋体" panose="02010600030101010101" pitchFamily="2" charset="-122"/>
                <a:ea typeface="宋体" panose="02010600030101010101" pitchFamily="2" charset="-122"/>
              </a:rPr>
              <a:t>the file path </a:t>
            </a:r>
            <a:r>
              <a:rPr lang="en" altLang="zh-CN" sz="1400" kern="0" dirty="0">
                <a:solidFill>
                  <a:srgbClr val="595959"/>
                </a:solidFill>
                <a:latin typeface="宋体" panose="02010600030101010101" pitchFamily="2" charset="-122"/>
                <a:ea typeface="宋体" panose="02010600030101010101" pitchFamily="2" charset="-122"/>
              </a:rPr>
              <a:t>, which can be an absolute path or a relative path. If the value of this parameter is a file name, the file will be saved to the current path.</a:t>
            </a:r>
          </a:p>
          <a:p>
            <a:pPr lvl="0" indent="-342900" algn="just">
              <a:lnSpc>
                <a:spcPct val="150000"/>
              </a:lnSpc>
              <a:buFont typeface="Wingdings" pitchFamily="2" charset="2"/>
              <a:buChar char="Ø"/>
            </a:pPr>
            <a:r>
              <a:rPr lang="en" altLang="zh-CN" sz="1400" kern="0" dirty="0" err="1">
                <a:solidFill>
                  <a:srgbClr val="595959"/>
                </a:solidFill>
                <a:latin typeface="宋体" panose="02010600030101010101" pitchFamily="2" charset="-122"/>
                <a:ea typeface="宋体" panose="02010600030101010101" pitchFamily="2" charset="-122"/>
              </a:rPr>
              <a:t>sep </a:t>
            </a:r>
            <a:r>
              <a:rPr lang="en" altLang="zh-CN" sz="1400" kern="0" dirty="0">
                <a:solidFill>
                  <a:srgbClr val="595959"/>
                </a:solidFill>
                <a:latin typeface="宋体" panose="02010600030101010101" pitchFamily="2" charset="-122"/>
                <a:ea typeface="宋体" panose="02010600030101010101" pitchFamily="2" charset="-122"/>
              </a:rPr>
              <a:t>: indicates </a:t>
            </a:r>
            <a:r>
              <a:rPr lang="en" altLang="zh-CN" sz="1400" kern="0" dirty="0">
                <a:solidFill>
                  <a:srgbClr val="1369B2"/>
                </a:solidFill>
                <a:latin typeface="宋体" panose="02010600030101010101" pitchFamily="2" charset="-122"/>
                <a:ea typeface="宋体" panose="02010600030101010101" pitchFamily="2" charset="-122"/>
              </a:rPr>
              <a:t>the field separator used by the file </a:t>
            </a:r>
            <a:r>
              <a:rPr lang="en" altLang="zh-CN" sz="1400" kern="0" dirty="0">
                <a:solidFill>
                  <a:srgbClr val="595959"/>
                </a:solidFill>
                <a:latin typeface="宋体" panose="02010600030101010101" pitchFamily="2" charset="-122"/>
                <a:ea typeface="宋体" panose="02010600030101010101" pitchFamily="2" charset="-122"/>
              </a:rPr>
              <a:t>, the default value is ',' . The length of the separator must be 1 .</a:t>
            </a:r>
          </a:p>
          <a:p>
            <a:pPr lvl="0" indent="-342900" algn="just">
              <a:lnSpc>
                <a:spcPct val="150000"/>
              </a:lnSpc>
              <a:buFont typeface="Wingdings" pitchFamily="2" charset="2"/>
              <a:buChar char="Ø"/>
            </a:pPr>
            <a:r>
              <a:rPr lang="en" altLang="zh-CN" sz="1400" kern="0" dirty="0" err="1">
                <a:solidFill>
                  <a:srgbClr val="595959"/>
                </a:solidFill>
                <a:latin typeface="宋体" panose="02010600030101010101" pitchFamily="2" charset="-122"/>
                <a:ea typeface="宋体" panose="02010600030101010101" pitchFamily="2" charset="-122"/>
              </a:rPr>
              <a:t>na_rep </a:t>
            </a:r>
            <a:r>
              <a:rPr lang="en" altLang="zh-CN" sz="1400" kern="0" dirty="0">
                <a:solidFill>
                  <a:srgbClr val="595959"/>
                </a:solidFill>
                <a:latin typeface="宋体" panose="02010600030101010101" pitchFamily="2" charset="-122"/>
                <a:ea typeface="宋体" panose="02010600030101010101" pitchFamily="2" charset="-122"/>
              </a:rPr>
              <a:t>: Indicates </a:t>
            </a:r>
            <a:r>
              <a:rPr lang="en" altLang="zh-CN" sz="1400" kern="0" dirty="0">
                <a:solidFill>
                  <a:srgbClr val="1369B2"/>
                </a:solidFill>
                <a:latin typeface="宋体" panose="02010600030101010101" pitchFamily="2" charset="-122"/>
                <a:ea typeface="宋体" panose="02010600030101010101" pitchFamily="2" charset="-122"/>
              </a:rPr>
              <a:t>how missing data is represented </a:t>
            </a:r>
            <a:r>
              <a:rPr lang="en" altLang="zh-CN" sz="1400" kern="0" dirty="0">
                <a:solidFill>
                  <a:srgbClr val="595959"/>
                </a:solidFill>
                <a:latin typeface="宋体" panose="02010600030101010101" pitchFamily="2" charset="-122"/>
                <a:ea typeface="宋体" panose="02010600030101010101" pitchFamily="2" charset="-122"/>
              </a:rPr>
              <a:t>. The default value is an empty string .</a:t>
            </a:r>
          </a:p>
          <a:p>
            <a:pPr indent="-342900" algn="just">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columns : Indicates </a:t>
            </a:r>
            <a:r>
              <a:rPr lang="en" altLang="zh-CN" sz="1400" kern="0" dirty="0">
                <a:solidFill>
                  <a:srgbClr val="1369B2"/>
                </a:solidFill>
                <a:latin typeface="宋体" panose="02010600030101010101" pitchFamily="2" charset="-122"/>
                <a:ea typeface="宋体" panose="02010600030101010101" pitchFamily="2" charset="-122"/>
              </a:rPr>
              <a:t>which columns of data are written </a:t>
            </a:r>
            <a:r>
              <a:rPr lang="en" altLang="zh-CN" sz="1400" kern="0" dirty="0">
                <a:solidFill>
                  <a:srgbClr val="595959"/>
                </a:solidFill>
                <a:latin typeface="宋体" panose="02010600030101010101" pitchFamily="2" charset="-122"/>
                <a:ea typeface="宋体" panose="02010600030101010101" pitchFamily="2" charset="-122"/>
              </a:rPr>
              <a:t>to the file .</a:t>
            </a:r>
          </a:p>
          <a:p>
            <a:pPr indent="-342900" algn="just">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header : indicates </a:t>
            </a:r>
            <a:r>
              <a:rPr lang="en" altLang="zh-CN" sz="1400" kern="0" dirty="0">
                <a:solidFill>
                  <a:srgbClr val="1369B2"/>
                </a:solidFill>
                <a:latin typeface="宋体" panose="02010600030101010101" pitchFamily="2" charset="-122"/>
                <a:ea typeface="宋体" panose="02010600030101010101" pitchFamily="2" charset="-122"/>
              </a:rPr>
              <a:t>the column header </a:t>
            </a:r>
            <a:r>
              <a:rPr lang="en" altLang="zh-CN" sz="1400" kern="0" dirty="0">
                <a:solidFill>
                  <a:srgbClr val="595959"/>
                </a:solidFill>
                <a:latin typeface="宋体" panose="02010600030101010101" pitchFamily="2" charset="-122"/>
                <a:ea typeface="宋体" panose="02010600030101010101" pitchFamily="2" charset="-122"/>
              </a:rPr>
              <a:t>displayed in the file .</a:t>
            </a:r>
          </a:p>
          <a:p>
            <a:pPr indent="-342900" algn="just">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index : Indicates whether </a:t>
            </a:r>
            <a:r>
              <a:rPr lang="en" altLang="zh-CN" sz="1400" kern="0" dirty="0">
                <a:solidFill>
                  <a:srgbClr val="1369B2"/>
                </a:solidFill>
                <a:latin typeface="宋体" panose="02010600030101010101" pitchFamily="2" charset="-122"/>
                <a:ea typeface="宋体" panose="02010600030101010101" pitchFamily="2" charset="-122"/>
              </a:rPr>
              <a:t>to write the line index </a:t>
            </a:r>
            <a:r>
              <a:rPr lang="en" altLang="zh-CN" sz="1400" kern="0" dirty="0">
                <a:solidFill>
                  <a:srgbClr val="595959"/>
                </a:solidFill>
                <a:latin typeface="宋体" panose="02010600030101010101" pitchFamily="2" charset="-122"/>
                <a:ea typeface="宋体" panose="02010600030101010101" pitchFamily="2" charset="-122"/>
              </a:rPr>
              <a:t>to the file . The default value is True .</a:t>
            </a:r>
          </a:p>
        </p:txBody>
      </p:sp>
    </p:spTree>
    <p:extLst>
      <p:ext uri="{BB962C8B-B14F-4D97-AF65-F5344CB8AC3E}">
        <p14:creationId xmlns:p14="http://schemas.microsoft.com/office/powerpoint/2010/main" val="1752724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840790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CSV and TXT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矩形: 圆角 139">
            <a:extLst>
              <a:ext uri="{FF2B5EF4-FFF2-40B4-BE49-F238E27FC236}">
                <a16:creationId xmlns:a16="http://schemas.microsoft.com/office/drawing/2014/main" id="{18096A58-1789-EEAE-4098-FE0F6DF9454A}"/>
              </a:ext>
            </a:extLst>
          </p:cNvPr>
          <p:cNvSpPr/>
          <p:nvPr/>
        </p:nvSpPr>
        <p:spPr>
          <a:xfrm>
            <a:off x="1276317" y="1053530"/>
            <a:ext cx="9089621"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Read data from a text file using the </a:t>
            </a:r>
            <a:r>
              <a:rPr lang="en-US" altLang="zh-CN" b="1" dirty="0" err="1">
                <a:latin typeface="宋体" panose="02010600030101010101" pitchFamily="2" charset="-122"/>
                <a:ea typeface="宋体" panose="02010600030101010101" pitchFamily="2" charset="-122"/>
              </a:rPr>
              <a:t>read_csv</a:t>
            </a:r>
            <a:r>
              <a:rPr lang="en-US" altLang="zh-CN" b="1" dirty="0">
                <a:latin typeface="宋体" panose="02010600030101010101" pitchFamily="2" charset="-122"/>
                <a:ea typeface="宋体" panose="02010600030101010101" pitchFamily="2" charset="-122"/>
              </a:rPr>
              <a:t>() function</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5" name="文本框 4">
            <a:extLst>
              <a:ext uri="{FF2B5EF4-FFF2-40B4-BE49-F238E27FC236}">
                <a16:creationId xmlns:a16="http://schemas.microsoft.com/office/drawing/2014/main" id="{1E1BFBFC-8168-1953-8181-1D9657228AA6}"/>
              </a:ext>
            </a:extLst>
          </p:cNvPr>
          <p:cNvSpPr txBox="1"/>
          <p:nvPr/>
        </p:nvSpPr>
        <p:spPr>
          <a:xfrm>
            <a:off x="1301370" y="1701602"/>
            <a:ext cx="9557130" cy="1015663"/>
          </a:xfrm>
          <a:prstGeom prst="rect">
            <a:avLst/>
          </a:prstGeom>
          <a:noFill/>
        </p:spPr>
        <p:txBody>
          <a:bodyPr wrap="square">
            <a:spAutoFit/>
          </a:bodyPr>
          <a:lstStyle/>
          <a:p>
            <a:pPr>
              <a:lnSpc>
                <a:spcPct val="150000"/>
              </a:lnSpc>
            </a:pPr>
            <a:r>
              <a:rPr lang="en" altLang="zh-CN" sz="2000" kern="0" dirty="0" err="1">
                <a:solidFill>
                  <a:srgbClr val="595959"/>
                </a:solidFill>
                <a:latin typeface="Microsoft YaHei" panose="020B0503020204020204" pitchFamily="34" charset="-122"/>
                <a:ea typeface="Microsoft YaHei" panose="020B0503020204020204" pitchFamily="34" charset="-122"/>
              </a:rPr>
              <a:t>read_csv </a:t>
            </a:r>
            <a:r>
              <a:rPr lang="en" altLang="zh-CN" sz="2000" kern="0" dirty="0">
                <a:solidFill>
                  <a:srgbClr val="595959"/>
                </a:solidFill>
                <a:latin typeface="Microsoft YaHei" panose="020B0503020204020204" pitchFamily="34" charset="-122"/>
                <a:ea typeface="Microsoft YaHei" panose="020B0503020204020204" pitchFamily="34" charset="-122"/>
              </a:rPr>
              <a:t>() function </a:t>
            </a:r>
            <a:r>
              <a:rPr lang="en" altLang="zh-CN" sz="2000" kern="0" dirty="0">
                <a:solidFill>
                  <a:srgbClr val="1369B2"/>
                </a:solidFill>
                <a:latin typeface="Microsoft YaHei" panose="020B0503020204020204" pitchFamily="34" charset="-122"/>
                <a:ea typeface="Microsoft YaHei" panose="020B0503020204020204" pitchFamily="34" charset="-122"/>
              </a:rPr>
              <a:t>reads data from a CSV or TXT file in the specified path </a:t>
            </a:r>
            <a:r>
              <a:rPr lang="en" altLang="zh-CN" sz="2000" kern="0" dirty="0">
                <a:solidFill>
                  <a:srgbClr val="595959"/>
                </a:solidFill>
                <a:latin typeface="Microsoft YaHei" panose="020B0503020204020204" pitchFamily="34" charset="-122"/>
                <a:ea typeface="Microsoft YaHei" panose="020B0503020204020204" pitchFamily="34" charset="-122"/>
              </a:rPr>
              <a:t>. After successful reading, it converts the data into an object of the Series or DataFrame class according to the data format.</a:t>
            </a:r>
          </a:p>
        </p:txBody>
      </p:sp>
      <p:sp>
        <p:nvSpPr>
          <p:cNvPr id="8" name="矩形 7">
            <a:extLst>
              <a:ext uri="{FF2B5EF4-FFF2-40B4-BE49-F238E27FC236}">
                <a16:creationId xmlns:a16="http://schemas.microsoft.com/office/drawing/2014/main" id="{361CAA81-0507-65DC-AD31-AFCAEBF8588E}"/>
              </a:ext>
            </a:extLst>
          </p:cNvPr>
          <p:cNvSpPr/>
          <p:nvPr/>
        </p:nvSpPr>
        <p:spPr>
          <a:xfrm>
            <a:off x="1287706" y="3208807"/>
            <a:ext cx="9560028" cy="10153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769501" y="3356552"/>
            <a:ext cx="8596438" cy="719043"/>
          </a:xfrm>
          <a:prstGeom prst="rect">
            <a:avLst/>
          </a:prstGeom>
          <a:noFill/>
        </p:spPr>
        <p:txBody>
          <a:bodyPr wrap="square">
            <a:spAutoFit/>
          </a:bodyPr>
          <a:lstStyle/>
          <a:p>
            <a:pPr>
              <a:lnSpc>
                <a:spcPct val="115000"/>
              </a:lnSpc>
            </a:pPr>
            <a:r>
              <a:rPr lang="en" altLang="zh-CN" sz="1800" dirty="0">
                <a:solidFill>
                  <a:srgbClr val="000000"/>
                </a:solidFill>
                <a:latin typeface="Courier New" panose="02070309020205020404" pitchFamily="49" charset="0"/>
                <a:ea typeface="宋体" panose="02010600030101010101" pitchFamily="2" charset="-122"/>
              </a:rPr>
              <a:t>read_csv( </a:t>
            </a:r>
            <a:r>
              <a:rPr lang="en" altLang="zh-CN" sz="1800" dirty="0" err="1">
                <a:solidFill>
                  <a:srgbClr val="000000"/>
                </a:solidFill>
                <a:latin typeface="Courier New" panose="02070309020205020404" pitchFamily="49" charset="0"/>
                <a:ea typeface="宋体" panose="02010600030101010101" pitchFamily="2" charset="-122"/>
              </a:rPr>
              <a:t>filepath_or_buffer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sep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NoDefault.no_default </a:t>
            </a:r>
            <a:r>
              <a:rPr lang="en" altLang="zh-CN" sz="1800" dirty="0">
                <a:solidFill>
                  <a:srgbClr val="000000"/>
                </a:solidFill>
                <a:latin typeface="Courier New" panose="02070309020205020404" pitchFamily="49" charset="0"/>
                <a:ea typeface="宋体" panose="02010600030101010101" pitchFamily="2" charset="-122"/>
              </a:rPr>
              <a:t>, delimiter=None, header='infer', ..., </a:t>
            </a:r>
            <a:r>
              <a:rPr lang="en" altLang="zh-CN" sz="1800" dirty="0" err="1">
                <a:solidFill>
                  <a:srgbClr val="000000"/>
                </a:solidFill>
                <a:latin typeface="Courier New" panose="02070309020205020404" pitchFamily="49" charset="0"/>
                <a:ea typeface="宋体" panose="02010600030101010101" pitchFamily="2" charset="-122"/>
              </a:rPr>
              <a:t>storage_options </a:t>
            </a:r>
            <a:r>
              <a:rPr lang="en" altLang="zh-CN" sz="1800" dirty="0">
                <a:solidFill>
                  <a:srgbClr val="000000"/>
                </a:solidFill>
                <a:latin typeface="Courier New" panose="02070309020205020404" pitchFamily="49" charset="0"/>
                <a:ea typeface="宋体" panose="02010600030101010101" pitchFamily="2" charset="-122"/>
              </a:rPr>
              <a:t>=None)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0" name="文本框 9">
            <a:extLst>
              <a:ext uri="{FF2B5EF4-FFF2-40B4-BE49-F238E27FC236}">
                <a16:creationId xmlns:a16="http://schemas.microsoft.com/office/drawing/2014/main" id="{DF0A659E-D95A-F0D1-47BF-28CAA877788D}"/>
              </a:ext>
            </a:extLst>
          </p:cNvPr>
          <p:cNvSpPr txBox="1"/>
          <p:nvPr/>
        </p:nvSpPr>
        <p:spPr>
          <a:xfrm>
            <a:off x="1301370" y="4356313"/>
            <a:ext cx="10338452" cy="2250616"/>
          </a:xfrm>
          <a:prstGeom prst="rect">
            <a:avLst/>
          </a:prstGeom>
          <a:noFill/>
        </p:spPr>
        <p:txBody>
          <a:bodyPr wrap="square">
            <a:spAutoFit/>
          </a:bodyPr>
          <a:lstStyle/>
          <a:p>
            <a:pPr lvl="0" indent="-342900">
              <a:lnSpc>
                <a:spcPct val="150000"/>
              </a:lnSpc>
              <a:buFont typeface="Wingdings" pitchFamily="2" charset="2"/>
              <a:buChar char="Ø"/>
            </a:pPr>
            <a:r>
              <a:rPr lang="en" altLang="zh-CN" sz="1600" kern="0" dirty="0" err="1">
                <a:solidFill>
                  <a:srgbClr val="595959"/>
                </a:solidFill>
                <a:latin typeface="宋体" panose="02010600030101010101" pitchFamily="2" charset="-122"/>
                <a:ea typeface="宋体" panose="02010600030101010101" pitchFamily="2" charset="-122"/>
              </a:rPr>
              <a:t>filepath_or_buffer </a:t>
            </a:r>
            <a:r>
              <a:rPr lang="en" altLang="zh-CN" sz="1600" kern="0" dirty="0">
                <a:solidFill>
                  <a:srgbClr val="595959"/>
                </a:solidFill>
                <a:latin typeface="宋体" panose="02010600030101010101" pitchFamily="2" charset="-122"/>
                <a:ea typeface="宋体" panose="02010600030101010101" pitchFamily="2" charset="-122"/>
              </a:rPr>
              <a:t>: indicates </a:t>
            </a:r>
            <a:r>
              <a:rPr lang="en" altLang="zh-CN" sz="1600" kern="0" dirty="0">
                <a:solidFill>
                  <a:srgbClr val="1369B2"/>
                </a:solidFill>
                <a:latin typeface="宋体" panose="02010600030101010101" pitchFamily="2" charset="-122"/>
                <a:ea typeface="宋体" panose="02010600030101010101" pitchFamily="2" charset="-122"/>
              </a:rPr>
              <a:t>the path of the file </a:t>
            </a:r>
            <a:r>
              <a:rPr lang="en" altLang="zh-CN" sz="1600" kern="0" dirty="0">
                <a:solidFill>
                  <a:srgbClr val="595959"/>
                </a:solidFill>
                <a:latin typeface="宋体" panose="02010600030101010101" pitchFamily="2" charset="-122"/>
                <a:ea typeface="宋体" panose="02010600030101010101" pitchFamily="2" charset="-122"/>
              </a:rPr>
              <a:t>.</a:t>
            </a:r>
          </a:p>
          <a:p>
            <a:pPr lvl="0" indent="-342900">
              <a:lnSpc>
                <a:spcPct val="150000"/>
              </a:lnSpc>
              <a:buFont typeface="Wingdings" pitchFamily="2" charset="2"/>
              <a:buChar char="Ø"/>
            </a:pPr>
            <a:r>
              <a:rPr lang="en" altLang="zh-CN" sz="1600" kern="0" dirty="0" err="1">
                <a:solidFill>
                  <a:srgbClr val="595959"/>
                </a:solidFill>
                <a:latin typeface="宋体" panose="02010600030101010101" pitchFamily="2" charset="-122"/>
                <a:ea typeface="宋体" panose="02010600030101010101" pitchFamily="2" charset="-122"/>
              </a:rPr>
              <a:t>sep : Indicates </a:t>
            </a:r>
            <a:r>
              <a:rPr lang="en" altLang="zh-CN" sz="1600" kern="0" dirty="0">
                <a:solidFill>
                  <a:srgbClr val="1369B2"/>
                </a:solidFill>
                <a:latin typeface="宋体" panose="02010600030101010101" pitchFamily="2" charset="-122"/>
                <a:ea typeface="宋体" panose="02010600030101010101" pitchFamily="2" charset="-122"/>
              </a:rPr>
              <a:t>the separator </a:t>
            </a:r>
            <a:r>
              <a:rPr lang="en" altLang="zh-CN" sz="1600" kern="0" dirty="0">
                <a:solidFill>
                  <a:srgbClr val="595959"/>
                </a:solidFill>
                <a:latin typeface="宋体" panose="02010600030101010101" pitchFamily="2" charset="-122"/>
                <a:ea typeface="宋体" panose="02010600030101010101" pitchFamily="2" charset="-122"/>
              </a:rPr>
              <a:t>used by the file . If no separator is specified, a comma will be tried for separation.</a:t>
            </a:r>
          </a:p>
          <a:p>
            <a:pPr lvl="0" indent="-342900">
              <a:lnSpc>
                <a:spcPct val="150000"/>
              </a:lnSpc>
              <a:buFont typeface="Wingdings" pitchFamily="2" charset="2"/>
              <a:buChar char="Ø"/>
            </a:pPr>
            <a:r>
              <a:rPr lang="en" altLang="zh-CN" sz="1600" kern="0" dirty="0">
                <a:solidFill>
                  <a:srgbClr val="595959"/>
                </a:solidFill>
                <a:latin typeface="宋体" panose="02010600030101010101" pitchFamily="2" charset="-122"/>
                <a:ea typeface="宋体" panose="02010600030101010101" pitchFamily="2" charset="-122"/>
              </a:rPr>
              <a:t>header : Specifies which line in the file is </a:t>
            </a:r>
            <a:r>
              <a:rPr lang="en" altLang="zh-CN" sz="1600" kern="0" dirty="0">
                <a:solidFill>
                  <a:srgbClr val="1369B2"/>
                </a:solidFill>
                <a:latin typeface="宋体" panose="02010600030101010101" pitchFamily="2" charset="-122"/>
                <a:ea typeface="宋体" panose="02010600030101010101" pitchFamily="2" charset="-122"/>
              </a:rPr>
              <a:t>the beginning of the column indices and data </a:t>
            </a:r>
            <a:r>
              <a:rPr lang="en" altLang="zh-CN" sz="1600" kern="0" dirty="0">
                <a:solidFill>
                  <a:srgbClr val="595959"/>
                </a:solidFill>
                <a:latin typeface="宋体" panose="02010600030101010101" pitchFamily="2" charset="-122"/>
                <a:ea typeface="宋体" panose="02010600030101010101" pitchFamily="2" charset="-122"/>
              </a:rPr>
              <a:t>.</a:t>
            </a:r>
            <a:endParaRPr lang="zh-CN" altLang="zh-CN" sz="1600" kern="0" dirty="0">
              <a:solidFill>
                <a:srgbClr val="595959"/>
              </a:solidFill>
              <a:latin typeface="宋体" panose="02010600030101010101" pitchFamily="2" charset="-122"/>
              <a:ea typeface="宋体" panose="02010600030101010101" pitchFamily="2" charset="-122"/>
            </a:endParaRPr>
          </a:p>
          <a:p>
            <a:pPr lvl="0" indent="-342900">
              <a:lnSpc>
                <a:spcPct val="150000"/>
              </a:lnSpc>
              <a:buFont typeface="Wingdings" pitchFamily="2" charset="2"/>
              <a:buChar char="Ø"/>
            </a:pPr>
            <a:r>
              <a:rPr lang="en" altLang="zh-CN" sz="1600" kern="0" dirty="0">
                <a:solidFill>
                  <a:srgbClr val="595959"/>
                </a:solidFill>
                <a:latin typeface="宋体" panose="02010600030101010101" pitchFamily="2" charset="-122"/>
                <a:ea typeface="宋体" panose="02010600030101010101" pitchFamily="2" charset="-122"/>
              </a:rPr>
              <a:t>names : </a:t>
            </a:r>
            <a:r>
              <a:rPr lang="en" altLang="zh-CN" sz="1600" kern="0" dirty="0">
                <a:solidFill>
                  <a:srgbClr val="1369B2"/>
                </a:solidFill>
                <a:latin typeface="宋体" panose="02010600030101010101" pitchFamily="2" charset="-122"/>
                <a:ea typeface="宋体" panose="02010600030101010101" pitchFamily="2" charset="-122"/>
              </a:rPr>
              <a:t>A list indicating the column names </a:t>
            </a:r>
            <a:r>
              <a:rPr lang="en" altLang="zh-CN" sz="1600" kern="0" dirty="0">
                <a:solidFill>
                  <a:srgbClr val="595959"/>
                </a:solidFill>
                <a:latin typeface="宋体" panose="02010600030101010101" pitchFamily="2" charset="-122"/>
                <a:ea typeface="宋体" panose="02010600030101010101" pitchFamily="2" charset="-122"/>
              </a:rPr>
              <a:t>to use .</a:t>
            </a:r>
            <a:endParaRPr lang="zh-CN" altLang="zh-CN" sz="1600" kern="0" dirty="0">
              <a:solidFill>
                <a:srgbClr val="595959"/>
              </a:solidFill>
              <a:latin typeface="宋体" panose="02010600030101010101" pitchFamily="2" charset="-122"/>
              <a:ea typeface="宋体" panose="02010600030101010101" pitchFamily="2" charset="-122"/>
            </a:endParaRPr>
          </a:p>
          <a:p>
            <a:pPr lvl="0" indent="-342900">
              <a:lnSpc>
                <a:spcPct val="150000"/>
              </a:lnSpc>
              <a:buFont typeface="Wingdings" pitchFamily="2" charset="2"/>
              <a:buChar char="Ø"/>
            </a:pPr>
            <a:r>
              <a:rPr lang="en" altLang="zh-CN" sz="1600" kern="0" dirty="0">
                <a:solidFill>
                  <a:srgbClr val="595959"/>
                </a:solidFill>
                <a:latin typeface="宋体" panose="02010600030101010101" pitchFamily="2" charset="-122"/>
                <a:ea typeface="宋体" panose="02010600030101010101" pitchFamily="2" charset="-122"/>
              </a:rPr>
              <a:t>encoding : Indicates </a:t>
            </a:r>
            <a:r>
              <a:rPr lang="en" altLang="zh-CN" sz="1600" kern="0" dirty="0">
                <a:solidFill>
                  <a:srgbClr val="1369B2"/>
                </a:solidFill>
                <a:latin typeface="宋体" panose="02010600030101010101" pitchFamily="2" charset="-122"/>
                <a:ea typeface="宋体" panose="02010600030101010101" pitchFamily="2" charset="-122"/>
              </a:rPr>
              <a:t>the encoding format </a:t>
            </a:r>
            <a:r>
              <a:rPr lang="en" altLang="zh-CN" sz="1600" kern="0" dirty="0">
                <a:solidFill>
                  <a:srgbClr val="595959"/>
                </a:solidFill>
                <a:latin typeface="宋体" panose="02010600030101010101" pitchFamily="2" charset="-122"/>
                <a:ea typeface="宋体" panose="02010600030101010101" pitchFamily="2" charset="-122"/>
              </a:rPr>
              <a:t>used when reading the file .</a:t>
            </a:r>
          </a:p>
        </p:txBody>
      </p:sp>
    </p:spTree>
    <p:extLst>
      <p:ext uri="{BB962C8B-B14F-4D97-AF65-F5344CB8AC3E}">
        <p14:creationId xmlns:p14="http://schemas.microsoft.com/office/powerpoint/2010/main" val="770869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61581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CSV and TXT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4316225" y="3069754"/>
            <a:ext cx="6675526" cy="2807948"/>
          </a:xfrm>
          <a:prstGeom prst="rect">
            <a:avLst/>
          </a:prstGeom>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In addition to using the read_csv() function to read TXT files, you can also use </a:t>
            </a:r>
            <a:r>
              <a:rPr lang="en" altLang="zh-CN" sz="20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the read_table </a:t>
            </a:r>
            <a:r>
              <a:rPr lang="e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 function </a:t>
            </a:r>
            <a:r>
              <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to read TXT files. The difference between the two is that the default delimiter used is different. The delimiter used by the former is a comma, and </a:t>
            </a:r>
            <a:r>
              <a:rPr lang="en"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the delimiter used by the latter is a tab character ( \t ) </a:t>
            </a:r>
            <a:r>
              <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grpSp>
        <p:nvGrpSpPr>
          <p:cNvPr id="12" name="Группа 65">
            <a:extLst>
              <a:ext uri="{FF2B5EF4-FFF2-40B4-BE49-F238E27FC236}">
                <a16:creationId xmlns:a16="http://schemas.microsoft.com/office/drawing/2014/main" id="{60A30B51-585D-B299-A3F2-0268BA0A90E9}"/>
              </a:ext>
            </a:extLst>
          </p:cNvPr>
          <p:cNvGrpSpPr/>
          <p:nvPr/>
        </p:nvGrpSpPr>
        <p:grpSpPr>
          <a:xfrm>
            <a:off x="1846734" y="2853730"/>
            <a:ext cx="1680756" cy="2528914"/>
            <a:chOff x="10248578" y="3546427"/>
            <a:chExt cx="4067901" cy="6120679"/>
          </a:xfrm>
        </p:grpSpPr>
        <p:grpSp>
          <p:nvGrpSpPr>
            <p:cNvPr id="13" name="Группа 66">
              <a:extLst>
                <a:ext uri="{FF2B5EF4-FFF2-40B4-BE49-F238E27FC236}">
                  <a16:creationId xmlns:a16="http://schemas.microsoft.com/office/drawing/2014/main" id="{ED98AC13-151D-F7E1-CCE5-52C194CA0E6E}"/>
                </a:ext>
              </a:extLst>
            </p:cNvPr>
            <p:cNvGrpSpPr/>
            <p:nvPr/>
          </p:nvGrpSpPr>
          <p:grpSpPr>
            <a:xfrm>
              <a:off x="10248578" y="3656158"/>
              <a:ext cx="4067901" cy="6010948"/>
              <a:chOff x="15868751" y="9379074"/>
              <a:chExt cx="1136650" cy="1679575"/>
            </a:xfrm>
          </p:grpSpPr>
          <p:sp>
            <p:nvSpPr>
              <p:cNvPr id="15" name="Freeform 917">
                <a:extLst>
                  <a:ext uri="{FF2B5EF4-FFF2-40B4-BE49-F238E27FC236}">
                    <a16:creationId xmlns:a16="http://schemas.microsoft.com/office/drawing/2014/main" id="{3D81C9B1-722E-55CB-0FAD-C0C80D587BCE}"/>
                  </a:ext>
                </a:extLst>
              </p:cNvPr>
              <p:cNvSpPr>
                <a:spLocks/>
              </p:cNvSpPr>
              <p:nvPr/>
            </p:nvSpPr>
            <p:spPr bwMode="auto">
              <a:xfrm>
                <a:off x="16608526" y="10871324"/>
                <a:ext cx="165100" cy="187325"/>
              </a:xfrm>
              <a:custGeom>
                <a:avLst/>
                <a:gdLst>
                  <a:gd name="T0" fmla="*/ 42 w 52"/>
                  <a:gd name="T1" fmla="*/ 34 h 59"/>
                  <a:gd name="T2" fmla="*/ 42 w 52"/>
                  <a:gd name="T3" fmla="*/ 10 h 59"/>
                  <a:gd name="T4" fmla="*/ 43 w 52"/>
                  <a:gd name="T5" fmla="*/ 4 h 59"/>
                  <a:gd name="T6" fmla="*/ 7 w 52"/>
                  <a:gd name="T7" fmla="*/ 0 h 59"/>
                  <a:gd name="T8" fmla="*/ 9 w 52"/>
                  <a:gd name="T9" fmla="*/ 10 h 59"/>
                  <a:gd name="T10" fmla="*/ 10 w 52"/>
                  <a:gd name="T11" fmla="*/ 34 h 59"/>
                  <a:gd name="T12" fmla="*/ 0 w 52"/>
                  <a:gd name="T13" fmla="*/ 51 h 59"/>
                  <a:gd name="T14" fmla="*/ 26 w 52"/>
                  <a:gd name="T15" fmla="*/ 57 h 59"/>
                  <a:gd name="T16" fmla="*/ 52 w 52"/>
                  <a:gd name="T17" fmla="*/ 51 h 59"/>
                  <a:gd name="T18" fmla="*/ 42 w 52"/>
                  <a:gd name="T19"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9">
                    <a:moveTo>
                      <a:pt x="42" y="34"/>
                    </a:moveTo>
                    <a:cubicBezTo>
                      <a:pt x="42" y="29"/>
                      <a:pt x="41" y="22"/>
                      <a:pt x="42" y="10"/>
                    </a:cubicBezTo>
                    <a:cubicBezTo>
                      <a:pt x="43" y="8"/>
                      <a:pt x="43" y="6"/>
                      <a:pt x="43" y="4"/>
                    </a:cubicBezTo>
                    <a:cubicBezTo>
                      <a:pt x="35" y="3"/>
                      <a:pt x="21" y="2"/>
                      <a:pt x="7" y="0"/>
                    </a:cubicBezTo>
                    <a:cubicBezTo>
                      <a:pt x="8" y="3"/>
                      <a:pt x="9" y="6"/>
                      <a:pt x="9" y="10"/>
                    </a:cubicBezTo>
                    <a:cubicBezTo>
                      <a:pt x="11" y="22"/>
                      <a:pt x="10" y="29"/>
                      <a:pt x="10" y="34"/>
                    </a:cubicBezTo>
                    <a:cubicBezTo>
                      <a:pt x="4" y="38"/>
                      <a:pt x="0" y="44"/>
                      <a:pt x="0" y="51"/>
                    </a:cubicBezTo>
                    <a:cubicBezTo>
                      <a:pt x="0" y="59"/>
                      <a:pt x="11" y="57"/>
                      <a:pt x="26" y="57"/>
                    </a:cubicBezTo>
                    <a:cubicBezTo>
                      <a:pt x="40" y="57"/>
                      <a:pt x="52" y="59"/>
                      <a:pt x="52" y="51"/>
                    </a:cubicBezTo>
                    <a:cubicBezTo>
                      <a:pt x="52" y="44"/>
                      <a:pt x="48" y="38"/>
                      <a:pt x="42" y="34"/>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6" name="Freeform 918">
                <a:extLst>
                  <a:ext uri="{FF2B5EF4-FFF2-40B4-BE49-F238E27FC236}">
                    <a16:creationId xmlns:a16="http://schemas.microsoft.com/office/drawing/2014/main" id="{8A09C348-1A61-2263-59ED-EDB2DF9CCE64}"/>
                  </a:ext>
                </a:extLst>
              </p:cNvPr>
              <p:cNvSpPr>
                <a:spLocks/>
              </p:cNvSpPr>
              <p:nvPr/>
            </p:nvSpPr>
            <p:spPr bwMode="auto">
              <a:xfrm>
                <a:off x="16075126" y="9379074"/>
                <a:ext cx="930275" cy="1676400"/>
              </a:xfrm>
              <a:custGeom>
                <a:avLst/>
                <a:gdLst>
                  <a:gd name="T0" fmla="*/ 229 w 293"/>
                  <a:gd name="T1" fmla="*/ 347 h 528"/>
                  <a:gd name="T2" fmla="*/ 271 w 293"/>
                  <a:gd name="T3" fmla="*/ 308 h 528"/>
                  <a:gd name="T4" fmla="*/ 189 w 293"/>
                  <a:gd name="T5" fmla="*/ 215 h 528"/>
                  <a:gd name="T6" fmla="*/ 276 w 293"/>
                  <a:gd name="T7" fmla="*/ 100 h 528"/>
                  <a:gd name="T8" fmla="*/ 76 w 293"/>
                  <a:gd name="T9" fmla="*/ 100 h 528"/>
                  <a:gd name="T10" fmla="*/ 141 w 293"/>
                  <a:gd name="T11" fmla="*/ 215 h 528"/>
                  <a:gd name="T12" fmla="*/ 19 w 293"/>
                  <a:gd name="T13" fmla="*/ 284 h 528"/>
                  <a:gd name="T14" fmla="*/ 1 w 293"/>
                  <a:gd name="T15" fmla="*/ 294 h 528"/>
                  <a:gd name="T16" fmla="*/ 7 w 293"/>
                  <a:gd name="T17" fmla="*/ 302 h 528"/>
                  <a:gd name="T18" fmla="*/ 10 w 293"/>
                  <a:gd name="T19" fmla="*/ 295 h 528"/>
                  <a:gd name="T20" fmla="*/ 8 w 293"/>
                  <a:gd name="T21" fmla="*/ 315 h 528"/>
                  <a:gd name="T22" fmla="*/ 16 w 293"/>
                  <a:gd name="T23" fmla="*/ 302 h 528"/>
                  <a:gd name="T24" fmla="*/ 18 w 293"/>
                  <a:gd name="T25" fmla="*/ 302 h 528"/>
                  <a:gd name="T26" fmla="*/ 25 w 293"/>
                  <a:gd name="T27" fmla="*/ 320 h 528"/>
                  <a:gd name="T28" fmla="*/ 27 w 293"/>
                  <a:gd name="T29" fmla="*/ 300 h 528"/>
                  <a:gd name="T30" fmla="*/ 34 w 293"/>
                  <a:gd name="T31" fmla="*/ 317 h 528"/>
                  <a:gd name="T32" fmla="*/ 43 w 293"/>
                  <a:gd name="T33" fmla="*/ 292 h 528"/>
                  <a:gd name="T34" fmla="*/ 45 w 293"/>
                  <a:gd name="T35" fmla="*/ 293 h 528"/>
                  <a:gd name="T36" fmla="*/ 56 w 293"/>
                  <a:gd name="T37" fmla="*/ 299 h 528"/>
                  <a:gd name="T38" fmla="*/ 89 w 293"/>
                  <a:gd name="T39" fmla="*/ 264 h 528"/>
                  <a:gd name="T40" fmla="*/ 116 w 293"/>
                  <a:gd name="T41" fmla="*/ 308 h 528"/>
                  <a:gd name="T42" fmla="*/ 135 w 293"/>
                  <a:gd name="T43" fmla="*/ 439 h 528"/>
                  <a:gd name="T44" fmla="*/ 214 w 293"/>
                  <a:gd name="T45" fmla="*/ 467 h 528"/>
                  <a:gd name="T46" fmla="*/ 220 w 293"/>
                  <a:gd name="T47" fmla="*/ 496 h 528"/>
                  <a:gd name="T48" fmla="*/ 257 w 293"/>
                  <a:gd name="T49" fmla="*/ 488 h 528"/>
                  <a:gd name="T50" fmla="*/ 238 w 293"/>
                  <a:gd name="T51" fmla="*/ 434 h 528"/>
                  <a:gd name="T52" fmla="*/ 203 w 293"/>
                  <a:gd name="T53" fmla="*/ 424 h 528"/>
                  <a:gd name="T54" fmla="*/ 171 w 293"/>
                  <a:gd name="T55" fmla="*/ 375 h 528"/>
                  <a:gd name="T56" fmla="*/ 208 w 293"/>
                  <a:gd name="T57" fmla="*/ 420 h 528"/>
                  <a:gd name="T58" fmla="*/ 224 w 293"/>
                  <a:gd name="T59" fmla="*/ 413 h 528"/>
                  <a:gd name="T60" fmla="*/ 223 w 293"/>
                  <a:gd name="T61" fmla="*/ 351 h 528"/>
                  <a:gd name="T62" fmla="*/ 212 w 293"/>
                  <a:gd name="T63" fmla="*/ 316 h 528"/>
                  <a:gd name="T64" fmla="*/ 211 w 293"/>
                  <a:gd name="T65" fmla="*/ 314 h 528"/>
                  <a:gd name="T66" fmla="*/ 219 w 293"/>
                  <a:gd name="T67" fmla="*/ 295 h 528"/>
                  <a:gd name="T68" fmla="*/ 261 w 293"/>
                  <a:gd name="T69" fmla="*/ 276 h 528"/>
                  <a:gd name="T70" fmla="*/ 236 w 293"/>
                  <a:gd name="T71" fmla="*/ 296 h 528"/>
                  <a:gd name="T72" fmla="*/ 216 w 293"/>
                  <a:gd name="T73" fmla="*/ 311 h 528"/>
                  <a:gd name="T74" fmla="*/ 218 w 293"/>
                  <a:gd name="T75" fmla="*/ 31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528">
                    <a:moveTo>
                      <a:pt x="218" y="318"/>
                    </a:moveTo>
                    <a:cubicBezTo>
                      <a:pt x="216" y="324"/>
                      <a:pt x="222" y="348"/>
                      <a:pt x="229" y="347"/>
                    </a:cubicBezTo>
                    <a:cubicBezTo>
                      <a:pt x="239" y="345"/>
                      <a:pt x="252" y="333"/>
                      <a:pt x="258" y="326"/>
                    </a:cubicBezTo>
                    <a:cubicBezTo>
                      <a:pt x="266" y="316"/>
                      <a:pt x="266" y="315"/>
                      <a:pt x="271" y="308"/>
                    </a:cubicBezTo>
                    <a:cubicBezTo>
                      <a:pt x="275" y="301"/>
                      <a:pt x="293" y="280"/>
                      <a:pt x="291" y="273"/>
                    </a:cubicBezTo>
                    <a:cubicBezTo>
                      <a:pt x="283" y="246"/>
                      <a:pt x="218" y="222"/>
                      <a:pt x="189" y="215"/>
                    </a:cubicBezTo>
                    <a:cubicBezTo>
                      <a:pt x="186" y="215"/>
                      <a:pt x="186" y="205"/>
                      <a:pt x="191" y="199"/>
                    </a:cubicBezTo>
                    <a:cubicBezTo>
                      <a:pt x="239" y="192"/>
                      <a:pt x="276" y="151"/>
                      <a:pt x="276" y="100"/>
                    </a:cubicBezTo>
                    <a:cubicBezTo>
                      <a:pt x="276" y="45"/>
                      <a:pt x="231" y="0"/>
                      <a:pt x="176" y="0"/>
                    </a:cubicBezTo>
                    <a:cubicBezTo>
                      <a:pt x="121" y="0"/>
                      <a:pt x="76" y="45"/>
                      <a:pt x="76" y="100"/>
                    </a:cubicBezTo>
                    <a:cubicBezTo>
                      <a:pt x="76" y="144"/>
                      <a:pt x="103" y="180"/>
                      <a:pt x="142" y="194"/>
                    </a:cubicBezTo>
                    <a:cubicBezTo>
                      <a:pt x="146" y="201"/>
                      <a:pt x="147" y="215"/>
                      <a:pt x="141" y="215"/>
                    </a:cubicBezTo>
                    <a:cubicBezTo>
                      <a:pt x="107" y="218"/>
                      <a:pt x="92" y="228"/>
                      <a:pt x="85" y="233"/>
                    </a:cubicBezTo>
                    <a:cubicBezTo>
                      <a:pt x="74" y="242"/>
                      <a:pt x="33" y="275"/>
                      <a:pt x="19" y="284"/>
                    </a:cubicBezTo>
                    <a:cubicBezTo>
                      <a:pt x="18" y="284"/>
                      <a:pt x="18" y="284"/>
                      <a:pt x="18" y="284"/>
                    </a:cubicBezTo>
                    <a:cubicBezTo>
                      <a:pt x="5" y="286"/>
                      <a:pt x="1" y="291"/>
                      <a:pt x="1" y="294"/>
                    </a:cubicBezTo>
                    <a:cubicBezTo>
                      <a:pt x="1" y="301"/>
                      <a:pt x="1" y="301"/>
                      <a:pt x="1" y="301"/>
                    </a:cubicBezTo>
                    <a:cubicBezTo>
                      <a:pt x="0" y="307"/>
                      <a:pt x="6" y="308"/>
                      <a:pt x="7" y="302"/>
                    </a:cubicBezTo>
                    <a:cubicBezTo>
                      <a:pt x="7" y="302"/>
                      <a:pt x="7" y="305"/>
                      <a:pt x="8" y="298"/>
                    </a:cubicBezTo>
                    <a:cubicBezTo>
                      <a:pt x="8" y="297"/>
                      <a:pt x="9" y="296"/>
                      <a:pt x="10" y="295"/>
                    </a:cubicBezTo>
                    <a:cubicBezTo>
                      <a:pt x="9" y="296"/>
                      <a:pt x="9" y="297"/>
                      <a:pt x="8" y="298"/>
                    </a:cubicBezTo>
                    <a:cubicBezTo>
                      <a:pt x="8" y="306"/>
                      <a:pt x="8" y="315"/>
                      <a:pt x="8" y="315"/>
                    </a:cubicBezTo>
                    <a:cubicBezTo>
                      <a:pt x="7" y="321"/>
                      <a:pt x="15" y="322"/>
                      <a:pt x="16" y="316"/>
                    </a:cubicBezTo>
                    <a:cubicBezTo>
                      <a:pt x="16" y="316"/>
                      <a:pt x="15" y="310"/>
                      <a:pt x="16" y="302"/>
                    </a:cubicBezTo>
                    <a:cubicBezTo>
                      <a:pt x="16" y="301"/>
                      <a:pt x="18" y="299"/>
                      <a:pt x="19" y="298"/>
                    </a:cubicBezTo>
                    <a:cubicBezTo>
                      <a:pt x="18" y="299"/>
                      <a:pt x="18" y="301"/>
                      <a:pt x="18" y="302"/>
                    </a:cubicBezTo>
                    <a:cubicBezTo>
                      <a:pt x="17" y="309"/>
                      <a:pt x="17" y="319"/>
                      <a:pt x="17" y="319"/>
                    </a:cubicBezTo>
                    <a:cubicBezTo>
                      <a:pt x="16" y="325"/>
                      <a:pt x="24" y="326"/>
                      <a:pt x="25" y="320"/>
                    </a:cubicBezTo>
                    <a:cubicBezTo>
                      <a:pt x="25" y="320"/>
                      <a:pt x="25" y="311"/>
                      <a:pt x="26" y="303"/>
                    </a:cubicBezTo>
                    <a:cubicBezTo>
                      <a:pt x="26" y="302"/>
                      <a:pt x="26" y="301"/>
                      <a:pt x="27" y="300"/>
                    </a:cubicBezTo>
                    <a:cubicBezTo>
                      <a:pt x="27" y="308"/>
                      <a:pt x="26" y="316"/>
                      <a:pt x="26" y="316"/>
                    </a:cubicBezTo>
                    <a:cubicBezTo>
                      <a:pt x="26" y="322"/>
                      <a:pt x="34" y="323"/>
                      <a:pt x="34" y="317"/>
                    </a:cubicBezTo>
                    <a:cubicBezTo>
                      <a:pt x="34" y="317"/>
                      <a:pt x="35" y="308"/>
                      <a:pt x="35" y="300"/>
                    </a:cubicBezTo>
                    <a:cubicBezTo>
                      <a:pt x="36" y="297"/>
                      <a:pt x="40" y="292"/>
                      <a:pt x="43" y="292"/>
                    </a:cubicBezTo>
                    <a:cubicBezTo>
                      <a:pt x="46" y="292"/>
                      <a:pt x="49" y="290"/>
                      <a:pt x="49" y="290"/>
                    </a:cubicBezTo>
                    <a:cubicBezTo>
                      <a:pt x="49" y="293"/>
                      <a:pt x="47" y="293"/>
                      <a:pt x="45" y="293"/>
                    </a:cubicBezTo>
                    <a:cubicBezTo>
                      <a:pt x="39" y="293"/>
                      <a:pt x="39" y="302"/>
                      <a:pt x="45" y="302"/>
                    </a:cubicBezTo>
                    <a:cubicBezTo>
                      <a:pt x="45" y="302"/>
                      <a:pt x="54" y="301"/>
                      <a:pt x="56" y="299"/>
                    </a:cubicBezTo>
                    <a:cubicBezTo>
                      <a:pt x="59" y="294"/>
                      <a:pt x="59" y="289"/>
                      <a:pt x="55" y="285"/>
                    </a:cubicBezTo>
                    <a:cubicBezTo>
                      <a:pt x="62" y="280"/>
                      <a:pt x="75" y="275"/>
                      <a:pt x="89" y="264"/>
                    </a:cubicBezTo>
                    <a:cubicBezTo>
                      <a:pt x="102" y="254"/>
                      <a:pt x="112" y="255"/>
                      <a:pt x="113" y="259"/>
                    </a:cubicBezTo>
                    <a:cubicBezTo>
                      <a:pt x="114" y="264"/>
                      <a:pt x="115" y="288"/>
                      <a:pt x="116" y="308"/>
                    </a:cubicBezTo>
                    <a:cubicBezTo>
                      <a:pt x="118" y="330"/>
                      <a:pt x="112" y="350"/>
                      <a:pt x="113" y="370"/>
                    </a:cubicBezTo>
                    <a:cubicBezTo>
                      <a:pt x="113" y="388"/>
                      <a:pt x="120" y="423"/>
                      <a:pt x="135" y="439"/>
                    </a:cubicBezTo>
                    <a:cubicBezTo>
                      <a:pt x="142" y="447"/>
                      <a:pt x="150" y="453"/>
                      <a:pt x="157" y="457"/>
                    </a:cubicBezTo>
                    <a:cubicBezTo>
                      <a:pt x="180" y="466"/>
                      <a:pt x="204" y="467"/>
                      <a:pt x="214" y="467"/>
                    </a:cubicBezTo>
                    <a:cubicBezTo>
                      <a:pt x="232" y="467"/>
                      <a:pt x="227" y="479"/>
                      <a:pt x="226" y="482"/>
                    </a:cubicBezTo>
                    <a:cubicBezTo>
                      <a:pt x="225" y="490"/>
                      <a:pt x="222" y="493"/>
                      <a:pt x="220" y="496"/>
                    </a:cubicBezTo>
                    <a:cubicBezTo>
                      <a:pt x="214" y="509"/>
                      <a:pt x="223" y="527"/>
                      <a:pt x="235" y="527"/>
                    </a:cubicBezTo>
                    <a:cubicBezTo>
                      <a:pt x="246" y="528"/>
                      <a:pt x="252" y="504"/>
                      <a:pt x="257" y="488"/>
                    </a:cubicBezTo>
                    <a:cubicBezTo>
                      <a:pt x="262" y="472"/>
                      <a:pt x="274" y="436"/>
                      <a:pt x="244" y="434"/>
                    </a:cubicBezTo>
                    <a:cubicBezTo>
                      <a:pt x="243" y="434"/>
                      <a:pt x="241" y="434"/>
                      <a:pt x="238" y="434"/>
                    </a:cubicBezTo>
                    <a:cubicBezTo>
                      <a:pt x="238" y="434"/>
                      <a:pt x="238" y="434"/>
                      <a:pt x="238" y="434"/>
                    </a:cubicBezTo>
                    <a:cubicBezTo>
                      <a:pt x="230" y="434"/>
                      <a:pt x="213" y="430"/>
                      <a:pt x="203" y="424"/>
                    </a:cubicBezTo>
                    <a:cubicBezTo>
                      <a:pt x="196" y="420"/>
                      <a:pt x="182" y="413"/>
                      <a:pt x="178" y="412"/>
                    </a:cubicBezTo>
                    <a:cubicBezTo>
                      <a:pt x="177" y="384"/>
                      <a:pt x="170" y="374"/>
                      <a:pt x="171" y="375"/>
                    </a:cubicBezTo>
                    <a:cubicBezTo>
                      <a:pt x="177" y="382"/>
                      <a:pt x="181" y="390"/>
                      <a:pt x="183" y="409"/>
                    </a:cubicBezTo>
                    <a:cubicBezTo>
                      <a:pt x="192" y="412"/>
                      <a:pt x="201" y="416"/>
                      <a:pt x="208" y="420"/>
                    </a:cubicBezTo>
                    <a:cubicBezTo>
                      <a:pt x="212" y="423"/>
                      <a:pt x="217" y="424"/>
                      <a:pt x="222" y="426"/>
                    </a:cubicBezTo>
                    <a:cubicBezTo>
                      <a:pt x="223" y="422"/>
                      <a:pt x="224" y="417"/>
                      <a:pt x="224" y="413"/>
                    </a:cubicBezTo>
                    <a:cubicBezTo>
                      <a:pt x="227" y="396"/>
                      <a:pt x="224" y="368"/>
                      <a:pt x="224" y="368"/>
                    </a:cubicBezTo>
                    <a:cubicBezTo>
                      <a:pt x="224" y="368"/>
                      <a:pt x="224" y="360"/>
                      <a:pt x="223" y="351"/>
                    </a:cubicBezTo>
                    <a:cubicBezTo>
                      <a:pt x="222" y="350"/>
                      <a:pt x="221" y="349"/>
                      <a:pt x="220" y="348"/>
                    </a:cubicBezTo>
                    <a:cubicBezTo>
                      <a:pt x="214" y="341"/>
                      <a:pt x="211" y="323"/>
                      <a:pt x="212" y="316"/>
                    </a:cubicBezTo>
                    <a:cubicBezTo>
                      <a:pt x="212" y="316"/>
                      <a:pt x="212" y="316"/>
                      <a:pt x="212" y="316"/>
                    </a:cubicBezTo>
                    <a:cubicBezTo>
                      <a:pt x="212" y="315"/>
                      <a:pt x="211" y="315"/>
                      <a:pt x="211" y="314"/>
                    </a:cubicBezTo>
                    <a:cubicBezTo>
                      <a:pt x="209" y="310"/>
                      <a:pt x="209" y="306"/>
                      <a:pt x="211" y="302"/>
                    </a:cubicBezTo>
                    <a:cubicBezTo>
                      <a:pt x="213" y="300"/>
                      <a:pt x="216" y="297"/>
                      <a:pt x="219" y="295"/>
                    </a:cubicBezTo>
                    <a:cubicBezTo>
                      <a:pt x="219" y="284"/>
                      <a:pt x="220" y="275"/>
                      <a:pt x="219" y="268"/>
                    </a:cubicBezTo>
                    <a:cubicBezTo>
                      <a:pt x="227" y="273"/>
                      <a:pt x="260" y="274"/>
                      <a:pt x="261" y="276"/>
                    </a:cubicBezTo>
                    <a:cubicBezTo>
                      <a:pt x="261" y="277"/>
                      <a:pt x="258" y="290"/>
                      <a:pt x="255" y="292"/>
                    </a:cubicBezTo>
                    <a:cubicBezTo>
                      <a:pt x="246" y="297"/>
                      <a:pt x="241" y="297"/>
                      <a:pt x="236" y="296"/>
                    </a:cubicBezTo>
                    <a:cubicBezTo>
                      <a:pt x="230" y="296"/>
                      <a:pt x="219" y="300"/>
                      <a:pt x="217" y="305"/>
                    </a:cubicBezTo>
                    <a:cubicBezTo>
                      <a:pt x="215" y="308"/>
                      <a:pt x="216" y="310"/>
                      <a:pt x="216" y="311"/>
                    </a:cubicBezTo>
                    <a:cubicBezTo>
                      <a:pt x="218" y="315"/>
                      <a:pt x="230" y="306"/>
                      <a:pt x="231" y="306"/>
                    </a:cubicBezTo>
                    <a:cubicBezTo>
                      <a:pt x="236" y="305"/>
                      <a:pt x="219" y="313"/>
                      <a:pt x="218" y="318"/>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7" name="Freeform 919">
                <a:extLst>
                  <a:ext uri="{FF2B5EF4-FFF2-40B4-BE49-F238E27FC236}">
                    <a16:creationId xmlns:a16="http://schemas.microsoft.com/office/drawing/2014/main" id="{BC0E9E5E-9F0D-8651-57EE-D6254D477A03}"/>
                  </a:ext>
                </a:extLst>
              </p:cNvPr>
              <p:cNvSpPr>
                <a:spLocks/>
              </p:cNvSpPr>
              <p:nvPr/>
            </p:nvSpPr>
            <p:spPr bwMode="auto">
              <a:xfrm>
                <a:off x="15868751" y="10306174"/>
                <a:ext cx="581025" cy="746125"/>
              </a:xfrm>
              <a:custGeom>
                <a:avLst/>
                <a:gdLst>
                  <a:gd name="T0" fmla="*/ 176 w 183"/>
                  <a:gd name="T1" fmla="*/ 198 h 235"/>
                  <a:gd name="T2" fmla="*/ 154 w 183"/>
                  <a:gd name="T3" fmla="*/ 198 h 235"/>
                  <a:gd name="T4" fmla="*/ 147 w 183"/>
                  <a:gd name="T5" fmla="*/ 191 h 235"/>
                  <a:gd name="T6" fmla="*/ 147 w 183"/>
                  <a:gd name="T7" fmla="*/ 6 h 235"/>
                  <a:gd name="T8" fmla="*/ 141 w 183"/>
                  <a:gd name="T9" fmla="*/ 0 h 235"/>
                  <a:gd name="T10" fmla="*/ 129 w 183"/>
                  <a:gd name="T11" fmla="*/ 0 h 235"/>
                  <a:gd name="T12" fmla="*/ 126 w 183"/>
                  <a:gd name="T13" fmla="*/ 10 h 235"/>
                  <a:gd name="T14" fmla="*/ 110 w 183"/>
                  <a:gd name="T15" fmla="*/ 16 h 235"/>
                  <a:gd name="T16" fmla="*/ 109 w 183"/>
                  <a:gd name="T17" fmla="*/ 16 h 235"/>
                  <a:gd name="T18" fmla="*/ 106 w 183"/>
                  <a:gd name="T19" fmla="*/ 15 h 235"/>
                  <a:gd name="T20" fmla="*/ 105 w 183"/>
                  <a:gd name="T21" fmla="*/ 25 h 235"/>
                  <a:gd name="T22" fmla="*/ 105 w 183"/>
                  <a:gd name="T23" fmla="*/ 26 h 235"/>
                  <a:gd name="T24" fmla="*/ 105 w 183"/>
                  <a:gd name="T25" fmla="*/ 26 h 235"/>
                  <a:gd name="T26" fmla="*/ 95 w 183"/>
                  <a:gd name="T27" fmla="*/ 35 h 235"/>
                  <a:gd name="T28" fmla="*/ 93 w 183"/>
                  <a:gd name="T29" fmla="*/ 35 h 235"/>
                  <a:gd name="T30" fmla="*/ 85 w 183"/>
                  <a:gd name="T31" fmla="*/ 38 h 235"/>
                  <a:gd name="T32" fmla="*/ 78 w 183"/>
                  <a:gd name="T33" fmla="*/ 35 h 235"/>
                  <a:gd name="T34" fmla="*/ 77 w 183"/>
                  <a:gd name="T35" fmla="*/ 34 h 235"/>
                  <a:gd name="T36" fmla="*/ 76 w 183"/>
                  <a:gd name="T37" fmla="*/ 34 h 235"/>
                  <a:gd name="T38" fmla="*/ 69 w 183"/>
                  <a:gd name="T39" fmla="*/ 30 h 235"/>
                  <a:gd name="T40" fmla="*/ 67 w 183"/>
                  <a:gd name="T41" fmla="*/ 23 h 235"/>
                  <a:gd name="T42" fmla="*/ 67 w 183"/>
                  <a:gd name="T43" fmla="*/ 20 h 235"/>
                  <a:gd name="T44" fmla="*/ 62 w 183"/>
                  <a:gd name="T45" fmla="*/ 17 h 235"/>
                  <a:gd name="T46" fmla="*/ 60 w 183"/>
                  <a:gd name="T47" fmla="*/ 10 h 235"/>
                  <a:gd name="T48" fmla="*/ 60 w 183"/>
                  <a:gd name="T49" fmla="*/ 1 h 235"/>
                  <a:gd name="T50" fmla="*/ 60 w 183"/>
                  <a:gd name="T51" fmla="*/ 0 h 235"/>
                  <a:gd name="T52" fmla="*/ 7 w 183"/>
                  <a:gd name="T53" fmla="*/ 0 h 235"/>
                  <a:gd name="T54" fmla="*/ 0 w 183"/>
                  <a:gd name="T55" fmla="*/ 6 h 235"/>
                  <a:gd name="T56" fmla="*/ 0 w 183"/>
                  <a:gd name="T57" fmla="*/ 30 h 235"/>
                  <a:gd name="T58" fmla="*/ 7 w 183"/>
                  <a:gd name="T59" fmla="*/ 37 h 235"/>
                  <a:gd name="T60" fmla="*/ 29 w 183"/>
                  <a:gd name="T61" fmla="*/ 37 h 235"/>
                  <a:gd name="T62" fmla="*/ 36 w 183"/>
                  <a:gd name="T63" fmla="*/ 43 h 235"/>
                  <a:gd name="T64" fmla="*/ 36 w 183"/>
                  <a:gd name="T65" fmla="*/ 191 h 235"/>
                  <a:gd name="T66" fmla="*/ 29 w 183"/>
                  <a:gd name="T67" fmla="*/ 198 h 235"/>
                  <a:gd name="T68" fmla="*/ 7 w 183"/>
                  <a:gd name="T69" fmla="*/ 198 h 235"/>
                  <a:gd name="T70" fmla="*/ 0 w 183"/>
                  <a:gd name="T71" fmla="*/ 204 h 235"/>
                  <a:gd name="T72" fmla="*/ 0 w 183"/>
                  <a:gd name="T73" fmla="*/ 228 h 235"/>
                  <a:gd name="T74" fmla="*/ 7 w 183"/>
                  <a:gd name="T75" fmla="*/ 235 h 235"/>
                  <a:gd name="T76" fmla="*/ 176 w 183"/>
                  <a:gd name="T77" fmla="*/ 235 h 235"/>
                  <a:gd name="T78" fmla="*/ 183 w 183"/>
                  <a:gd name="T79" fmla="*/ 228 h 235"/>
                  <a:gd name="T80" fmla="*/ 183 w 183"/>
                  <a:gd name="T81" fmla="*/ 204 h 235"/>
                  <a:gd name="T82" fmla="*/ 176 w 183"/>
                  <a:gd name="T83"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235">
                    <a:moveTo>
                      <a:pt x="176" y="198"/>
                    </a:moveTo>
                    <a:cubicBezTo>
                      <a:pt x="154" y="198"/>
                      <a:pt x="154" y="198"/>
                      <a:pt x="154" y="198"/>
                    </a:cubicBezTo>
                    <a:cubicBezTo>
                      <a:pt x="150" y="198"/>
                      <a:pt x="147" y="195"/>
                      <a:pt x="147" y="191"/>
                    </a:cubicBezTo>
                    <a:cubicBezTo>
                      <a:pt x="147" y="6"/>
                      <a:pt x="147" y="6"/>
                      <a:pt x="147" y="6"/>
                    </a:cubicBezTo>
                    <a:cubicBezTo>
                      <a:pt x="147" y="3"/>
                      <a:pt x="144" y="0"/>
                      <a:pt x="141" y="0"/>
                    </a:cubicBezTo>
                    <a:cubicBezTo>
                      <a:pt x="129" y="0"/>
                      <a:pt x="129" y="0"/>
                      <a:pt x="129" y="0"/>
                    </a:cubicBezTo>
                    <a:cubicBezTo>
                      <a:pt x="129" y="3"/>
                      <a:pt x="128" y="6"/>
                      <a:pt x="126" y="10"/>
                    </a:cubicBezTo>
                    <a:cubicBezTo>
                      <a:pt x="124" y="13"/>
                      <a:pt x="118" y="15"/>
                      <a:pt x="110" y="16"/>
                    </a:cubicBezTo>
                    <a:cubicBezTo>
                      <a:pt x="110" y="16"/>
                      <a:pt x="110" y="16"/>
                      <a:pt x="109" y="16"/>
                    </a:cubicBezTo>
                    <a:cubicBezTo>
                      <a:pt x="108" y="16"/>
                      <a:pt x="107" y="15"/>
                      <a:pt x="106" y="15"/>
                    </a:cubicBezTo>
                    <a:cubicBezTo>
                      <a:pt x="105" y="20"/>
                      <a:pt x="105" y="25"/>
                      <a:pt x="105" y="25"/>
                    </a:cubicBezTo>
                    <a:cubicBezTo>
                      <a:pt x="105" y="26"/>
                      <a:pt x="105" y="26"/>
                      <a:pt x="105" y="26"/>
                    </a:cubicBezTo>
                    <a:cubicBezTo>
                      <a:pt x="105" y="26"/>
                      <a:pt x="105" y="26"/>
                      <a:pt x="105" y="26"/>
                    </a:cubicBezTo>
                    <a:cubicBezTo>
                      <a:pt x="105" y="32"/>
                      <a:pt x="100" y="36"/>
                      <a:pt x="95" y="35"/>
                    </a:cubicBezTo>
                    <a:cubicBezTo>
                      <a:pt x="94" y="35"/>
                      <a:pt x="94" y="35"/>
                      <a:pt x="93" y="35"/>
                    </a:cubicBezTo>
                    <a:cubicBezTo>
                      <a:pt x="91" y="37"/>
                      <a:pt x="88" y="38"/>
                      <a:pt x="85" y="38"/>
                    </a:cubicBezTo>
                    <a:cubicBezTo>
                      <a:pt x="82" y="38"/>
                      <a:pt x="80" y="37"/>
                      <a:pt x="78" y="35"/>
                    </a:cubicBezTo>
                    <a:cubicBezTo>
                      <a:pt x="78" y="35"/>
                      <a:pt x="78" y="34"/>
                      <a:pt x="77" y="34"/>
                    </a:cubicBezTo>
                    <a:cubicBezTo>
                      <a:pt x="77" y="34"/>
                      <a:pt x="76" y="34"/>
                      <a:pt x="76" y="34"/>
                    </a:cubicBezTo>
                    <a:cubicBezTo>
                      <a:pt x="73" y="34"/>
                      <a:pt x="71" y="33"/>
                      <a:pt x="69" y="30"/>
                    </a:cubicBezTo>
                    <a:cubicBezTo>
                      <a:pt x="67" y="28"/>
                      <a:pt x="66" y="26"/>
                      <a:pt x="67" y="23"/>
                    </a:cubicBezTo>
                    <a:cubicBezTo>
                      <a:pt x="67" y="22"/>
                      <a:pt x="67" y="21"/>
                      <a:pt x="67" y="20"/>
                    </a:cubicBezTo>
                    <a:cubicBezTo>
                      <a:pt x="65" y="20"/>
                      <a:pt x="63" y="19"/>
                      <a:pt x="62" y="17"/>
                    </a:cubicBezTo>
                    <a:cubicBezTo>
                      <a:pt x="60" y="15"/>
                      <a:pt x="60" y="12"/>
                      <a:pt x="60" y="10"/>
                    </a:cubicBezTo>
                    <a:cubicBezTo>
                      <a:pt x="60" y="8"/>
                      <a:pt x="60" y="5"/>
                      <a:pt x="60" y="1"/>
                    </a:cubicBezTo>
                    <a:cubicBezTo>
                      <a:pt x="60" y="1"/>
                      <a:pt x="60" y="0"/>
                      <a:pt x="60" y="0"/>
                    </a:cubicBezTo>
                    <a:cubicBezTo>
                      <a:pt x="7" y="0"/>
                      <a:pt x="7" y="0"/>
                      <a:pt x="7" y="0"/>
                    </a:cubicBezTo>
                    <a:cubicBezTo>
                      <a:pt x="3" y="0"/>
                      <a:pt x="0" y="3"/>
                      <a:pt x="0" y="6"/>
                    </a:cubicBezTo>
                    <a:cubicBezTo>
                      <a:pt x="0" y="30"/>
                      <a:pt x="0" y="30"/>
                      <a:pt x="0" y="30"/>
                    </a:cubicBezTo>
                    <a:cubicBezTo>
                      <a:pt x="0" y="34"/>
                      <a:pt x="3" y="37"/>
                      <a:pt x="7" y="37"/>
                    </a:cubicBezTo>
                    <a:cubicBezTo>
                      <a:pt x="29" y="37"/>
                      <a:pt x="29" y="37"/>
                      <a:pt x="29" y="37"/>
                    </a:cubicBezTo>
                    <a:cubicBezTo>
                      <a:pt x="33" y="37"/>
                      <a:pt x="36" y="40"/>
                      <a:pt x="36" y="43"/>
                    </a:cubicBezTo>
                    <a:cubicBezTo>
                      <a:pt x="36" y="191"/>
                      <a:pt x="36" y="191"/>
                      <a:pt x="36" y="191"/>
                    </a:cubicBezTo>
                    <a:cubicBezTo>
                      <a:pt x="36" y="195"/>
                      <a:pt x="33" y="198"/>
                      <a:pt x="29" y="198"/>
                    </a:cubicBezTo>
                    <a:cubicBezTo>
                      <a:pt x="7" y="198"/>
                      <a:pt x="7" y="198"/>
                      <a:pt x="7" y="198"/>
                    </a:cubicBezTo>
                    <a:cubicBezTo>
                      <a:pt x="3" y="198"/>
                      <a:pt x="0" y="201"/>
                      <a:pt x="0" y="204"/>
                    </a:cubicBezTo>
                    <a:cubicBezTo>
                      <a:pt x="0" y="228"/>
                      <a:pt x="0" y="228"/>
                      <a:pt x="0" y="228"/>
                    </a:cubicBezTo>
                    <a:cubicBezTo>
                      <a:pt x="0" y="232"/>
                      <a:pt x="3" y="235"/>
                      <a:pt x="7" y="235"/>
                    </a:cubicBezTo>
                    <a:cubicBezTo>
                      <a:pt x="176" y="235"/>
                      <a:pt x="176" y="235"/>
                      <a:pt x="176" y="235"/>
                    </a:cubicBezTo>
                    <a:cubicBezTo>
                      <a:pt x="180" y="235"/>
                      <a:pt x="183" y="232"/>
                      <a:pt x="183" y="228"/>
                    </a:cubicBezTo>
                    <a:cubicBezTo>
                      <a:pt x="183" y="204"/>
                      <a:pt x="183" y="204"/>
                      <a:pt x="183" y="204"/>
                    </a:cubicBezTo>
                    <a:cubicBezTo>
                      <a:pt x="183" y="201"/>
                      <a:pt x="180" y="198"/>
                      <a:pt x="176" y="198"/>
                    </a:cubicBezTo>
                    <a:close/>
                  </a:path>
                </a:pathLst>
              </a:cu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8" name="Oval 920">
                <a:extLst>
                  <a:ext uri="{FF2B5EF4-FFF2-40B4-BE49-F238E27FC236}">
                    <a16:creationId xmlns:a16="http://schemas.microsoft.com/office/drawing/2014/main" id="{D7237683-5E18-C587-F8EE-8E1DCD35AED4}"/>
                  </a:ext>
                </a:extLst>
              </p:cNvPr>
              <p:cNvSpPr>
                <a:spLocks noChangeArrowheads="1"/>
              </p:cNvSpPr>
              <p:nvPr/>
            </p:nvSpPr>
            <p:spPr bwMode="auto">
              <a:xfrm>
                <a:off x="15967176" y="9807699"/>
                <a:ext cx="384175" cy="381000"/>
              </a:xfrm>
              <a:prstGeom prst="ellipse">
                <a:avLst/>
              </a:pr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grpSp>
        <p:sp>
          <p:nvSpPr>
            <p:cNvPr id="14" name="Овал 67">
              <a:extLst>
                <a:ext uri="{FF2B5EF4-FFF2-40B4-BE49-F238E27FC236}">
                  <a16:creationId xmlns:a16="http://schemas.microsoft.com/office/drawing/2014/main" id="{98030250-CC27-990D-779E-A9B1B3A6D36A}"/>
                </a:ext>
              </a:extLst>
            </p:cNvPr>
            <p:cNvSpPr/>
            <p:nvPr/>
          </p:nvSpPr>
          <p:spPr>
            <a:xfrm rot="10800000">
              <a:off x="12001341" y="3546427"/>
              <a:ext cx="2135669" cy="1941517"/>
            </a:xfrm>
            <a:prstGeom prst="ellipse">
              <a:avLst/>
            </a:prstGeom>
            <a:gradFill>
              <a:gsLst>
                <a:gs pos="0">
                  <a:schemeClr val="bg1">
                    <a:alpha val="0"/>
                  </a:schemeClr>
                </a:gs>
                <a:gs pos="100000">
                  <a:schemeClr val="bg1">
                    <a:alpha val="4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grpSp>
      <p:sp>
        <p:nvSpPr>
          <p:cNvPr id="2" name="矩形: 圆角 139">
            <a:extLst>
              <a:ext uri="{FF2B5EF4-FFF2-40B4-BE49-F238E27FC236}">
                <a16:creationId xmlns:a16="http://schemas.microsoft.com/office/drawing/2014/main" id="{C057D7EF-781D-C958-5AE5-A703E92D22B1}"/>
              </a:ext>
            </a:extLst>
          </p:cNvPr>
          <p:cNvSpPr/>
          <p:nvPr/>
        </p:nvSpPr>
        <p:spPr>
          <a:xfrm>
            <a:off x="1270670" y="1404000"/>
            <a:ext cx="9089621"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宋体" panose="02010600030101010101" pitchFamily="2" charset="-122"/>
                <a:ea typeface="宋体" panose="02010600030101010101" pitchFamily="2" charset="-122"/>
              </a:rPr>
              <a:t>Read data from a text file using the </a:t>
            </a:r>
            <a:r>
              <a:rPr lang="en-US" altLang="zh-CN" b="1" dirty="0" err="1">
                <a:latin typeface="宋体" panose="02010600030101010101" pitchFamily="2" charset="-122"/>
                <a:ea typeface="宋体" panose="02010600030101010101" pitchFamily="2" charset="-122"/>
              </a:rPr>
              <a:t>read_csv</a:t>
            </a:r>
            <a:r>
              <a:rPr lang="en-US" altLang="zh-CN" b="1" dirty="0">
                <a:latin typeface="宋体" panose="02010600030101010101" pitchFamily="2" charset="-122"/>
                <a:ea typeface="宋体" panose="02010600030101010101" pitchFamily="2" charset="-122"/>
              </a:rPr>
              <a:t>() function</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2688139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83183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CSV and TXT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9" name="图片 18" descr="徽标&#10;&#10;低可信度描述已自动生成">
            <a:extLst>
              <a:ext uri="{FF2B5EF4-FFF2-40B4-BE49-F238E27FC236}">
                <a16:creationId xmlns:a16="http://schemas.microsoft.com/office/drawing/2014/main" id="{F272D504-045F-EC7B-EE65-8BB658058A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638" y="1053529"/>
            <a:ext cx="1152128" cy="1152128"/>
          </a:xfrm>
          <a:prstGeom prst="rect">
            <a:avLst/>
          </a:prstGeom>
        </p:spPr>
      </p:pic>
      <p:sp>
        <p:nvSpPr>
          <p:cNvPr id="20" name="文本框 19">
            <a:extLst>
              <a:ext uri="{FF2B5EF4-FFF2-40B4-BE49-F238E27FC236}">
                <a16:creationId xmlns:a16="http://schemas.microsoft.com/office/drawing/2014/main" id="{64FAEF91-F628-5825-D261-E7663288CEC3}"/>
              </a:ext>
            </a:extLst>
          </p:cNvPr>
          <p:cNvSpPr txBox="1"/>
          <p:nvPr/>
        </p:nvSpPr>
        <p:spPr>
          <a:xfrm>
            <a:off x="2422798" y="1367983"/>
            <a:ext cx="8064896" cy="523220"/>
          </a:xfrm>
          <a:prstGeom prst="rect">
            <a:avLst/>
          </a:prstGeom>
          <a:noFill/>
        </p:spPr>
        <p:txBody>
          <a:bodyPr wrap="square">
            <a:spAutoFit/>
          </a:bodyPr>
          <a:lstStyle/>
          <a:p>
            <a:r>
              <a:rPr lang="e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rPr>
              <a:t>Learn one more trick : </a:t>
            </a:r>
            <a:r>
              <a:rPr lang="en" altLang="zh-CN"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preview some data</a:t>
            </a:r>
            <a:endParaRPr lang="zh-CN" altLang="en-US" sz="2800" b="1" dirty="0">
              <a:solidFill>
                <a:schemeClr val="tx1">
                  <a:lumMod val="85000"/>
                  <a:lumOff val="15000"/>
                </a:schemeClr>
              </a:solidFill>
              <a:latin typeface="Microsoft YaHei" panose="020B0503020204020204" pitchFamily="34" charset="-122"/>
              <a:ea typeface="Microsoft YaHei" panose="020B0503020204020204" pitchFamily="34" charset="-122"/>
              <a:cs typeface="+mn-ea"/>
              <a:sym typeface="+mn-lt"/>
            </a:endParaRPr>
          </a:p>
        </p:txBody>
      </p:sp>
      <p:sp>
        <p:nvSpPr>
          <p:cNvPr id="21" name="文本框 20">
            <a:extLst>
              <a:ext uri="{FF2B5EF4-FFF2-40B4-BE49-F238E27FC236}">
                <a16:creationId xmlns:a16="http://schemas.microsoft.com/office/drawing/2014/main" id="{5F7E5008-855E-2C15-21FF-850F112EF03A}"/>
              </a:ext>
            </a:extLst>
          </p:cNvPr>
          <p:cNvSpPr txBox="1"/>
          <p:nvPr/>
        </p:nvSpPr>
        <p:spPr>
          <a:xfrm>
            <a:off x="4511030" y="2205658"/>
            <a:ext cx="6591110" cy="3367397"/>
          </a:xfrm>
          <a:prstGeom prst="rect">
            <a:avLst/>
          </a:prstGeom>
          <a:noFill/>
        </p:spPr>
        <p:txBody>
          <a:bodyPr wrap="square">
            <a:spAutoFit/>
          </a:bodyPr>
          <a:lstStyle>
            <a:defPPr>
              <a:defRPr lang="zh-CN"/>
            </a:defPPr>
            <a:lvl1pPr indent="0">
              <a:lnSpc>
                <a:spcPct val="150000"/>
              </a:lnSpc>
              <a:defRPr sz="2000" kern="0">
                <a:solidFill>
                  <a:srgbClr val="595959"/>
                </a:solidFill>
                <a:effectLst/>
                <a:latin typeface="Microsoft YaHei" panose="020B0503020204020204" pitchFamily="34" charset="-122"/>
                <a:ea typeface="Microsoft YaHei" panose="020B0503020204020204" pitchFamily="34" charset="-122"/>
                <a:cs typeface="宋体" panose="02010600030101010101" pitchFamily="2" charset="-122"/>
              </a:defRPr>
            </a:lvl1pPr>
          </a:lstStyle>
          <a:p>
            <a:pPr algn="just"/>
            <a:r>
              <a:rPr lang="en" altLang="zh-CN" sz="1800" dirty="0"/>
              <a:t>After reading data from a file, if you want to know whether the data is actually read successfully, you can select a few lines of data for quick preview. Pandas provides two commonly used methods , head() and tail() . </a:t>
            </a:r>
            <a:r>
              <a:rPr lang="en" altLang="zh-CN" sz="1800" dirty="0">
                <a:solidFill>
                  <a:srgbClr val="1369B2"/>
                </a:solidFill>
              </a:rPr>
              <a:t>The head() method is used to preview the first N lines of data </a:t>
            </a:r>
            <a:r>
              <a:rPr lang="en" altLang="zh-CN" sz="1800" dirty="0"/>
              <a:t>, the default is the first 5 lines of data; </a:t>
            </a:r>
            <a:r>
              <a:rPr lang="en" altLang="zh-CN" sz="1800" dirty="0">
                <a:solidFill>
                  <a:srgbClr val="1369B2"/>
                </a:solidFill>
              </a:rPr>
              <a:t>the tail() method is used to preview the last N lines of data </a:t>
            </a:r>
            <a:r>
              <a:rPr lang="en" altLang="zh-CN" sz="1800" dirty="0"/>
              <a:t>, the default is the last 5 lines of data.</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227" y="2486105"/>
            <a:ext cx="3451795" cy="3451795"/>
          </a:xfrm>
          <a:prstGeom prst="rect">
            <a:avLst/>
          </a:prstGeom>
        </p:spPr>
      </p:pic>
      <p:sp>
        <p:nvSpPr>
          <p:cNvPr id="3" name="文本框 2">
            <a:extLst>
              <a:ext uri="{FF2B5EF4-FFF2-40B4-BE49-F238E27FC236}">
                <a16:creationId xmlns:a16="http://schemas.microsoft.com/office/drawing/2014/main" id="{5A7084E8-CC1E-E5E5-A8F0-37D30CB4F4C4}"/>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66-69.</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299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9677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Excel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1" name="原创设计师QQ598969553          _3"/>
          <p:cNvSpPr/>
          <p:nvPr/>
        </p:nvSpPr>
        <p:spPr>
          <a:xfrm>
            <a:off x="1019175" y="2709714"/>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原创设计师QQ598969553          _4"/>
          <p:cNvSpPr/>
          <p:nvPr/>
        </p:nvSpPr>
        <p:spPr>
          <a:xfrm>
            <a:off x="1143690" y="3582622"/>
            <a:ext cx="4466216" cy="1289905"/>
          </a:xfrm>
          <a:prstGeom prst="rect">
            <a:avLst/>
          </a:prstGeom>
        </p:spPr>
        <p:txBody>
          <a:bodyPr wrap="square">
            <a:spAutoFit/>
          </a:bodyPr>
          <a:lstStyle/>
          <a:p>
            <a:pPr algn="di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the methods of reading and writing data, and be able to skillfully </a:t>
            </a:r>
            <a:r>
              <a:rPr lang="en" altLang="zh-CN" sz="1800" dirty="0">
                <a:solidFill>
                  <a:srgbClr val="1369B2"/>
                </a:solidFill>
                <a:latin typeface="微软雅黑" panose="020B0503020204020204" pitchFamily="34" charset="-122"/>
                <a:ea typeface="微软雅黑" panose="020B0503020204020204" pitchFamily="34" charset="-122"/>
                <a:cs typeface="+mn-ea"/>
              </a:rPr>
              <a:t>read and write </a:t>
            </a:r>
            <a:r>
              <a:rPr lang="en" altLang="en-US" sz="1800" dirty="0">
                <a:solidFill>
                  <a:srgbClr val="595959"/>
                </a:solidFill>
                <a:latin typeface="微软雅黑" panose="020B0503020204020204" pitchFamily="34" charset="-122"/>
                <a:ea typeface="微软雅黑" panose="020B0503020204020204" pitchFamily="34" charset="-122"/>
                <a:cs typeface="+mn-ea"/>
              </a:rPr>
              <a:t>data in </a:t>
            </a:r>
            <a:r>
              <a:rPr lang="en-US" altLang="zh-CN" sz="1800" dirty="0">
                <a:solidFill>
                  <a:srgbClr val="595959"/>
                </a:solidFill>
                <a:latin typeface="微软雅黑" panose="020B0503020204020204" pitchFamily="34" charset="-122"/>
                <a:ea typeface="微软雅黑" panose="020B0503020204020204" pitchFamily="34" charset="-122"/>
                <a:cs typeface="+mn-ea"/>
              </a:rPr>
              <a:t>Excel files</a:t>
            </a:r>
            <a:r>
              <a:rPr lang="en" altLang="en-US" sz="1800" dirty="0">
                <a:solidFill>
                  <a:srgbClr val="595959"/>
                </a:solidFill>
                <a:latin typeface="微软雅黑" panose="020B0503020204020204" pitchFamily="34" charset="-122"/>
                <a:ea typeface="微软雅黑" panose="020B0503020204020204" pitchFamily="34" charset="-122"/>
                <a:cs typeface="+mn-ea"/>
              </a:rPr>
              <a:t> </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3" name="原创设计师QQ598969553          _7"/>
          <p:cNvSpPr txBox="1"/>
          <p:nvPr/>
        </p:nvSpPr>
        <p:spPr>
          <a:xfrm>
            <a:off x="1019176" y="2925738"/>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305430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11175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Excel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5056585" y="2801391"/>
            <a:ext cx="5832648" cy="2120902"/>
          </a:xfrm>
          <a:prstGeom prst="rect">
            <a:avLst/>
          </a:prstGeom>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Excel files are commonly used files for storing data in data analysis work. </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Several worksheets can be added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to it . Each worksheet </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displays data in the form of a table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and supports statistics, analysis and other operations on the data.</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670" y="1989634"/>
            <a:ext cx="3744416" cy="3744416"/>
          </a:xfrm>
          <a:prstGeom prst="rect">
            <a:avLst/>
          </a:prstGeom>
        </p:spPr>
      </p:pic>
    </p:spTree>
    <p:extLst>
      <p:ext uri="{BB962C8B-B14F-4D97-AF65-F5344CB8AC3E}">
        <p14:creationId xmlns:p14="http://schemas.microsoft.com/office/powerpoint/2010/main" val="3486082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96774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Excel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5303117" y="2892346"/>
            <a:ext cx="5544617" cy="2536400"/>
          </a:xfrm>
          <a:prstGeom prst="rect">
            <a:avLst/>
          </a:prstGeom>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Pandas provides the functions of reading and writing Excel file data, namely </a:t>
            </a:r>
            <a:r>
              <a:rPr lang="en" altLang="zh-CN" sz="18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the to_excel </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 method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and the </a:t>
            </a:r>
            <a:r>
              <a:rPr lang="en" altLang="zh-CN" sz="18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read_excel </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 function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a:t>
            </a:r>
            <a:r>
              <a:rPr lang="en"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The to_excel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method is used to write data to Excel files, and </a:t>
            </a:r>
            <a:r>
              <a:rPr lang="en"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the read_excel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function is used to read data from Excel files.</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670" y="1989634"/>
            <a:ext cx="3744416" cy="3744416"/>
          </a:xfrm>
          <a:prstGeom prst="rect">
            <a:avLst/>
          </a:prstGeom>
        </p:spPr>
      </p:pic>
    </p:spTree>
    <p:extLst>
      <p:ext uri="{BB962C8B-B14F-4D97-AF65-F5344CB8AC3E}">
        <p14:creationId xmlns:p14="http://schemas.microsoft.com/office/powerpoint/2010/main" val="148842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183764"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Excel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053530"/>
            <a:ext cx="733916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 altLang="zh-CN" b="1" dirty="0">
                <a:latin typeface="宋体" panose="02010600030101010101" pitchFamily="2" charset="-122"/>
                <a:ea typeface="宋体" panose="02010600030101010101" pitchFamily="2" charset="-122"/>
              </a:rPr>
              <a:t>Write data to Excel file via </a:t>
            </a:r>
            <a:r>
              <a:rPr lang="en" altLang="zh-CN" b="1" dirty="0" err="1">
                <a:latin typeface="宋体" panose="02010600030101010101" pitchFamily="2" charset="-122"/>
                <a:ea typeface="宋体" panose="02010600030101010101" pitchFamily="2" charset="-122"/>
              </a:rPr>
              <a:t>to_excel </a:t>
            </a:r>
            <a:r>
              <a:rPr lang="en" altLang="zh-CN" b="1" dirty="0">
                <a:latin typeface="宋体" panose="02010600030101010101" pitchFamily="2" charset="-122"/>
                <a:ea typeface="宋体" panose="02010600030101010101" pitchFamily="2" charset="-122"/>
              </a:rPr>
              <a:t>()</a:t>
            </a:r>
          </a:p>
        </p:txBody>
      </p:sp>
      <p:sp>
        <p:nvSpPr>
          <p:cNvPr id="6" name="文本框 5">
            <a:extLst>
              <a:ext uri="{FF2B5EF4-FFF2-40B4-BE49-F238E27FC236}">
                <a16:creationId xmlns:a16="http://schemas.microsoft.com/office/drawing/2014/main" id="{1E1BFBFC-8168-1953-8181-1D9657228AA6}"/>
              </a:ext>
            </a:extLst>
          </p:cNvPr>
          <p:cNvSpPr txBox="1"/>
          <p:nvPr/>
        </p:nvSpPr>
        <p:spPr>
          <a:xfrm>
            <a:off x="1290604" y="1731526"/>
            <a:ext cx="9557130" cy="1289905"/>
          </a:xfrm>
          <a:prstGeom prst="rect">
            <a:avLst/>
          </a:prstGeom>
          <a:noFill/>
        </p:spPr>
        <p:txBody>
          <a:bodyPr wrap="square">
            <a:spAutoFit/>
          </a:bodyPr>
          <a:lstStyle/>
          <a:p>
            <a:pPr algn="just">
              <a:lnSpc>
                <a:spcPct val="150000"/>
              </a:lnSpc>
            </a:pPr>
            <a:r>
              <a:rPr lang="en" altLang="zh-CN" sz="1800" kern="0" dirty="0" err="1">
                <a:solidFill>
                  <a:srgbClr val="595959"/>
                </a:solidFill>
                <a:latin typeface="Microsoft YaHei" panose="020B0503020204020204" pitchFamily="34" charset="-122"/>
                <a:ea typeface="Microsoft YaHei" panose="020B0503020204020204" pitchFamily="34" charset="-122"/>
              </a:rPr>
              <a:t>to_excel </a:t>
            </a:r>
            <a:r>
              <a:rPr lang="en" altLang="zh-CN" sz="1800" kern="0" dirty="0">
                <a:solidFill>
                  <a:srgbClr val="595959"/>
                </a:solidFill>
                <a:latin typeface="Microsoft YaHei" panose="020B0503020204020204" pitchFamily="34" charset="-122"/>
                <a:ea typeface="Microsoft YaHei" panose="020B0503020204020204" pitchFamily="34" charset="-122"/>
              </a:rPr>
              <a:t>() method </a:t>
            </a:r>
            <a:r>
              <a:rPr lang="en" altLang="zh-CN" sz="1800" kern="0" dirty="0">
                <a:solidFill>
                  <a:srgbClr val="1369B2"/>
                </a:solidFill>
                <a:latin typeface="Microsoft YaHei" panose="020B0503020204020204" pitchFamily="34" charset="-122"/>
                <a:ea typeface="Microsoft YaHei" panose="020B0503020204020204" pitchFamily="34" charset="-122"/>
              </a:rPr>
              <a:t>writes objects of the Series or DataFrame class into an Excel file </a:t>
            </a:r>
            <a:r>
              <a:rPr lang="en" altLang="zh-CN" sz="1800" kern="0" dirty="0">
                <a:solidFill>
                  <a:srgbClr val="595959"/>
                </a:solidFill>
                <a:latin typeface="Microsoft YaHei" panose="020B0503020204020204" pitchFamily="34" charset="-122"/>
                <a:ea typeface="Microsoft YaHei" panose="020B0503020204020204" pitchFamily="34" charset="-122"/>
              </a:rPr>
              <a:t>. If the Excel file does not exist, a new file will be created, otherwise the contents of the original file will be overwritten.</a:t>
            </a:r>
          </a:p>
        </p:txBody>
      </p:sp>
      <p:sp>
        <p:nvSpPr>
          <p:cNvPr id="7" name="矩形 6">
            <a:extLst>
              <a:ext uri="{FF2B5EF4-FFF2-40B4-BE49-F238E27FC236}">
                <a16:creationId xmlns:a16="http://schemas.microsoft.com/office/drawing/2014/main" id="{361CAA81-0507-65DC-AD31-AFCAEBF8588E}"/>
              </a:ext>
            </a:extLst>
          </p:cNvPr>
          <p:cNvSpPr/>
          <p:nvPr/>
        </p:nvSpPr>
        <p:spPr>
          <a:xfrm>
            <a:off x="1287706" y="3208807"/>
            <a:ext cx="9560028" cy="10153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558702" y="3213770"/>
            <a:ext cx="8807237" cy="729430"/>
          </a:xfrm>
          <a:prstGeom prst="rect">
            <a:avLst/>
          </a:prstGeom>
          <a:noFill/>
        </p:spPr>
        <p:txBody>
          <a:bodyPr wrap="square">
            <a:spAutoFit/>
          </a:bodyPr>
          <a:lstStyle/>
          <a:p>
            <a:pP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to_excel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excel_writer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sheet_name </a:t>
            </a:r>
            <a:r>
              <a:rPr lang="en" altLang="zh-CN" sz="1800" dirty="0">
                <a:solidFill>
                  <a:srgbClr val="000000"/>
                </a:solidFill>
                <a:latin typeface="Courier New" panose="02070309020205020404" pitchFamily="49" charset="0"/>
                <a:ea typeface="宋体" panose="02010600030101010101" pitchFamily="2" charset="-122"/>
              </a:rPr>
              <a:t>='Sheet1', </a:t>
            </a:r>
            <a:r>
              <a:rPr lang="en" altLang="zh-CN" sz="1800" dirty="0" err="1">
                <a:solidFill>
                  <a:srgbClr val="000000"/>
                </a:solidFill>
                <a:latin typeface="Courier New" panose="02070309020205020404" pitchFamily="49" charset="0"/>
                <a:ea typeface="宋体" panose="02010600030101010101" pitchFamily="2" charset="-122"/>
              </a:rPr>
              <a:t>na_rep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float_format </a:t>
            </a:r>
            <a:r>
              <a:rPr lang="en" altLang="zh-CN" sz="1800" dirty="0">
                <a:solidFill>
                  <a:srgbClr val="000000"/>
                </a:solidFill>
                <a:latin typeface="Courier New" panose="02070309020205020404" pitchFamily="49" charset="0"/>
                <a:ea typeface="宋体" panose="02010600030101010101" pitchFamily="2" charset="-122"/>
              </a:rPr>
              <a:t>=None, columns=None, header=True, ..., </a:t>
            </a:r>
            <a:r>
              <a:rPr lang="en" altLang="zh-CN" sz="1800" dirty="0" err="1">
                <a:solidFill>
                  <a:srgbClr val="000000"/>
                </a:solidFill>
                <a:latin typeface="Courier New" panose="02070309020205020404" pitchFamily="49" charset="0"/>
                <a:ea typeface="宋体" panose="02010600030101010101" pitchFamily="2" charset="-122"/>
              </a:rPr>
              <a:t>storage_options </a:t>
            </a:r>
            <a:r>
              <a:rPr lang="en" altLang="zh-CN" sz="1800" dirty="0">
                <a:solidFill>
                  <a:srgbClr val="000000"/>
                </a:solidFill>
                <a:latin typeface="Courier New" panose="02070309020205020404" pitchFamily="49" charset="0"/>
                <a:ea typeface="宋体" panose="02010600030101010101" pitchFamily="2" charset="-122"/>
              </a:rPr>
              <a:t>=None)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9" name="文本框 8">
            <a:extLst>
              <a:ext uri="{FF2B5EF4-FFF2-40B4-BE49-F238E27FC236}">
                <a16:creationId xmlns:a16="http://schemas.microsoft.com/office/drawing/2014/main" id="{DF0A659E-D95A-F0D1-47BF-28CAA877788D}"/>
              </a:ext>
            </a:extLst>
          </p:cNvPr>
          <p:cNvSpPr txBox="1"/>
          <p:nvPr/>
        </p:nvSpPr>
        <p:spPr>
          <a:xfrm>
            <a:off x="1301370" y="4332005"/>
            <a:ext cx="10410460" cy="2104872"/>
          </a:xfrm>
          <a:prstGeom prst="rect">
            <a:avLst/>
          </a:prstGeom>
          <a:noFill/>
        </p:spPr>
        <p:txBody>
          <a:bodyPr wrap="square">
            <a:spAutoFit/>
          </a:bodyPr>
          <a:lstStyle/>
          <a:p>
            <a:pPr indent="-342900">
              <a:lnSpc>
                <a:spcPct val="150000"/>
              </a:lnSpc>
              <a:buFont typeface="Wingdings" pitchFamily="2" charset="2"/>
              <a:buChar char="Ø"/>
            </a:pPr>
            <a:r>
              <a:rPr lang="en" altLang="zh-CN" sz="1800" kern="0" dirty="0" err="1">
                <a:solidFill>
                  <a:srgbClr val="595959"/>
                </a:solidFill>
                <a:latin typeface="宋体" panose="02010600030101010101" pitchFamily="2" charset="-122"/>
                <a:ea typeface="宋体" panose="02010600030101010101" pitchFamily="2" charset="-122"/>
              </a:rPr>
              <a:t>excel_writer </a:t>
            </a:r>
            <a:r>
              <a:rPr lang="en" altLang="zh-CN" sz="1800" kern="0" dirty="0">
                <a:solidFill>
                  <a:srgbClr val="595959"/>
                </a:solidFill>
                <a:latin typeface="宋体" panose="02010600030101010101" pitchFamily="2" charset="-122"/>
                <a:ea typeface="宋体" panose="02010600030101010101" pitchFamily="2" charset="-122"/>
              </a:rPr>
              <a:t>: indicates </a:t>
            </a:r>
            <a:r>
              <a:rPr lang="en" altLang="zh-CN" sz="1800" kern="0" dirty="0">
                <a:solidFill>
                  <a:srgbClr val="1369B2"/>
                </a:solidFill>
                <a:latin typeface="宋体" panose="02010600030101010101" pitchFamily="2" charset="-122"/>
                <a:ea typeface="宋体" panose="02010600030101010101" pitchFamily="2" charset="-122"/>
              </a:rPr>
              <a:t>the path to the file being written </a:t>
            </a:r>
            <a:r>
              <a:rPr lang="en" altLang="zh-CN" sz="1800" kern="0" dirty="0">
                <a:solidFill>
                  <a:srgbClr val="595959"/>
                </a:solidFill>
                <a:latin typeface="宋体" panose="02010600030101010101" pitchFamily="2" charset="-122"/>
                <a:ea typeface="宋体" panose="02010600030101010101" pitchFamily="2" charset="-122"/>
              </a:rPr>
              <a:t>.</a:t>
            </a:r>
          </a:p>
          <a:p>
            <a:pPr indent="-342900">
              <a:lnSpc>
                <a:spcPct val="150000"/>
              </a:lnSpc>
              <a:buFont typeface="Wingdings" pitchFamily="2" charset="2"/>
              <a:buChar char="Ø"/>
            </a:pPr>
            <a:r>
              <a:rPr lang="en" altLang="zh-CN" sz="1800" kern="0" dirty="0" err="1">
                <a:solidFill>
                  <a:srgbClr val="595959"/>
                </a:solidFill>
                <a:latin typeface="宋体" panose="02010600030101010101" pitchFamily="2" charset="-122"/>
                <a:ea typeface="宋体" panose="02010600030101010101" pitchFamily="2" charset="-122"/>
              </a:rPr>
              <a:t>sheet_name </a:t>
            </a:r>
            <a:r>
              <a:rPr lang="en" altLang="zh-CN" sz="1800" kern="0" dirty="0">
                <a:solidFill>
                  <a:srgbClr val="595959"/>
                </a:solidFill>
                <a:latin typeface="宋体" panose="02010600030101010101" pitchFamily="2" charset="-122"/>
                <a:ea typeface="宋体" panose="02010600030101010101" pitchFamily="2" charset="-122"/>
              </a:rPr>
              <a:t>: represents </a:t>
            </a:r>
            <a:r>
              <a:rPr lang="en" altLang="zh-CN" sz="1800" kern="0" dirty="0">
                <a:solidFill>
                  <a:srgbClr val="1369B2"/>
                </a:solidFill>
                <a:latin typeface="宋体" panose="02010600030101010101" pitchFamily="2" charset="-122"/>
                <a:ea typeface="宋体" panose="02010600030101010101" pitchFamily="2" charset="-122"/>
              </a:rPr>
              <a:t>the name of the worksheet </a:t>
            </a:r>
            <a:r>
              <a:rPr lang="en" altLang="zh-CN" sz="1800" kern="0" dirty="0">
                <a:solidFill>
                  <a:srgbClr val="595959"/>
                </a:solidFill>
                <a:latin typeface="宋体" panose="02010600030101010101" pitchFamily="2" charset="-122"/>
                <a:ea typeface="宋体" panose="02010600030101010101" pitchFamily="2" charset="-122"/>
              </a:rPr>
              <a:t>, which can accept a string. The default value is " Sheet1 ".</a:t>
            </a:r>
          </a:p>
          <a:p>
            <a:pPr indent="-342900">
              <a:lnSpc>
                <a:spcPct val="150000"/>
              </a:lnSpc>
              <a:buFont typeface="Wingdings" pitchFamily="2" charset="2"/>
              <a:buChar char="Ø"/>
            </a:pPr>
            <a:r>
              <a:rPr lang="en" altLang="zh-CN" sz="1800" kern="0" dirty="0" err="1">
                <a:solidFill>
                  <a:srgbClr val="595959"/>
                </a:solidFill>
                <a:latin typeface="宋体" panose="02010600030101010101" pitchFamily="2" charset="-122"/>
                <a:ea typeface="宋体" panose="02010600030101010101" pitchFamily="2" charset="-122"/>
              </a:rPr>
              <a:t>na_rep </a:t>
            </a:r>
            <a:r>
              <a:rPr lang="en" altLang="zh-CN" sz="1800" kern="0" dirty="0">
                <a:solidFill>
                  <a:srgbClr val="595959"/>
                </a:solidFill>
                <a:latin typeface="宋体" panose="02010600030101010101" pitchFamily="2" charset="-122"/>
                <a:ea typeface="宋体" panose="02010600030101010101" pitchFamily="2" charset="-122"/>
              </a:rPr>
              <a:t>: </a:t>
            </a:r>
            <a:r>
              <a:rPr lang="en" altLang="zh-CN" sz="1800" kern="0" dirty="0">
                <a:solidFill>
                  <a:srgbClr val="1369B2"/>
                </a:solidFill>
                <a:latin typeface="宋体" panose="02010600030101010101" pitchFamily="2" charset="-122"/>
                <a:ea typeface="宋体" panose="02010600030101010101" pitchFamily="2" charset="-122"/>
              </a:rPr>
              <a:t>Representation of missing data </a:t>
            </a:r>
            <a:r>
              <a:rPr lang="en" altLang="zh-CN" sz="1800" kern="0" dirty="0">
                <a:solidFill>
                  <a:srgbClr val="595959"/>
                </a:solidFill>
                <a:latin typeface="宋体" panose="02010600030101010101" pitchFamily="2" charset="-122"/>
                <a:ea typeface="宋体" panose="02010600030101010101" pitchFamily="2" charset="-122"/>
              </a:rPr>
              <a:t>.</a:t>
            </a:r>
          </a:p>
          <a:p>
            <a:pPr indent="-342900">
              <a:lnSpc>
                <a:spcPct val="150000"/>
              </a:lnSpc>
              <a:buFont typeface="Wingdings" pitchFamily="2" charset="2"/>
              <a:buChar char="Ø"/>
            </a:pPr>
            <a:r>
              <a:rPr lang="en" altLang="zh-CN" sz="1800" kern="0" dirty="0">
                <a:solidFill>
                  <a:srgbClr val="595959"/>
                </a:solidFill>
                <a:latin typeface="宋体" panose="02010600030101010101" pitchFamily="2" charset="-122"/>
                <a:ea typeface="宋体" panose="02010600030101010101" pitchFamily="2" charset="-122"/>
              </a:rPr>
              <a:t>index : Indicates whether </a:t>
            </a:r>
            <a:r>
              <a:rPr lang="en" altLang="zh-CN" sz="1800" kern="0" dirty="0">
                <a:solidFill>
                  <a:srgbClr val="1369B2"/>
                </a:solidFill>
                <a:latin typeface="宋体" panose="02010600030101010101" pitchFamily="2" charset="-122"/>
                <a:ea typeface="宋体" panose="02010600030101010101" pitchFamily="2" charset="-122"/>
              </a:rPr>
              <a:t>to write the line index </a:t>
            </a:r>
            <a:r>
              <a:rPr lang="en" altLang="zh-CN" sz="1800" kern="0" dirty="0">
                <a:solidFill>
                  <a:srgbClr val="595959"/>
                </a:solidFill>
                <a:latin typeface="宋体" panose="02010600030101010101" pitchFamily="2" charset="-122"/>
                <a:ea typeface="宋体" panose="02010600030101010101" pitchFamily="2" charset="-122"/>
              </a:rPr>
              <a:t>to the file , the default is True .</a:t>
            </a:r>
          </a:p>
        </p:txBody>
      </p:sp>
    </p:spTree>
    <p:extLst>
      <p:ext uri="{BB962C8B-B14F-4D97-AF65-F5344CB8AC3E}">
        <p14:creationId xmlns:p14="http://schemas.microsoft.com/office/powerpoint/2010/main" val="1030504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3916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 from Excel files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981522"/>
            <a:ext cx="74111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Read data from Excel files with </a:t>
            </a:r>
            <a:r>
              <a:rPr lang="en" altLang="zh-CN" b="1" dirty="0" err="1">
                <a:latin typeface="宋体" panose="02010600030101010101" pitchFamily="2" charset="-122"/>
                <a:ea typeface="宋体" panose="02010600030101010101" pitchFamily="2" charset="-122"/>
              </a:rPr>
              <a:t>read_excel </a:t>
            </a:r>
            <a:r>
              <a:rPr lang="en" altLang="zh-CN" b="1" dirty="0">
                <a:latin typeface="宋体" panose="02010600030101010101" pitchFamily="2" charset="-122"/>
                <a:ea typeface="宋体" panose="02010600030101010101" pitchFamily="2" charset="-122"/>
              </a:rPr>
              <a:t>()</a:t>
            </a:r>
          </a:p>
        </p:txBody>
      </p:sp>
      <p:sp>
        <p:nvSpPr>
          <p:cNvPr id="6" name="文本框 5">
            <a:extLst>
              <a:ext uri="{FF2B5EF4-FFF2-40B4-BE49-F238E27FC236}">
                <a16:creationId xmlns:a16="http://schemas.microsoft.com/office/drawing/2014/main" id="{1E1BFBFC-8168-1953-8181-1D9657228AA6}"/>
              </a:ext>
            </a:extLst>
          </p:cNvPr>
          <p:cNvSpPr txBox="1"/>
          <p:nvPr/>
        </p:nvSpPr>
        <p:spPr>
          <a:xfrm>
            <a:off x="1301370" y="1644078"/>
            <a:ext cx="9557130" cy="874407"/>
          </a:xfrm>
          <a:prstGeom prst="rect">
            <a:avLst/>
          </a:prstGeom>
          <a:noFill/>
        </p:spPr>
        <p:txBody>
          <a:bodyPr wrap="square">
            <a:spAutoFit/>
          </a:bodyPr>
          <a:lstStyle/>
          <a:p>
            <a:pPr algn="just">
              <a:lnSpc>
                <a:spcPct val="150000"/>
              </a:lnSpc>
            </a:pPr>
            <a:r>
              <a:rPr lang="en" altLang="zh-CN" sz="1800" kern="0" dirty="0" err="1">
                <a:solidFill>
                  <a:srgbClr val="595959"/>
                </a:solidFill>
                <a:latin typeface="Microsoft YaHei" panose="020B0503020204020204" pitchFamily="34" charset="-122"/>
                <a:ea typeface="Microsoft YaHei" panose="020B0503020204020204" pitchFamily="34" charset="-122"/>
              </a:rPr>
              <a:t>read_excel </a:t>
            </a:r>
            <a:r>
              <a:rPr lang="en" altLang="zh-CN" sz="1800" kern="0" dirty="0">
                <a:solidFill>
                  <a:srgbClr val="595959"/>
                </a:solidFill>
                <a:latin typeface="Microsoft YaHei" panose="020B0503020204020204" pitchFamily="34" charset="-122"/>
                <a:ea typeface="Microsoft YaHei" panose="020B0503020204020204" pitchFamily="34" charset="-122"/>
              </a:rPr>
              <a:t>() function is used to </a:t>
            </a:r>
            <a:r>
              <a:rPr lang="en" altLang="zh-CN" sz="1800" kern="0" dirty="0">
                <a:solidFill>
                  <a:srgbClr val="1369B2"/>
                </a:solidFill>
                <a:latin typeface="Microsoft YaHei" panose="020B0503020204020204" pitchFamily="34" charset="-122"/>
                <a:ea typeface="Microsoft YaHei" panose="020B0503020204020204" pitchFamily="34" charset="-122"/>
              </a:rPr>
              <a:t>read data from an Excel file </a:t>
            </a:r>
            <a:r>
              <a:rPr lang="en" altLang="zh-CN" sz="1800" kern="0" dirty="0">
                <a:solidFill>
                  <a:srgbClr val="595959"/>
                </a:solidFill>
                <a:latin typeface="Microsoft YaHei" panose="020B0503020204020204" pitchFamily="34" charset="-122"/>
                <a:ea typeface="Microsoft YaHei" panose="020B0503020204020204" pitchFamily="34" charset="-122"/>
              </a:rPr>
              <a:t>and convert it into an object of the Series or DataFrame class according to the format of the data </a:t>
            </a:r>
            <a:r>
              <a:rPr lang="en" altLang="en-US" sz="1800" kern="0" dirty="0">
                <a:solidFill>
                  <a:srgbClr val="595959"/>
                </a:solidFill>
                <a:latin typeface="Microsoft YaHei" panose="020B0503020204020204" pitchFamily="34" charset="-122"/>
                <a:ea typeface="Microsoft YaHei" panose="020B0503020204020204" pitchFamily="34" charset="-122"/>
              </a:rPr>
              <a:t>.</a:t>
            </a:r>
            <a:endParaRPr lang="zh-CN" altLang="zh-CN" sz="1800" kern="0" dirty="0">
              <a:solidFill>
                <a:srgbClr val="595959"/>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361CAA81-0507-65DC-AD31-AFCAEBF8588E}"/>
              </a:ext>
            </a:extLst>
          </p:cNvPr>
          <p:cNvSpPr/>
          <p:nvPr/>
        </p:nvSpPr>
        <p:spPr>
          <a:xfrm>
            <a:off x="1287706" y="2493690"/>
            <a:ext cx="9560028" cy="10153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424653" y="2500881"/>
            <a:ext cx="9299798" cy="729430"/>
          </a:xfrm>
          <a:prstGeom prst="rect">
            <a:avLst/>
          </a:prstGeom>
          <a:noFill/>
        </p:spPr>
        <p:txBody>
          <a:bodyPr wrap="square">
            <a:spAutoFit/>
          </a:bodyPr>
          <a:lstStyle/>
          <a:p>
            <a:pPr algn="ct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read_excel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io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sheet_name </a:t>
            </a:r>
            <a:r>
              <a:rPr lang="en" altLang="zh-CN" sz="1800" dirty="0">
                <a:solidFill>
                  <a:srgbClr val="000000"/>
                </a:solidFill>
                <a:latin typeface="Courier New" panose="02070309020205020404" pitchFamily="49" charset="0"/>
                <a:ea typeface="宋体" panose="02010600030101010101" pitchFamily="2" charset="-122"/>
              </a:rPr>
              <a:t>=0, header=0, names=None, </a:t>
            </a:r>
            <a:r>
              <a:rPr lang="en" altLang="zh-CN" sz="1800" dirty="0" err="1">
                <a:solidFill>
                  <a:srgbClr val="000000"/>
                </a:solidFill>
                <a:latin typeface="Courier New" panose="02070309020205020404" pitchFamily="49" charset="0"/>
                <a:ea typeface="宋体" panose="02010600030101010101" pitchFamily="2" charset="-122"/>
              </a:rPr>
              <a:t>index_col </a:t>
            </a:r>
            <a:r>
              <a:rPr lang="en" altLang="zh-CN" sz="1800" dirty="0">
                <a:solidFill>
                  <a:srgbClr val="000000"/>
                </a:solidFill>
                <a:latin typeface="Courier New" panose="02070309020205020404" pitchFamily="49" charset="0"/>
                <a:ea typeface="宋体" panose="02010600030101010101" pitchFamily="2" charset="-122"/>
              </a:rPr>
              <a:t>=None, </a:t>
            </a:r>
            <a:r>
              <a:rPr lang="en" altLang="zh-CN" sz="1800" dirty="0" err="1">
                <a:solidFill>
                  <a:srgbClr val="000000"/>
                </a:solidFill>
                <a:latin typeface="Courier New" panose="02070309020205020404" pitchFamily="49" charset="0"/>
                <a:ea typeface="宋体" panose="02010600030101010101" pitchFamily="2" charset="-122"/>
              </a:rPr>
              <a:t>usecols </a:t>
            </a:r>
            <a:r>
              <a:rPr lang="en" altLang="zh-CN" sz="1800" dirty="0">
                <a:solidFill>
                  <a:srgbClr val="000000"/>
                </a:solidFill>
                <a:latin typeface="Courier New" panose="02070309020205020404" pitchFamily="49" charset="0"/>
                <a:ea typeface="宋体" panose="02010600030101010101" pitchFamily="2" charset="-122"/>
              </a:rPr>
              <a:t>=None , squeeze=None, </a:t>
            </a:r>
            <a:r>
              <a:rPr lang="en" altLang="zh-CN" sz="1800" dirty="0" err="1">
                <a:solidFill>
                  <a:srgbClr val="000000"/>
                </a:solidFill>
                <a:latin typeface="Courier New" panose="02070309020205020404" pitchFamily="49" charset="0"/>
                <a:ea typeface="宋体" panose="02010600030101010101" pitchFamily="2" charset="-122"/>
              </a:rPr>
              <a:t>dtype </a:t>
            </a:r>
            <a:r>
              <a:rPr lang="en" altLang="zh-CN" sz="1800" dirty="0">
                <a:solidFill>
                  <a:srgbClr val="000000"/>
                </a:solidFill>
                <a:latin typeface="Courier New" panose="02070309020205020404" pitchFamily="49" charset="0"/>
                <a:ea typeface="宋体" panose="02010600030101010101" pitchFamily="2" charset="-122"/>
              </a:rPr>
              <a:t>=None, ..., </a:t>
            </a:r>
            <a:r>
              <a:rPr lang="en" altLang="zh-CN" sz="1800" dirty="0" err="1">
                <a:solidFill>
                  <a:srgbClr val="000000"/>
                </a:solidFill>
                <a:latin typeface="Courier New" panose="02070309020205020404" pitchFamily="49" charset="0"/>
                <a:ea typeface="宋体" panose="02010600030101010101" pitchFamily="2" charset="-122"/>
              </a:rPr>
              <a:t>storage_options </a:t>
            </a:r>
            <a:r>
              <a:rPr lang="en" altLang="zh-CN" sz="1800" dirty="0">
                <a:solidFill>
                  <a:srgbClr val="000000"/>
                </a:solidFill>
                <a:latin typeface="Courier New" panose="02070309020205020404" pitchFamily="49" charset="0"/>
                <a:ea typeface="宋体" panose="02010600030101010101" pitchFamily="2" charset="-122"/>
              </a:rPr>
              <a:t>=None)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9" name="文本框 8">
            <a:extLst>
              <a:ext uri="{FF2B5EF4-FFF2-40B4-BE49-F238E27FC236}">
                <a16:creationId xmlns:a16="http://schemas.microsoft.com/office/drawing/2014/main" id="{DF0A659E-D95A-F0D1-47BF-28CAA877788D}"/>
              </a:ext>
            </a:extLst>
          </p:cNvPr>
          <p:cNvSpPr txBox="1"/>
          <p:nvPr/>
        </p:nvSpPr>
        <p:spPr>
          <a:xfrm>
            <a:off x="1301370" y="3573810"/>
            <a:ext cx="9546364" cy="3596690"/>
          </a:xfrm>
          <a:prstGeom prst="rect">
            <a:avLst/>
          </a:prstGeom>
          <a:noFill/>
        </p:spPr>
        <p:txBody>
          <a:bodyPr wrap="square">
            <a:spAutoFit/>
          </a:bodyPr>
          <a:lstStyle/>
          <a:p>
            <a:pPr lvl="0" indent="-342900">
              <a:lnSpc>
                <a:spcPct val="150000"/>
              </a:lnSpc>
              <a:buFont typeface="Wingdings" pitchFamily="2" charset="2"/>
              <a:buChar char="Ø"/>
            </a:pPr>
            <a:r>
              <a:rPr lang="en" altLang="zh-CN" sz="1400" kern="0" dirty="0" err="1">
                <a:solidFill>
                  <a:srgbClr val="595959"/>
                </a:solidFill>
                <a:latin typeface="宋体" panose="02010600030101010101" pitchFamily="2" charset="-122"/>
                <a:ea typeface="宋体" panose="02010600030101010101" pitchFamily="2" charset="-122"/>
              </a:rPr>
              <a:t>io </a:t>
            </a:r>
            <a:r>
              <a:rPr lang="en" altLang="zh-CN" sz="1400" kern="0" dirty="0">
                <a:solidFill>
                  <a:srgbClr val="595959"/>
                </a:solidFill>
                <a:latin typeface="宋体" panose="02010600030101010101" pitchFamily="2" charset="-122"/>
                <a:ea typeface="宋体" panose="02010600030101010101" pitchFamily="2" charset="-122"/>
              </a:rPr>
              <a:t>: indicates </a:t>
            </a:r>
            <a:r>
              <a:rPr lang="en" altLang="zh-CN" sz="1400" kern="0" dirty="0">
                <a:solidFill>
                  <a:srgbClr val="1369B2"/>
                </a:solidFill>
                <a:latin typeface="宋体" panose="02010600030101010101" pitchFamily="2" charset="-122"/>
                <a:ea typeface="宋体" panose="02010600030101010101" pitchFamily="2" charset="-122"/>
              </a:rPr>
              <a:t>the path of the file </a:t>
            </a:r>
            <a:r>
              <a:rPr lang="en" altLang="zh-CN" sz="1400" kern="0" dirty="0">
                <a:solidFill>
                  <a:srgbClr val="595959"/>
                </a:solidFill>
                <a:latin typeface="宋体" panose="02010600030101010101" pitchFamily="2" charset="-122"/>
                <a:ea typeface="宋体" panose="02010600030101010101" pitchFamily="2" charset="-122"/>
              </a:rPr>
              <a:t>.</a:t>
            </a:r>
          </a:p>
          <a:p>
            <a:pPr lvl="0" indent="-342900">
              <a:lnSpc>
                <a:spcPct val="150000"/>
              </a:lnSpc>
              <a:buFont typeface="Wingdings" pitchFamily="2" charset="2"/>
              <a:buChar char="Ø"/>
            </a:pPr>
            <a:r>
              <a:rPr lang="en" altLang="zh-CN" sz="1400" kern="0" dirty="0" err="1">
                <a:solidFill>
                  <a:srgbClr val="595959"/>
                </a:solidFill>
                <a:latin typeface="宋体" panose="02010600030101010101" pitchFamily="2" charset="-122"/>
                <a:ea typeface="宋体" panose="02010600030101010101" pitchFamily="2" charset="-122"/>
              </a:rPr>
              <a:t>sheet_name : Specifies </a:t>
            </a:r>
            <a:r>
              <a:rPr lang="en" altLang="zh-CN" sz="1400" kern="0" dirty="0">
                <a:solidFill>
                  <a:srgbClr val="1369B2"/>
                </a:solidFill>
                <a:latin typeface="宋体" panose="02010600030101010101" pitchFamily="2" charset="-122"/>
                <a:ea typeface="宋体" panose="02010600030101010101" pitchFamily="2" charset="-122"/>
              </a:rPr>
              <a:t>the name of the worksheet </a:t>
            </a:r>
            <a:r>
              <a:rPr lang="en" altLang="zh-CN" sz="1400" kern="0" dirty="0">
                <a:solidFill>
                  <a:srgbClr val="595959"/>
                </a:solidFill>
                <a:latin typeface="宋体" panose="02010600030101010101" pitchFamily="2" charset="-122"/>
                <a:ea typeface="宋体" panose="02010600030101010101" pitchFamily="2" charset="-122"/>
              </a:rPr>
              <a:t>to be read . The default value is 0 , indicating that the first worksheet is read.</a:t>
            </a:r>
          </a:p>
          <a:p>
            <a:pPr lvl="0" indent="-342900">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header : Specifies which row of data in the file is used as </a:t>
            </a:r>
            <a:r>
              <a:rPr lang="en" altLang="zh-CN" sz="1400" kern="0" dirty="0">
                <a:solidFill>
                  <a:srgbClr val="1369B2"/>
                </a:solidFill>
                <a:latin typeface="宋体" panose="02010600030101010101" pitchFamily="2" charset="-122"/>
                <a:ea typeface="宋体" panose="02010600030101010101" pitchFamily="2" charset="-122"/>
              </a:rPr>
              <a:t>the column index </a:t>
            </a:r>
            <a:r>
              <a:rPr lang="en" altLang="zh-CN" sz="1400" kern="0" dirty="0">
                <a:solidFill>
                  <a:srgbClr val="595959"/>
                </a:solidFill>
                <a:latin typeface="宋体" panose="02010600030101010101" pitchFamily="2" charset="-122"/>
                <a:ea typeface="宋体" panose="02010600030101010101" pitchFamily="2" charset="-122"/>
              </a:rPr>
              <a:t>of the DataFrame class object .</a:t>
            </a:r>
          </a:p>
          <a:p>
            <a:pPr lvl="0" indent="-342900">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names : Indicates </a:t>
            </a:r>
            <a:r>
              <a:rPr lang="en" altLang="zh-CN" sz="1400" kern="0" dirty="0">
                <a:solidFill>
                  <a:srgbClr val="1369B2"/>
                </a:solidFill>
                <a:latin typeface="宋体" panose="02010600030101010101" pitchFamily="2" charset="-122"/>
                <a:ea typeface="宋体" panose="02010600030101010101" pitchFamily="2" charset="-122"/>
              </a:rPr>
              <a:t>the column names </a:t>
            </a:r>
            <a:r>
              <a:rPr lang="en" altLang="zh-CN" sz="1400" kern="0" dirty="0">
                <a:solidFill>
                  <a:srgbClr val="595959"/>
                </a:solidFill>
                <a:latin typeface="宋体" panose="02010600030101010101" pitchFamily="2" charset="-122"/>
                <a:ea typeface="宋体" panose="02010600030101010101" pitchFamily="2" charset="-122"/>
              </a:rPr>
              <a:t>to use .</a:t>
            </a:r>
          </a:p>
          <a:p>
            <a:pPr lvl="0" indent="-342900">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index_col : Specifies which column of data in the file </a:t>
            </a:r>
            <a:r>
              <a:rPr lang="en" altLang="zh-CN" sz="1400" kern="0" dirty="0">
                <a:solidFill>
                  <a:srgbClr val="1369B2"/>
                </a:solidFill>
                <a:latin typeface="宋体" panose="02010600030101010101" pitchFamily="2" charset="-122"/>
                <a:ea typeface="宋体" panose="02010600030101010101" pitchFamily="2" charset="-122"/>
              </a:rPr>
              <a:t>is used as the row index </a:t>
            </a:r>
            <a:r>
              <a:rPr lang="en" altLang="zh-CN" sz="1400" kern="0" dirty="0">
                <a:solidFill>
                  <a:srgbClr val="595959"/>
                </a:solidFill>
                <a:latin typeface="宋体" panose="02010600030101010101" pitchFamily="2" charset="-122"/>
                <a:ea typeface="宋体" panose="02010600030101010101" pitchFamily="2" charset="-122"/>
              </a:rPr>
              <a:t>of the DataFrame .</a:t>
            </a:r>
            <a:endParaRPr lang="zh-CN" altLang="zh-CN" sz="1400" kern="0" dirty="0">
              <a:solidFill>
                <a:srgbClr val="595959"/>
              </a:solidFill>
              <a:latin typeface="宋体" panose="02010600030101010101" pitchFamily="2" charset="-122"/>
              <a:ea typeface="宋体" panose="02010600030101010101" pitchFamily="2" charset="-122"/>
            </a:endParaRPr>
          </a:p>
          <a:p>
            <a:pPr lvl="0" indent="-342900">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usecols : specifies </a:t>
            </a:r>
            <a:r>
              <a:rPr lang="en" altLang="zh-CN" sz="1400" kern="0" dirty="0">
                <a:solidFill>
                  <a:srgbClr val="1369B2"/>
                </a:solidFill>
                <a:latin typeface="宋体" panose="02010600030101010101" pitchFamily="2" charset="-122"/>
                <a:ea typeface="宋体" panose="02010600030101010101" pitchFamily="2" charset="-122"/>
              </a:rPr>
              <a:t>which columns of data to read </a:t>
            </a:r>
            <a:r>
              <a:rPr lang="en" altLang="zh-CN" sz="1400" kern="0" dirty="0">
                <a:solidFill>
                  <a:srgbClr val="595959"/>
                </a:solidFill>
                <a:latin typeface="宋体" panose="02010600030101010101" pitchFamily="2" charset="-122"/>
                <a:ea typeface="宋体" panose="02010600030101010101" pitchFamily="2" charset="-122"/>
              </a:rPr>
              <a:t>. The default value is None , indicating that all columns of data will be read. This parameter can receive a list, and the elements in the list correspond to the column numbers, starting from 0 .</a:t>
            </a:r>
          </a:p>
          <a:p>
            <a:pPr lvl="0" indent="-342900">
              <a:lnSpc>
                <a:spcPct val="150000"/>
              </a:lnSpc>
              <a:buFont typeface="Wingdings" pitchFamily="2" charset="2"/>
              <a:buChar char="Ø"/>
            </a:pPr>
            <a:endParaRPr lang="zh-CN" altLang="zh-CN" sz="1400" kern="0" dirty="0">
              <a:solidFill>
                <a:srgbClr val="595959"/>
              </a:solidFill>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B7DBF567-3877-9CE6-1D96-1DB468E6B920}"/>
              </a:ext>
            </a:extLst>
          </p:cNvPr>
          <p:cNvSpPr txBox="1"/>
          <p:nvPr/>
        </p:nvSpPr>
        <p:spPr>
          <a:xfrm>
            <a:off x="4655046" y="6472044"/>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70-72.</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6415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24766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data from a webpage table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1" name="原创设计师QQ598969553          _3"/>
          <p:cNvSpPr/>
          <p:nvPr/>
        </p:nvSpPr>
        <p:spPr>
          <a:xfrm>
            <a:off x="1019175" y="2565698"/>
            <a:ext cx="4590731" cy="273630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原创设计师QQ598969553          _4"/>
          <p:cNvSpPr/>
          <p:nvPr/>
        </p:nvSpPr>
        <p:spPr>
          <a:xfrm>
            <a:off x="1320866" y="3501802"/>
            <a:ext cx="3987348" cy="1289905"/>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the method of </a:t>
            </a:r>
            <a:r>
              <a:rPr lang="en" altLang="en-US" sz="1800" dirty="0">
                <a:solidFill>
                  <a:srgbClr val="595959"/>
                </a:solidFill>
                <a:latin typeface="微软雅黑" panose="020B0503020204020204" pitchFamily="34" charset="-122"/>
                <a:ea typeface="微软雅黑" panose="020B0503020204020204" pitchFamily="34" charset="-122"/>
                <a:cs typeface="+mn-ea"/>
              </a:rPr>
              <a:t>reading web tables </a:t>
            </a:r>
            <a:r>
              <a:rPr lang="en" altLang="zh-CN" sz="1800" dirty="0">
                <a:solidFill>
                  <a:srgbClr val="595959"/>
                </a:solidFill>
                <a:latin typeface="微软雅黑" panose="020B0503020204020204" pitchFamily="34" charset="-122"/>
                <a:ea typeface="微软雅黑" panose="020B0503020204020204" pitchFamily="34" charset="-122"/>
                <a:cs typeface="+mn-ea"/>
              </a:rPr>
              <a:t>and be able to skillfully </a:t>
            </a:r>
            <a:r>
              <a:rPr lang="en" altLang="en-US" sz="1800" dirty="0">
                <a:solidFill>
                  <a:srgbClr val="595959"/>
                </a:solidFill>
                <a:latin typeface="微软雅黑" panose="020B0503020204020204" pitchFamily="34" charset="-122"/>
                <a:ea typeface="微软雅黑" panose="020B0503020204020204" pitchFamily="34" charset="-122"/>
                <a:cs typeface="+mn-ea"/>
              </a:rPr>
              <a:t>read data from web tables </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3" name="原创设计师QQ598969553          _7"/>
          <p:cNvSpPr txBox="1"/>
          <p:nvPr/>
        </p:nvSpPr>
        <p:spPr>
          <a:xfrm>
            <a:off x="1019176" y="2709714"/>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961715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3119265" y="2371853"/>
            <a:ext cx="1192190" cy="613062"/>
            <a:chOff x="2215144" y="982844"/>
            <a:chExt cx="1244730" cy="842780"/>
          </a:xfrm>
        </p:grpSpPr>
        <p:sp>
          <p:nvSpPr>
            <p:cNvPr id="32" name="平行四边形 31"/>
            <p:cNvSpPr/>
            <p:nvPr/>
          </p:nvSpPr>
          <p:spPr>
            <a:xfrm>
              <a:off x="2215144" y="982844"/>
              <a:ext cx="1120898" cy="842780"/>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3" name="文本框 9"/>
            <p:cNvSpPr txBox="1"/>
            <p:nvPr/>
          </p:nvSpPr>
          <p:spPr>
            <a:xfrm>
              <a:off x="2393075" y="1005670"/>
              <a:ext cx="1066799" cy="803893"/>
            </a:xfrm>
            <a:prstGeom prst="rect">
              <a:avLst/>
            </a:prstGeom>
            <a:noFill/>
          </p:spPr>
          <p:txBody>
            <a:bodyPr wrap="square" rtlCol="0">
              <a:spAutoFit/>
            </a:bodyPr>
            <a:lstStyle/>
            <a:p>
              <a:r>
                <a:rPr lang="en" altLang="zh-CN" sz="3200" dirty="0">
                  <a:solidFill>
                    <a:schemeClr val="bg1"/>
                  </a:solidFill>
                  <a:latin typeface="微软雅黑" panose="020B0503020204020204" pitchFamily="34" charset="-122"/>
                  <a:ea typeface="微软雅黑" panose="020B0503020204020204" pitchFamily="34" charset="-122"/>
                  <a:cs typeface="+mn-ea"/>
                  <a:sym typeface="+mn-lt"/>
                </a:rPr>
                <a:t>05</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4" name="组合 33"/>
          <p:cNvGrpSpPr/>
          <p:nvPr/>
        </p:nvGrpSpPr>
        <p:grpSpPr>
          <a:xfrm>
            <a:off x="3119265" y="3292251"/>
            <a:ext cx="1192190" cy="618406"/>
            <a:chOff x="2215144" y="2026500"/>
            <a:chExt cx="1244730" cy="850129"/>
          </a:xfrm>
        </p:grpSpPr>
        <p:sp>
          <p:nvSpPr>
            <p:cNvPr id="35" name="平行四边形 34"/>
            <p:cNvSpPr/>
            <p:nvPr/>
          </p:nvSpPr>
          <p:spPr>
            <a:xfrm>
              <a:off x="2215144" y="2033848"/>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6" name="文本框 10"/>
            <p:cNvSpPr txBox="1"/>
            <p:nvPr/>
          </p:nvSpPr>
          <p:spPr>
            <a:xfrm>
              <a:off x="2393075" y="2026500"/>
              <a:ext cx="1066799" cy="803896"/>
            </a:xfrm>
            <a:prstGeom prst="rect">
              <a:avLst/>
            </a:prstGeom>
            <a:noFill/>
          </p:spPr>
          <p:txBody>
            <a:bodyPr wrap="square" rtlCol="0">
              <a:spAutoFit/>
            </a:bodyPr>
            <a:lstStyle/>
            <a:p>
              <a:r>
                <a:rPr lang="en" altLang="zh-CN" sz="3200" dirty="0">
                  <a:solidFill>
                    <a:schemeClr val="bg1"/>
                  </a:solidFill>
                  <a:latin typeface="微软雅黑" panose="020B0503020204020204" pitchFamily="34" charset="-122"/>
                  <a:ea typeface="微软雅黑" panose="020B0503020204020204" pitchFamily="34" charset="-122"/>
                  <a:cs typeface="+mn-ea"/>
                  <a:sym typeface="+mn-lt"/>
                </a:rPr>
                <a:t>06</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3119265" y="4222829"/>
            <a:ext cx="1192190" cy="614525"/>
            <a:chOff x="2215144" y="3084852"/>
            <a:chExt cx="1244730" cy="844793"/>
          </a:xfrm>
        </p:grpSpPr>
        <p:sp>
          <p:nvSpPr>
            <p:cNvPr id="38" name="平行四边形 37"/>
            <p:cNvSpPr/>
            <p:nvPr/>
          </p:nvSpPr>
          <p:spPr>
            <a:xfrm>
              <a:off x="2215144" y="3084852"/>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39" name="文本框 11"/>
            <p:cNvSpPr txBox="1"/>
            <p:nvPr/>
          </p:nvSpPr>
          <p:spPr>
            <a:xfrm>
              <a:off x="2393075" y="3125750"/>
              <a:ext cx="1066799" cy="803895"/>
            </a:xfrm>
            <a:prstGeom prst="rect">
              <a:avLst/>
            </a:prstGeom>
            <a:noFill/>
          </p:spPr>
          <p:txBody>
            <a:bodyPr wrap="square" rtlCol="0">
              <a:spAutoFit/>
            </a:bodyPr>
            <a:lstStyle/>
            <a:p>
              <a:r>
                <a:rPr lang="en" altLang="zh-CN" sz="3200" dirty="0">
                  <a:solidFill>
                    <a:schemeClr val="bg1"/>
                  </a:solidFill>
                  <a:latin typeface="微软雅黑" panose="020B0503020204020204" pitchFamily="34" charset="-122"/>
                  <a:ea typeface="微软雅黑" panose="020B0503020204020204" pitchFamily="34" charset="-122"/>
                  <a:cs typeface="+mn-ea"/>
                  <a:sym typeface="+mn-lt"/>
                </a:rPr>
                <a:t>07</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0" name="组合 39"/>
          <p:cNvGrpSpPr/>
          <p:nvPr/>
        </p:nvGrpSpPr>
        <p:grpSpPr>
          <a:xfrm>
            <a:off x="3119265" y="5149102"/>
            <a:ext cx="1192190" cy="613061"/>
            <a:chOff x="2215144" y="4135856"/>
            <a:chExt cx="1244730" cy="842781"/>
          </a:xfrm>
        </p:grpSpPr>
        <p:sp>
          <p:nvSpPr>
            <p:cNvPr id="41" name="平行四边形 40"/>
            <p:cNvSpPr/>
            <p:nvPr/>
          </p:nvSpPr>
          <p:spPr>
            <a:xfrm>
              <a:off x="2215144" y="4135856"/>
              <a:ext cx="1120898" cy="842781"/>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42" name="文本框 12"/>
            <p:cNvSpPr txBox="1"/>
            <p:nvPr/>
          </p:nvSpPr>
          <p:spPr>
            <a:xfrm>
              <a:off x="2393075" y="4169272"/>
              <a:ext cx="1066799" cy="803896"/>
            </a:xfrm>
            <a:prstGeom prst="rect">
              <a:avLst/>
            </a:prstGeom>
            <a:noFill/>
          </p:spPr>
          <p:txBody>
            <a:bodyPr wrap="square" rtlCol="0">
              <a:spAutoFit/>
            </a:bodyPr>
            <a:lstStyle/>
            <a:p>
              <a:r>
                <a:rPr lang="en" altLang="zh-CN" sz="3200" dirty="0">
                  <a:solidFill>
                    <a:schemeClr val="bg1"/>
                  </a:solidFill>
                  <a:latin typeface="微软雅黑" panose="020B0503020204020204" pitchFamily="34" charset="-122"/>
                  <a:ea typeface="微软雅黑" panose="020B0503020204020204" pitchFamily="34" charset="-122"/>
                  <a:cs typeface="+mn-ea"/>
                  <a:sym typeface="+mn-lt"/>
                </a:rPr>
                <a:t>08</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4024817" y="2312943"/>
            <a:ext cx="5142331" cy="684803"/>
            <a:chOff x="4315150" y="921069"/>
            <a:chExt cx="3857250" cy="603255"/>
          </a:xfrm>
        </p:grpSpPr>
        <p:sp>
          <p:nvSpPr>
            <p:cNvPr id="44" name="矩形 43"/>
            <p:cNvSpPr/>
            <p:nvPr/>
          </p:nvSpPr>
          <p:spPr>
            <a:xfrm>
              <a:off x="4841896" y="921069"/>
              <a:ext cx="2908221" cy="603255"/>
            </a:xfrm>
            <a:prstGeom prst="rect">
              <a:avLst/>
            </a:prstGeom>
            <a:ln w="15875">
              <a:noFill/>
            </a:ln>
          </p:spPr>
          <p:txBody>
            <a:bodyPr wrap="square" lIns="68580" tIns="34290" rIns="68580" bIns="34290">
              <a:spAutoFit/>
            </a:bodyPr>
            <a:lstStyle/>
            <a:p>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Arithmetic operations and data alignment</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4" name="平行四边形 53"/>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5" name="组合 54"/>
          <p:cNvGrpSpPr/>
          <p:nvPr/>
        </p:nvGrpSpPr>
        <p:grpSpPr>
          <a:xfrm>
            <a:off x="4024817" y="3275425"/>
            <a:ext cx="5142331" cy="613062"/>
            <a:chOff x="4315150" y="1647579"/>
            <a:chExt cx="3857250" cy="540057"/>
          </a:xfrm>
        </p:grpSpPr>
        <p:sp>
          <p:nvSpPr>
            <p:cNvPr id="56" name="矩形 55"/>
            <p:cNvSpPr/>
            <p:nvPr/>
          </p:nvSpPr>
          <p:spPr>
            <a:xfrm>
              <a:off x="4540233" y="1752075"/>
              <a:ext cx="3511547" cy="332129"/>
            </a:xfrm>
            <a:prstGeom prst="rect">
              <a:avLst/>
            </a:prstGeom>
            <a:ln w="15875">
              <a:noFill/>
            </a:ln>
          </p:spPr>
          <p:txBody>
            <a:bodyPr wrap="square" lIns="68580" tIns="34290" rIns="68580" bIns="34290">
              <a:spAutoFit/>
            </a:bodyPr>
            <a:lstStyle/>
            <a:p>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Statistical calculation and description</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7" name="平行四边形 56"/>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8" name="组合 57"/>
          <p:cNvGrpSpPr/>
          <p:nvPr/>
        </p:nvGrpSpPr>
        <p:grpSpPr>
          <a:xfrm>
            <a:off x="4024817" y="4201176"/>
            <a:ext cx="5142331" cy="613062"/>
            <a:chOff x="4315150" y="2341731"/>
            <a:chExt cx="3857250" cy="540057"/>
          </a:xfrm>
        </p:grpSpPr>
        <p:sp>
          <p:nvSpPr>
            <p:cNvPr id="59" name="矩形 58"/>
            <p:cNvSpPr/>
            <p:nvPr/>
          </p:nvSpPr>
          <p:spPr>
            <a:xfrm>
              <a:off x="4841197" y="2424395"/>
              <a:ext cx="2827146" cy="332129"/>
            </a:xfrm>
            <a:prstGeom prst="rect">
              <a:avLst/>
            </a:prstGeom>
            <a:ln w="15875">
              <a:noFill/>
            </a:ln>
          </p:spPr>
          <p:txBody>
            <a:bodyPr wrap="square" lIns="68580" tIns="34290" rIns="68580" bIns="34290">
              <a:spAutoFit/>
            </a:bodyPr>
            <a:lstStyle/>
            <a:p>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Hierarchical index operations</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9" name="平行四边形 68"/>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0" name="组合 69"/>
          <p:cNvGrpSpPr/>
          <p:nvPr/>
        </p:nvGrpSpPr>
        <p:grpSpPr>
          <a:xfrm>
            <a:off x="4024817" y="5121256"/>
            <a:ext cx="5142331" cy="684802"/>
            <a:chOff x="4315150" y="3030893"/>
            <a:chExt cx="3857250" cy="603255"/>
          </a:xfrm>
        </p:grpSpPr>
        <p:sp>
          <p:nvSpPr>
            <p:cNvPr id="71" name="矩形 70"/>
            <p:cNvSpPr/>
            <p:nvPr/>
          </p:nvSpPr>
          <p:spPr>
            <a:xfrm>
              <a:off x="4548716" y="3030893"/>
              <a:ext cx="3587975" cy="603255"/>
            </a:xfrm>
            <a:prstGeom prst="rect">
              <a:avLst/>
            </a:prstGeom>
            <a:ln w="15875">
              <a:noFill/>
            </a:ln>
          </p:spPr>
          <p:txBody>
            <a:bodyPr wrap="square" lIns="68580" tIns="34290" rIns="68580" bIns="34290">
              <a:spAutoFit/>
            </a:bodyPr>
            <a:lstStyle/>
            <a:p>
              <a:r>
                <a:rPr lang="en"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rPr>
                <a:t>Case: Statistical analysis of Shaanxi college entrance examination scores</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2" name="平行四边形 71"/>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2" name="Text Placeholder 4">
            <a:extLst>
              <a:ext uri="{FF2B5EF4-FFF2-40B4-BE49-F238E27FC236}">
                <a16:creationId xmlns:a16="http://schemas.microsoft.com/office/drawing/2014/main" id="{B718BEFB-ED40-13C2-2261-5AD9691879B5}"/>
              </a:ext>
            </a:extLst>
          </p:cNvPr>
          <p:cNvSpPr txBox="1"/>
          <p:nvPr/>
        </p:nvSpPr>
        <p:spPr>
          <a:xfrm>
            <a:off x="837862" y="572758"/>
            <a:ext cx="3745175" cy="662532"/>
          </a:xfrm>
          <a:prstGeom prst="rect">
            <a:avLst/>
          </a:prstGeom>
        </p:spPr>
        <p:txBody>
          <a:bodyPr lIns="121917" tIns="60958" rIns="121917" bIns="60958"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 altLang="en-US" b="1" dirty="0">
                <a:solidFill>
                  <a:srgbClr val="1369B2"/>
                </a:solidFill>
                <a:latin typeface="微软雅黑" panose="020B0503020204020204" pitchFamily="34" charset="-122"/>
                <a:ea typeface="微软雅黑" panose="020B0503020204020204" pitchFamily="34" charset="-122"/>
                <a:cs typeface="+mn-ea"/>
                <a:sym typeface="+mn-lt"/>
              </a:rPr>
              <a:t>Contents</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US" altLang="zh-CN" b="1" dirty="0">
                <a:solidFill>
                  <a:srgbClr val="1369B2"/>
                </a:solidFill>
                <a:latin typeface="微软雅黑" panose="020B0503020204020204" pitchFamily="34" charset="-122"/>
                <a:ea typeface="微软雅黑" panose="020B0503020204020204" pitchFamily="34" charset="-122"/>
                <a:cs typeface="+mn-ea"/>
                <a:sym typeface="+mn-lt"/>
              </a:rPr>
              <a:t>2/2</a:t>
            </a:r>
            <a:r>
              <a:rPr lang="zh-CN" altLang="en-US" b="1" dirty="0">
                <a:solidFill>
                  <a:srgbClr val="1369B2"/>
                </a:solidFill>
                <a:latin typeface="微软雅黑" panose="020B0503020204020204" pitchFamily="34" charset="-122"/>
                <a:ea typeface="微软雅黑" panose="020B0503020204020204" pitchFamily="34" charset="-122"/>
                <a:cs typeface="+mn-ea"/>
                <a:sym typeface="+mn-lt"/>
              </a:rPr>
              <a:t>）</a:t>
            </a:r>
            <a:r>
              <a:rPr lang="en" altLang="zh-CN" b="1" dirty="0">
                <a:solidFill>
                  <a:srgbClr val="1369B2"/>
                </a:solidFill>
                <a:latin typeface="微软雅黑" panose="020B0503020204020204" pitchFamily="34" charset="-122"/>
                <a:ea typeface="微软雅黑" panose="020B0503020204020204" pitchFamily="34" charset="-122"/>
                <a:cs typeface="+mn-ea"/>
                <a:sym typeface="+mn-lt"/>
              </a:rPr>
              <a:t>​</a:t>
            </a:r>
            <a:r>
              <a:rPr lang="en" altLang="zh-CN" sz="2400" dirty="0">
                <a:solidFill>
                  <a:srgbClr val="1369B2"/>
                </a:solidFill>
                <a:latin typeface="微软雅黑" panose="020B0503020204020204" pitchFamily="34" charset="-122"/>
                <a:ea typeface="微软雅黑" panose="020B0503020204020204" pitchFamily="34" charset="-122"/>
                <a:cs typeface="+mn-ea"/>
                <a:sym typeface="+mn-lt"/>
              </a:rPr>
              <a:t>​</a:t>
            </a:r>
            <a:endParaRPr lang="en-GB" sz="2400" dirty="0">
              <a:solidFill>
                <a:srgbClr val="1369B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18160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53569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data from a webpage table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1E1BFBFC-8168-1953-8181-1D9657228AA6}"/>
              </a:ext>
            </a:extLst>
          </p:cNvPr>
          <p:cNvSpPr txBox="1"/>
          <p:nvPr/>
        </p:nvSpPr>
        <p:spPr>
          <a:xfrm>
            <a:off x="1287706" y="1327543"/>
            <a:ext cx="9557130" cy="1526187"/>
          </a:xfrm>
          <a:prstGeom prst="rect">
            <a:avLst/>
          </a:prstGeom>
          <a:noFill/>
        </p:spPr>
        <p:txBody>
          <a:bodyPr wrap="square">
            <a:spAutoFit/>
          </a:bodyPr>
          <a:lstStyle/>
          <a:p>
            <a:pPr algn="just">
              <a:lnSpc>
                <a:spcPct val="150000"/>
              </a:lnSpc>
            </a:pPr>
            <a:r>
              <a:rPr lang="en" altLang="zh-CN" sz="1600" kern="0" dirty="0">
                <a:solidFill>
                  <a:srgbClr val="595959"/>
                </a:solidFill>
                <a:latin typeface="Microsoft YaHei" panose="020B0503020204020204" pitchFamily="34" charset="-122"/>
                <a:ea typeface="Microsoft YaHei" panose="020B0503020204020204" pitchFamily="34" charset="-122"/>
              </a:rPr>
              <a:t>When browsing the web, some data will be displayed in the form of a table in the HTML web page. For this part of the data, we can use </a:t>
            </a:r>
            <a:r>
              <a:rPr lang="en" altLang="zh-CN" sz="1600" kern="0" dirty="0" err="1">
                <a:solidFill>
                  <a:srgbClr val="1369B2"/>
                </a:solidFill>
                <a:latin typeface="Microsoft YaHei" panose="020B0503020204020204" pitchFamily="34" charset="-122"/>
                <a:ea typeface="Microsoft YaHei" panose="020B0503020204020204" pitchFamily="34" charset="-122"/>
              </a:rPr>
              <a:t>the read_html </a:t>
            </a:r>
            <a:r>
              <a:rPr lang="en" altLang="zh-CN" sz="1600" kern="0" dirty="0">
                <a:solidFill>
                  <a:srgbClr val="1369B2"/>
                </a:solidFill>
                <a:latin typeface="Microsoft YaHei" panose="020B0503020204020204" pitchFamily="34" charset="-122"/>
                <a:ea typeface="Microsoft YaHei" panose="020B0503020204020204" pitchFamily="34" charset="-122"/>
              </a:rPr>
              <a:t>() function </a:t>
            </a:r>
            <a:r>
              <a:rPr lang="en" altLang="zh-CN" sz="1600" kern="0" dirty="0">
                <a:solidFill>
                  <a:srgbClr val="595959"/>
                </a:solidFill>
                <a:latin typeface="Microsoft YaHei" panose="020B0503020204020204" pitchFamily="34" charset="-122"/>
                <a:ea typeface="Microsoft YaHei" panose="020B0503020204020204" pitchFamily="34" charset="-122"/>
              </a:rPr>
              <a:t>in pandas to read it. After successful reading, a list will be returned, which contains objects of the DataFrame class corresponding to the web page table .</a:t>
            </a:r>
          </a:p>
        </p:txBody>
      </p:sp>
      <p:sp>
        <p:nvSpPr>
          <p:cNvPr id="9" name="矩形 8">
            <a:extLst>
              <a:ext uri="{FF2B5EF4-FFF2-40B4-BE49-F238E27FC236}">
                <a16:creationId xmlns:a16="http://schemas.microsoft.com/office/drawing/2014/main" id="{361CAA81-0507-65DC-AD31-AFCAEBF8588E}"/>
              </a:ext>
            </a:extLst>
          </p:cNvPr>
          <p:cNvSpPr/>
          <p:nvPr/>
        </p:nvSpPr>
        <p:spPr>
          <a:xfrm>
            <a:off x="1287706" y="3278587"/>
            <a:ext cx="9560028" cy="10153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1579035" y="3426332"/>
            <a:ext cx="8991033" cy="729430"/>
          </a:xfrm>
          <a:prstGeom prst="rect">
            <a:avLst/>
          </a:prstGeom>
          <a:noFill/>
        </p:spPr>
        <p:txBody>
          <a:bodyPr wrap="square">
            <a:spAutoFit/>
          </a:bodyPr>
          <a:lstStyle/>
          <a:p>
            <a:pPr algn="ct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read_html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io </a:t>
            </a:r>
            <a:r>
              <a:rPr lang="en" altLang="zh-CN" sz="1800" dirty="0">
                <a:solidFill>
                  <a:srgbClr val="000000"/>
                </a:solidFill>
                <a:latin typeface="Courier New" panose="02070309020205020404" pitchFamily="49" charset="0"/>
                <a:ea typeface="宋体" panose="02010600030101010101" pitchFamily="2" charset="-122"/>
              </a:rPr>
              <a:t>, match='.+', flavor=None, header=None, </a:t>
            </a:r>
            <a:r>
              <a:rPr lang="en" altLang="zh-CN" sz="1800" dirty="0" err="1">
                <a:solidFill>
                  <a:srgbClr val="000000"/>
                </a:solidFill>
                <a:latin typeface="Courier New" panose="02070309020205020404" pitchFamily="49" charset="0"/>
                <a:ea typeface="宋体" panose="02010600030101010101" pitchFamily="2" charset="-122"/>
              </a:rPr>
              <a:t>index_col </a:t>
            </a:r>
            <a:r>
              <a:rPr lang="en" altLang="zh-CN" sz="1800" dirty="0">
                <a:solidFill>
                  <a:srgbClr val="000000"/>
                </a:solidFill>
                <a:latin typeface="Courier New" panose="02070309020205020404" pitchFamily="49" charset="0"/>
                <a:ea typeface="宋体" panose="02010600030101010101" pitchFamily="2" charset="-122"/>
              </a:rPr>
              <a:t>=None, </a:t>
            </a:r>
            <a:r>
              <a:rPr lang="en" altLang="zh-CN" sz="1800" dirty="0" err="1">
                <a:solidFill>
                  <a:srgbClr val="000000"/>
                </a:solidFill>
                <a:latin typeface="Courier New" panose="02070309020205020404" pitchFamily="49" charset="0"/>
                <a:ea typeface="宋体" panose="02010600030101010101" pitchFamily="2" charset="-122"/>
              </a:rPr>
              <a:t>skiprows </a:t>
            </a:r>
            <a:r>
              <a:rPr lang="en" altLang="zh-CN" sz="1800" dirty="0">
                <a:solidFill>
                  <a:srgbClr val="000000"/>
                </a:solidFill>
                <a:latin typeface="Courier New" panose="02070309020205020404" pitchFamily="49" charset="0"/>
                <a:ea typeface="宋体" panose="02010600030101010101" pitchFamily="2" charset="-122"/>
              </a:rPr>
              <a:t>=None, </a:t>
            </a:r>
            <a:r>
              <a:rPr lang="en" altLang="zh-CN" sz="1800" dirty="0" err="1">
                <a:solidFill>
                  <a:srgbClr val="000000"/>
                </a:solidFill>
                <a:latin typeface="Courier New" panose="02070309020205020404" pitchFamily="49" charset="0"/>
                <a:ea typeface="宋体" panose="02010600030101010101" pitchFamily="2" charset="-122"/>
              </a:rPr>
              <a:t>attrs </a:t>
            </a:r>
            <a:r>
              <a:rPr lang="en" altLang="zh-CN" sz="1800" dirty="0">
                <a:solidFill>
                  <a:srgbClr val="000000"/>
                </a:solidFill>
                <a:latin typeface="Courier New" panose="02070309020205020404" pitchFamily="49" charset="0"/>
                <a:ea typeface="宋体" panose="02010600030101010101" pitchFamily="2" charset="-122"/>
              </a:rPr>
              <a:t>=None, ..., </a:t>
            </a:r>
            <a:r>
              <a:rPr lang="en" altLang="zh-CN" sz="1800" dirty="0" err="1">
                <a:solidFill>
                  <a:srgbClr val="000000"/>
                </a:solidFill>
                <a:latin typeface="Courier New" panose="02070309020205020404" pitchFamily="49" charset="0"/>
                <a:ea typeface="宋体" panose="02010600030101010101" pitchFamily="2" charset="-122"/>
              </a:rPr>
              <a:t>displayed_only </a:t>
            </a:r>
            <a:r>
              <a:rPr lang="en" altLang="zh-CN" sz="1800" dirty="0">
                <a:solidFill>
                  <a:srgbClr val="000000"/>
                </a:solidFill>
                <a:latin typeface="Courier New" panose="02070309020205020404" pitchFamily="49" charset="0"/>
                <a:ea typeface="宋体" panose="02010600030101010101" pitchFamily="2" charset="-122"/>
              </a:rPr>
              <a:t>= True)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4" name="文本框 13">
            <a:extLst>
              <a:ext uri="{FF2B5EF4-FFF2-40B4-BE49-F238E27FC236}">
                <a16:creationId xmlns:a16="http://schemas.microsoft.com/office/drawing/2014/main" id="{DF0A659E-D95A-F0D1-47BF-28CAA877788D}"/>
              </a:ext>
            </a:extLst>
          </p:cNvPr>
          <p:cNvSpPr txBox="1"/>
          <p:nvPr/>
        </p:nvSpPr>
        <p:spPr>
          <a:xfrm>
            <a:off x="1281624" y="4437906"/>
            <a:ext cx="9546364" cy="1980863"/>
          </a:xfrm>
          <a:prstGeom prst="rect">
            <a:avLst/>
          </a:prstGeom>
          <a:noFill/>
        </p:spPr>
        <p:txBody>
          <a:bodyPr wrap="square">
            <a:spAutoFit/>
          </a:bodyPr>
          <a:lstStyle/>
          <a:p>
            <a:pPr indent="-342900">
              <a:lnSpc>
                <a:spcPct val="150000"/>
              </a:lnSpc>
              <a:buFont typeface="Wingdings" pitchFamily="2" charset="2"/>
              <a:buChar char="Ø"/>
            </a:pPr>
            <a:r>
              <a:rPr lang="en" altLang="zh-CN" sz="1400" kern="0" dirty="0" err="1">
                <a:solidFill>
                  <a:srgbClr val="595959"/>
                </a:solidFill>
                <a:latin typeface="宋体" panose="02010600030101010101" pitchFamily="2" charset="-122"/>
                <a:ea typeface="宋体" panose="02010600030101010101" pitchFamily="2" charset="-122"/>
              </a:rPr>
              <a:t>io : A string </a:t>
            </a:r>
            <a:r>
              <a:rPr lang="en" altLang="zh-CN" sz="1400" kern="0" dirty="0">
                <a:solidFill>
                  <a:srgbClr val="595959"/>
                </a:solidFill>
                <a:latin typeface="宋体" panose="02010600030101010101" pitchFamily="2" charset="-122"/>
                <a:ea typeface="宋体" panose="02010600030101010101" pitchFamily="2" charset="-122"/>
              </a:rPr>
              <a:t>, path object, or file-like object representing an </a:t>
            </a:r>
            <a:r>
              <a:rPr lang="en" altLang="zh-CN" sz="1400" kern="0" dirty="0">
                <a:solidFill>
                  <a:srgbClr val="1369B2"/>
                </a:solidFill>
                <a:latin typeface="宋体" panose="02010600030101010101" pitchFamily="2" charset="-122"/>
                <a:ea typeface="宋体" panose="02010600030101010101" pitchFamily="2" charset="-122"/>
              </a:rPr>
              <a:t>HTML webpage . If </a:t>
            </a:r>
            <a:r>
              <a:rPr lang="en" altLang="zh-CN" sz="1400" kern="0" dirty="0">
                <a:solidFill>
                  <a:srgbClr val="595959"/>
                </a:solidFill>
                <a:latin typeface="宋体" panose="02010600030101010101" pitchFamily="2" charset="-122"/>
                <a:ea typeface="宋体" panose="02010600030101010101" pitchFamily="2" charset="-122"/>
              </a:rPr>
              <a:t>the value of the parameter </a:t>
            </a:r>
            <a:r>
              <a:rPr lang="en" altLang="zh-CN" sz="1400" kern="0" dirty="0" err="1">
                <a:solidFill>
                  <a:srgbClr val="595959"/>
                </a:solidFill>
                <a:latin typeface="宋体" panose="02010600030101010101" pitchFamily="2" charset="-122"/>
                <a:ea typeface="宋体" panose="02010600030101010101" pitchFamily="2" charset="-122"/>
              </a:rPr>
              <a:t>io is a string, the content of the string can be </a:t>
            </a:r>
            <a:r>
              <a:rPr lang="en" altLang="zh-CN" sz="1400" kern="0" dirty="0">
                <a:solidFill>
                  <a:srgbClr val="595959"/>
                </a:solidFill>
                <a:latin typeface="宋体" panose="02010600030101010101" pitchFamily="2" charset="-122"/>
                <a:ea typeface="宋体" panose="02010600030101010101" pitchFamily="2" charset="-122"/>
              </a:rPr>
              <a:t>a URL or HTML .</a:t>
            </a:r>
          </a:p>
          <a:p>
            <a:pPr indent="-342900">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match : Returns a table containing text that </a:t>
            </a:r>
            <a:r>
              <a:rPr lang="en" altLang="zh-CN" sz="1400" kern="0" dirty="0">
                <a:solidFill>
                  <a:srgbClr val="1369B2"/>
                </a:solidFill>
                <a:latin typeface="宋体" panose="02010600030101010101" pitchFamily="2" charset="-122"/>
                <a:ea typeface="宋体" panose="02010600030101010101" pitchFamily="2" charset="-122"/>
              </a:rPr>
              <a:t>matches the regular expression or string . The default value is </a:t>
            </a:r>
            <a:r>
              <a:rPr lang="en" altLang="zh-CN" sz="1400" kern="0" dirty="0">
                <a:solidFill>
                  <a:srgbClr val="595959"/>
                </a:solidFill>
                <a:latin typeface="宋体" panose="02010600030101010101" pitchFamily="2" charset="-122"/>
                <a:ea typeface="宋体" panose="02010600030101010101" pitchFamily="2" charset="-122"/>
              </a:rPr>
              <a:t>'.+' , which means it matches any non-empty string.</a:t>
            </a:r>
          </a:p>
          <a:p>
            <a:pPr indent="-342900">
              <a:lnSpc>
                <a:spcPct val="150000"/>
              </a:lnSpc>
              <a:buFont typeface="Wingdings" pitchFamily="2" charset="2"/>
              <a:buChar char="Ø"/>
            </a:pPr>
            <a:r>
              <a:rPr lang="en" altLang="zh-CN" sz="1400" kern="0" dirty="0">
                <a:solidFill>
                  <a:srgbClr val="595959"/>
                </a:solidFill>
                <a:latin typeface="宋体" panose="02010600030101010101" pitchFamily="2" charset="-122"/>
                <a:ea typeface="宋体" panose="02010600030101010101" pitchFamily="2" charset="-122"/>
              </a:rPr>
              <a:t>header : Used to specify the row where the column header is located .</a:t>
            </a:r>
          </a:p>
          <a:p>
            <a:pPr indent="-342900">
              <a:lnSpc>
                <a:spcPct val="150000"/>
              </a:lnSpc>
              <a:buFont typeface="Wingdings" pitchFamily="2" charset="2"/>
              <a:buChar char="Ø"/>
            </a:pPr>
            <a:r>
              <a:rPr lang="en" altLang="zh-CN" sz="1400" kern="0" dirty="0" err="1">
                <a:solidFill>
                  <a:srgbClr val="595959"/>
                </a:solidFill>
                <a:latin typeface="宋体" panose="02010600030101010101" pitchFamily="2" charset="-122"/>
                <a:ea typeface="宋体" panose="02010600030101010101" pitchFamily="2" charset="-122"/>
              </a:rPr>
              <a:t>index_col </a:t>
            </a:r>
            <a:r>
              <a:rPr lang="en" altLang="zh-CN" sz="1400" kern="0" dirty="0">
                <a:solidFill>
                  <a:srgbClr val="595959"/>
                </a:solidFill>
                <a:latin typeface="宋体" panose="02010600030101010101" pitchFamily="2" charset="-122"/>
                <a:ea typeface="宋体" panose="02010600030101010101" pitchFamily="2" charset="-122"/>
              </a:rPr>
              <a:t>: Used to specify </a:t>
            </a:r>
            <a:r>
              <a:rPr lang="en" altLang="zh-CN" sz="1400" kern="0" dirty="0">
                <a:solidFill>
                  <a:srgbClr val="1369B2"/>
                </a:solidFill>
                <a:latin typeface="宋体" panose="02010600030101010101" pitchFamily="2" charset="-122"/>
                <a:ea typeface="宋体" panose="02010600030101010101" pitchFamily="2" charset="-122"/>
              </a:rPr>
              <a:t>the column where the row header is located </a:t>
            </a:r>
            <a:r>
              <a:rPr lang="en" altLang="zh-CN" sz="1400" kern="0" dirty="0">
                <a:solidFill>
                  <a:srgbClr val="595959"/>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68730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88762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3.3.3</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data from a webpage table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1E1BFBFC-8168-1953-8181-1D9657228AA6}"/>
              </a:ext>
            </a:extLst>
          </p:cNvPr>
          <p:cNvSpPr txBox="1"/>
          <p:nvPr/>
        </p:nvSpPr>
        <p:spPr>
          <a:xfrm>
            <a:off x="899900" y="1865796"/>
            <a:ext cx="4793836" cy="2536400"/>
          </a:xfrm>
          <a:prstGeom prst="rect">
            <a:avLst/>
          </a:prstGeom>
          <a:noFill/>
        </p:spPr>
        <p:txBody>
          <a:bodyPr wrap="square">
            <a:spAutoFit/>
          </a:bodyPr>
          <a:lstStyle/>
          <a:p>
            <a:pPr algn="just">
              <a:lnSpc>
                <a:spcPct val="150000"/>
              </a:lnSpc>
            </a:pPr>
            <a:r>
              <a:rPr lang="en" altLang="zh-CN" sz="1800" kern="0" dirty="0">
                <a:solidFill>
                  <a:srgbClr val="1369B2"/>
                </a:solidFill>
                <a:latin typeface="Microsoft YaHei" panose="020B0503020204020204" pitchFamily="34" charset="-122"/>
                <a:ea typeface="Microsoft YaHei" panose="020B0503020204020204" pitchFamily="34" charset="-122"/>
              </a:rPr>
              <a:t>TIOBE ranking </a:t>
            </a:r>
            <a:r>
              <a:rPr lang="en" altLang="zh-CN" sz="1800" kern="0" dirty="0">
                <a:solidFill>
                  <a:srgbClr val="595959"/>
                </a:solidFill>
                <a:latin typeface="Microsoft YaHei" panose="020B0503020204020204" pitchFamily="34" charset="-122"/>
                <a:ea typeface="Microsoft YaHei" panose="020B0503020204020204" pitchFamily="34" charset="-122"/>
              </a:rPr>
              <a:t>is based on the number of experienced programmers, courses, and third-party vendors on the Internet, and uses search engines to compile ranking data to reflect the popularity of programming languages.</a:t>
            </a:r>
          </a:p>
        </p:txBody>
      </p:sp>
      <p:pic>
        <p:nvPicPr>
          <p:cNvPr id="8" name="图片 7"/>
          <p:cNvPicPr/>
          <p:nvPr/>
        </p:nvPicPr>
        <p:blipFill>
          <a:blip r:embed="rId3"/>
          <a:stretch>
            <a:fillRect/>
          </a:stretch>
        </p:blipFill>
        <p:spPr>
          <a:xfrm>
            <a:off x="6743278" y="1936705"/>
            <a:ext cx="4547235" cy="3629025"/>
          </a:xfrm>
          <a:prstGeom prst="rect">
            <a:avLst/>
          </a:prstGeom>
        </p:spPr>
      </p:pic>
      <p:sp>
        <p:nvSpPr>
          <p:cNvPr id="11" name="矩形标注 10">
            <a:extLst>
              <a:ext uri="{FF2B5EF4-FFF2-40B4-BE49-F238E27FC236}">
                <a16:creationId xmlns:a16="http://schemas.microsoft.com/office/drawing/2014/main" id="{2DD36134-4B9C-75E2-A84F-506C84C246CB}"/>
              </a:ext>
            </a:extLst>
          </p:cNvPr>
          <p:cNvSpPr/>
          <p:nvPr/>
        </p:nvSpPr>
        <p:spPr>
          <a:xfrm>
            <a:off x="8183438" y="2493690"/>
            <a:ext cx="3600400" cy="1156855"/>
          </a:xfrm>
          <a:prstGeom prst="wedgeRectCallout">
            <a:avLst>
              <a:gd name="adj1" fmla="val -18842"/>
              <a:gd name="adj2" fmla="val 7563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5C2B2685-DAA3-969A-369C-E6BBAFDE9C01}"/>
              </a:ext>
            </a:extLst>
          </p:cNvPr>
          <p:cNvSpPr txBox="1"/>
          <p:nvPr/>
        </p:nvSpPr>
        <p:spPr>
          <a:xfrm>
            <a:off x="8255447" y="2398519"/>
            <a:ext cx="3528392" cy="1156855"/>
          </a:xfrm>
          <a:prstGeom prst="rect">
            <a:avLst/>
          </a:prstGeom>
          <a:noFill/>
        </p:spPr>
        <p:txBody>
          <a:bodyPr wrap="square" rtlCol="0">
            <a:spAutoFit/>
          </a:bodyPr>
          <a:lstStyle/>
          <a:p>
            <a:pPr>
              <a:lnSpc>
                <a:spcPct val="150000"/>
              </a:lnSpc>
            </a:pPr>
            <a:r>
              <a:rPr lang="e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Ranking of the best programming languages of the year released in 2022 </a:t>
            </a:r>
            <a:r>
              <a:rPr lang="en" alt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(partial)</a:t>
            </a:r>
            <a:endParaRPr lang="zh-CN" altLang="zh-CN" sz="16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2" name="文本框 1">
            <a:extLst>
              <a:ext uri="{FF2B5EF4-FFF2-40B4-BE49-F238E27FC236}">
                <a16:creationId xmlns:a16="http://schemas.microsoft.com/office/drawing/2014/main" id="{CBD681B2-9878-AD72-32A8-50F37688C3CA}"/>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73.</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6578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63880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database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9" name="原创设计师QQ598969553          _3"/>
          <p:cNvSpPr/>
          <p:nvPr/>
        </p:nvSpPr>
        <p:spPr>
          <a:xfrm>
            <a:off x="1019175" y="2565698"/>
            <a:ext cx="4590731" cy="237626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原创设计师QQ598969553          _4"/>
          <p:cNvSpPr/>
          <p:nvPr/>
        </p:nvSpPr>
        <p:spPr>
          <a:xfrm>
            <a:off x="1459786" y="3222582"/>
            <a:ext cx="3737363" cy="874407"/>
          </a:xfrm>
          <a:prstGeom prst="rect">
            <a:avLst/>
          </a:prstGeom>
        </p:spPr>
        <p:txBody>
          <a:bodyPr wrap="square">
            <a:spAutoFit/>
          </a:bodyPr>
          <a:lstStyle/>
          <a:p>
            <a:pPr>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the methods of </a:t>
            </a:r>
            <a:r>
              <a:rPr lang="en" altLang="en-US" sz="1800" dirty="0">
                <a:solidFill>
                  <a:srgbClr val="1369B2"/>
                </a:solidFill>
                <a:latin typeface="微软雅黑" panose="020B0503020204020204" pitchFamily="34" charset="-122"/>
                <a:ea typeface="微软雅黑" panose="020B0503020204020204" pitchFamily="34" charset="-122"/>
                <a:cs typeface="+mn-ea"/>
              </a:rPr>
              <a:t>reading and writing databases </a:t>
            </a:r>
            <a:r>
              <a:rPr lang="en" altLang="zh-CN" sz="1800" dirty="0">
                <a:solidFill>
                  <a:srgbClr val="595959"/>
                </a:solidFill>
                <a:latin typeface="微软雅黑" panose="020B0503020204020204" pitchFamily="34" charset="-122"/>
                <a:ea typeface="微软雅黑" panose="020B0503020204020204" pitchFamily="34" charset="-122"/>
                <a:cs typeface="+mn-ea"/>
              </a:rPr>
              <a:t>, and be able to skillfully </a:t>
            </a:r>
            <a:r>
              <a:rPr lang="en" altLang="en-US" sz="1800" dirty="0">
                <a:solidFill>
                  <a:srgbClr val="595959"/>
                </a:solidFill>
                <a:latin typeface="微软雅黑" panose="020B0503020204020204" pitchFamily="34" charset="-122"/>
                <a:ea typeface="微软雅黑" panose="020B0503020204020204" pitchFamily="34" charset="-122"/>
                <a:cs typeface="+mn-ea"/>
              </a:rPr>
              <a:t>read and write database data</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21" name="原创设计师QQ598969553          _7"/>
          <p:cNvSpPr txBox="1"/>
          <p:nvPr/>
        </p:nvSpPr>
        <p:spPr>
          <a:xfrm>
            <a:off x="1019176" y="2565698"/>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272455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45557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database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5303117" y="2421682"/>
            <a:ext cx="5832648" cy="3003515"/>
          </a:xfrm>
          <a:prstGeom prst="rect">
            <a:avLst/>
          </a:prstGeom>
        </p:spPr>
        <p:txBody>
          <a:bodyPr wrap="square">
            <a:spAutoFit/>
          </a:bodyPr>
          <a:lstStyle/>
          <a:p>
            <a:pPr algn="just">
              <a:lnSpc>
                <a:spcPct val="150000"/>
              </a:lnSpc>
            </a:pP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In most cases, massive amounts of data are stored in databases, which mainly relies on the database's data sharing, independence and other characteristics. Therefore, in actual production environments, most data is stored in databases. Pandas supports read and write operations on mainstream databases such as MySQL , Oracle , and SQLite . This book introduces the </a:t>
            </a:r>
            <a:r>
              <a:rPr lang="en" altLang="zh-CN" sz="16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MySQL database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t>
            </a:r>
          </a:p>
        </p:txBody>
      </p:sp>
      <p:pic>
        <p:nvPicPr>
          <p:cNvPr id="2" name="图片 1"/>
          <p:cNvPicPr>
            <a:picLocks noChangeAspect="1"/>
          </p:cNvPicPr>
          <p:nvPr/>
        </p:nvPicPr>
        <p:blipFill>
          <a:blip r:embed="rId3"/>
          <a:stretch>
            <a:fillRect/>
          </a:stretch>
        </p:blipFill>
        <p:spPr>
          <a:xfrm>
            <a:off x="1486694" y="2820337"/>
            <a:ext cx="3258090" cy="2184401"/>
          </a:xfrm>
          <a:prstGeom prst="rect">
            <a:avLst/>
          </a:prstGeom>
        </p:spPr>
      </p:pic>
    </p:spTree>
    <p:extLst>
      <p:ext uri="{BB962C8B-B14F-4D97-AF65-F5344CB8AC3E}">
        <p14:creationId xmlns:p14="http://schemas.microsoft.com/office/powerpoint/2010/main" val="1410761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31155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database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307973" y="1053530"/>
            <a:ext cx="597101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Read and write functions or methods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886602097"/>
              </p:ext>
            </p:extLst>
          </p:nvPr>
        </p:nvGraphicFramePr>
        <p:xfrm>
          <a:off x="1414686" y="1845618"/>
          <a:ext cx="9217023" cy="3583278"/>
        </p:xfrm>
        <a:graphic>
          <a:graphicData uri="http://schemas.openxmlformats.org/drawingml/2006/table">
            <a:tbl>
              <a:tblPr>
                <a:tableStyleId>{00A15C55-8517-42AA-B614-E9B94910E393}</a:tableStyleId>
              </a:tblPr>
              <a:tblGrid>
                <a:gridCol w="2088232">
                  <a:extLst>
                    <a:ext uri="{9D8B030D-6E8A-4147-A177-3AD203B41FA5}">
                      <a16:colId xmlns:a16="http://schemas.microsoft.com/office/drawing/2014/main" val="1345553933"/>
                    </a:ext>
                  </a:extLst>
                </a:gridCol>
                <a:gridCol w="7128791">
                  <a:extLst>
                    <a:ext uri="{9D8B030D-6E8A-4147-A177-3AD203B41FA5}">
                      <a16:colId xmlns:a16="http://schemas.microsoft.com/office/drawing/2014/main" val="1515813387"/>
                    </a:ext>
                  </a:extLst>
                </a:gridCol>
              </a:tblGrid>
              <a:tr h="648072">
                <a:tc>
                  <a:txBody>
                    <a:bodyPr/>
                    <a:lstStyle/>
                    <a:p>
                      <a:pPr marL="0" indent="266700" algn="ctr" defTabSz="1219200" rtl="0" eaLnBrk="1" latinLnBrk="0" hangingPunct="1">
                        <a:lnSpc>
                          <a:spcPct val="115000"/>
                        </a:lnSpc>
                        <a:spcAft>
                          <a:spcPts val="0"/>
                        </a:spcAft>
                      </a:pPr>
                      <a:r>
                        <a:rPr lang="e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Functions / Methods</a:t>
                      </a:r>
                    </a:p>
                  </a:txBody>
                  <a:tcPr marL="68580" marR="68580" marT="0" marB="0" anchor="ctr"/>
                </a:tc>
                <a:tc>
                  <a:txBody>
                    <a:bodyPr/>
                    <a:lstStyle/>
                    <a:p>
                      <a:pPr marL="0" indent="266700" algn="ctr" defTabSz="1219200" rtl="0" eaLnBrk="1" latinLnBrk="0" hangingPunct="1">
                        <a:lnSpc>
                          <a:spcPct val="115000"/>
                        </a:lnSpc>
                        <a:spcAft>
                          <a:spcPts val="0"/>
                        </a:spcAft>
                      </a:pPr>
                      <a:r>
                        <a:rPr lang="en-US"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a:t>
                      </a:r>
                      <a:r>
                        <a:rPr lang="e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llustrate</a:t>
                      </a:r>
                    </a:p>
                  </a:txBody>
                  <a:tcPr marL="68580" marR="68580" marT="0" marB="0" anchor="ctr"/>
                </a:tc>
                <a:extLst>
                  <a:ext uri="{0D108BD9-81ED-4DB2-BD59-A6C34878D82A}">
                    <a16:rowId xmlns:a16="http://schemas.microsoft.com/office/drawing/2014/main" val="4187052343"/>
                  </a:ext>
                </a:extLst>
              </a:tr>
              <a:tr h="648072">
                <a:tc>
                  <a:txBody>
                    <a:bodyPr/>
                    <a:lstStyle/>
                    <a:p>
                      <a:pPr marL="0" indent="266700" algn="l" defTabSz="1219200" rtl="0" eaLnBrk="1" latinLnBrk="0" hangingPunct="1">
                        <a:lnSpc>
                          <a:spcPct val="115000"/>
                        </a:lnSpc>
                        <a:spcAft>
                          <a:spcPts val="0"/>
                        </a:spcAft>
                      </a:pPr>
                      <a:r>
                        <a:rPr lang="e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read_sql_table()</a:t>
                      </a:r>
                      <a:endParaRPr lang="zh-CN" sz="1600" kern="10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Read the database data according to the data table name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and convert the read result into an object of the DataFrame class and return it</a:t>
                      </a:r>
                    </a:p>
                  </a:txBody>
                  <a:tcPr marL="68580" marR="68580" marT="0" marB="0" anchor="ctr"/>
                </a:tc>
                <a:extLst>
                  <a:ext uri="{0D108BD9-81ED-4DB2-BD59-A6C34878D82A}">
                    <a16:rowId xmlns:a16="http://schemas.microsoft.com/office/drawing/2014/main" val="2276109380"/>
                  </a:ext>
                </a:extLst>
              </a:tr>
              <a:tr h="648072">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read_sql_query()</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Read the database data according to the SQL statement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and convert the read result into an object of the DataFrame class and return it</a:t>
                      </a:r>
                    </a:p>
                  </a:txBody>
                  <a:tcPr marL="68580" marR="68580" marT="0" marB="0" anchor="ctr"/>
                </a:tc>
                <a:extLst>
                  <a:ext uri="{0D108BD9-81ED-4DB2-BD59-A6C34878D82A}">
                    <a16:rowId xmlns:a16="http://schemas.microsoft.com/office/drawing/2014/main" val="2075096867"/>
                  </a:ext>
                </a:extLst>
              </a:tr>
              <a:tr h="648072">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read_sql()</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The combination of the above two functions can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read the database data according to the data table name or SQL statement</a:t>
                      </a:r>
                    </a:p>
                  </a:txBody>
                  <a:tcPr marL="68580" marR="68580" marT="0" marB="0" anchor="ctr"/>
                </a:tc>
                <a:extLst>
                  <a:ext uri="{0D108BD9-81ED-4DB2-BD59-A6C34878D82A}">
                    <a16:rowId xmlns:a16="http://schemas.microsoft.com/office/drawing/2014/main" val="2469291200"/>
                  </a:ext>
                </a:extLst>
              </a:tr>
              <a:tr h="648072">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to_sql()</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Write objects of the Series or DataFrame class to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database</a:t>
                      </a:r>
                    </a:p>
                  </a:txBody>
                  <a:tcPr marL="68580" marR="68580" marT="0" marB="0" anchor="ctr"/>
                </a:tc>
                <a:extLst>
                  <a:ext uri="{0D108BD9-81ED-4DB2-BD59-A6C34878D82A}">
                    <a16:rowId xmlns:a16="http://schemas.microsoft.com/office/drawing/2014/main" val="2206652685"/>
                  </a:ext>
                </a:extLst>
              </a:tr>
            </a:tbl>
          </a:graphicData>
        </a:graphic>
      </p:graphicFrame>
      <p:sp>
        <p:nvSpPr>
          <p:cNvPr id="7" name="矩形 6"/>
          <p:cNvSpPr/>
          <p:nvPr/>
        </p:nvSpPr>
        <p:spPr>
          <a:xfrm>
            <a:off x="1287706" y="5662042"/>
            <a:ext cx="9546364" cy="584775"/>
          </a:xfrm>
          <a:prstGeom prst="rect">
            <a:avLst/>
          </a:prstGeom>
        </p:spPr>
        <p:txBody>
          <a:bodyPr wrap="square">
            <a:spAutoFit/>
          </a:bodyPr>
          <a:lstStyle/>
          <a:p>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Both </a:t>
            </a:r>
            <a:r>
              <a:rPr lang="en" altLang="zh-CN" sz="16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the read_sql_table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and </a:t>
            </a:r>
            <a:r>
              <a:rPr lang="en" altLang="zh-CN" sz="16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read_sql_query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functions can convert the read data into DataFrame objects. The former means converting the data of the entire table into an object of the DataFrame class, while the latter means converting the result of executing the SQL statement into an object of the DataFrame class.</a:t>
            </a:r>
            <a:endParaRPr lang="zh-CN" altLang="en-US"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3294571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31155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database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5" name="矩形: 圆角 139">
            <a:extLst>
              <a:ext uri="{FF2B5EF4-FFF2-40B4-BE49-F238E27FC236}">
                <a16:creationId xmlns:a16="http://schemas.microsoft.com/office/drawing/2014/main" id="{18096A58-1789-EEAE-4098-FE0F6DF9454A}"/>
              </a:ext>
            </a:extLst>
          </p:cNvPr>
          <p:cNvSpPr/>
          <p:nvPr/>
        </p:nvSpPr>
        <p:spPr>
          <a:xfrm>
            <a:off x="1276318" y="1406567"/>
            <a:ext cx="582700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Read and write functions or methods</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8" name="矩形 7"/>
          <p:cNvSpPr/>
          <p:nvPr/>
        </p:nvSpPr>
        <p:spPr>
          <a:xfrm>
            <a:off x="4316225" y="2493690"/>
            <a:ext cx="6675526" cy="3003515"/>
          </a:xfrm>
          <a:prstGeom prst="rect">
            <a:avLst/>
          </a:prstGeom>
        </p:spPr>
        <p:txBody>
          <a:bodyPr wrap="square">
            <a:spAutoFit/>
          </a:bodyPr>
          <a:lstStyle/>
          <a:p>
            <a:pPr algn="just">
              <a:lnSpc>
                <a:spcPct val="150000"/>
              </a:lnSpc>
            </a:pP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When connecting to a MySQL database, you need to use </a:t>
            </a:r>
            <a:r>
              <a:rPr lang="en" altLang="zh-CN" sz="16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the SQLAlchemy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and </a:t>
            </a:r>
            <a:r>
              <a:rPr lang="en" altLang="zh-CN" sz="16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PyMySQL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modules. </a:t>
            </a:r>
            <a:r>
              <a:rPr lang="en" altLang="zh-CN" sz="16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The SQLAlchemy </a:t>
            </a:r>
            <a:r>
              <a:rPr lang="en" altLang="zh-CN" sz="16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module provides the function of connecting to different databases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while the </a:t>
            </a:r>
            <a:r>
              <a:rPr lang="en" altLang="zh-CN" sz="1600" kern="0" dirty="0" err="1">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PyMySQL </a:t>
            </a:r>
            <a:r>
              <a:rPr lang="en" altLang="zh-CN" sz="16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module provides the function of operating the MySQL database in Python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If these two modules are not available in the current Python environment, you need to use the " pip install </a:t>
            </a:r>
            <a:r>
              <a:rPr lang="en" altLang="zh-CN" sz="16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sqlalchemy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==1.4.39 " and " pip install </a:t>
            </a:r>
            <a:r>
              <a:rPr lang="en" altLang="zh-CN" sz="16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pymysql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==1.0.2 " commands to install these modules respectively.</a:t>
            </a:r>
          </a:p>
        </p:txBody>
      </p:sp>
      <p:grpSp>
        <p:nvGrpSpPr>
          <p:cNvPr id="9" name="Группа 65">
            <a:extLst>
              <a:ext uri="{FF2B5EF4-FFF2-40B4-BE49-F238E27FC236}">
                <a16:creationId xmlns:a16="http://schemas.microsoft.com/office/drawing/2014/main" id="{60A30B51-585D-B299-A3F2-0268BA0A90E9}"/>
              </a:ext>
            </a:extLst>
          </p:cNvPr>
          <p:cNvGrpSpPr/>
          <p:nvPr/>
        </p:nvGrpSpPr>
        <p:grpSpPr>
          <a:xfrm>
            <a:off x="1846734" y="2853730"/>
            <a:ext cx="1680756" cy="2528914"/>
            <a:chOff x="10248578" y="3546427"/>
            <a:chExt cx="4067901" cy="6120679"/>
          </a:xfrm>
        </p:grpSpPr>
        <p:grpSp>
          <p:nvGrpSpPr>
            <p:cNvPr id="10" name="Группа 66">
              <a:extLst>
                <a:ext uri="{FF2B5EF4-FFF2-40B4-BE49-F238E27FC236}">
                  <a16:creationId xmlns:a16="http://schemas.microsoft.com/office/drawing/2014/main" id="{ED98AC13-151D-F7E1-CCE5-52C194CA0E6E}"/>
                </a:ext>
              </a:extLst>
            </p:cNvPr>
            <p:cNvGrpSpPr/>
            <p:nvPr/>
          </p:nvGrpSpPr>
          <p:grpSpPr>
            <a:xfrm>
              <a:off x="10248578" y="3656158"/>
              <a:ext cx="4067901" cy="6010948"/>
              <a:chOff x="15868751" y="9379074"/>
              <a:chExt cx="1136650" cy="1679575"/>
            </a:xfrm>
          </p:grpSpPr>
          <p:sp>
            <p:nvSpPr>
              <p:cNvPr id="12" name="Freeform 917">
                <a:extLst>
                  <a:ext uri="{FF2B5EF4-FFF2-40B4-BE49-F238E27FC236}">
                    <a16:creationId xmlns:a16="http://schemas.microsoft.com/office/drawing/2014/main" id="{3D81C9B1-722E-55CB-0FAD-C0C80D587BCE}"/>
                  </a:ext>
                </a:extLst>
              </p:cNvPr>
              <p:cNvSpPr>
                <a:spLocks/>
              </p:cNvSpPr>
              <p:nvPr/>
            </p:nvSpPr>
            <p:spPr bwMode="auto">
              <a:xfrm>
                <a:off x="16608526" y="10871324"/>
                <a:ext cx="165100" cy="187325"/>
              </a:xfrm>
              <a:custGeom>
                <a:avLst/>
                <a:gdLst>
                  <a:gd name="T0" fmla="*/ 42 w 52"/>
                  <a:gd name="T1" fmla="*/ 34 h 59"/>
                  <a:gd name="T2" fmla="*/ 42 w 52"/>
                  <a:gd name="T3" fmla="*/ 10 h 59"/>
                  <a:gd name="T4" fmla="*/ 43 w 52"/>
                  <a:gd name="T5" fmla="*/ 4 h 59"/>
                  <a:gd name="T6" fmla="*/ 7 w 52"/>
                  <a:gd name="T7" fmla="*/ 0 h 59"/>
                  <a:gd name="T8" fmla="*/ 9 w 52"/>
                  <a:gd name="T9" fmla="*/ 10 h 59"/>
                  <a:gd name="T10" fmla="*/ 10 w 52"/>
                  <a:gd name="T11" fmla="*/ 34 h 59"/>
                  <a:gd name="T12" fmla="*/ 0 w 52"/>
                  <a:gd name="T13" fmla="*/ 51 h 59"/>
                  <a:gd name="T14" fmla="*/ 26 w 52"/>
                  <a:gd name="T15" fmla="*/ 57 h 59"/>
                  <a:gd name="T16" fmla="*/ 52 w 52"/>
                  <a:gd name="T17" fmla="*/ 51 h 59"/>
                  <a:gd name="T18" fmla="*/ 42 w 52"/>
                  <a:gd name="T19"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9">
                    <a:moveTo>
                      <a:pt x="42" y="34"/>
                    </a:moveTo>
                    <a:cubicBezTo>
                      <a:pt x="42" y="29"/>
                      <a:pt x="41" y="22"/>
                      <a:pt x="42" y="10"/>
                    </a:cubicBezTo>
                    <a:cubicBezTo>
                      <a:pt x="43" y="8"/>
                      <a:pt x="43" y="6"/>
                      <a:pt x="43" y="4"/>
                    </a:cubicBezTo>
                    <a:cubicBezTo>
                      <a:pt x="35" y="3"/>
                      <a:pt x="21" y="2"/>
                      <a:pt x="7" y="0"/>
                    </a:cubicBezTo>
                    <a:cubicBezTo>
                      <a:pt x="8" y="3"/>
                      <a:pt x="9" y="6"/>
                      <a:pt x="9" y="10"/>
                    </a:cubicBezTo>
                    <a:cubicBezTo>
                      <a:pt x="11" y="22"/>
                      <a:pt x="10" y="29"/>
                      <a:pt x="10" y="34"/>
                    </a:cubicBezTo>
                    <a:cubicBezTo>
                      <a:pt x="4" y="38"/>
                      <a:pt x="0" y="44"/>
                      <a:pt x="0" y="51"/>
                    </a:cubicBezTo>
                    <a:cubicBezTo>
                      <a:pt x="0" y="59"/>
                      <a:pt x="11" y="57"/>
                      <a:pt x="26" y="57"/>
                    </a:cubicBezTo>
                    <a:cubicBezTo>
                      <a:pt x="40" y="57"/>
                      <a:pt x="52" y="59"/>
                      <a:pt x="52" y="51"/>
                    </a:cubicBezTo>
                    <a:cubicBezTo>
                      <a:pt x="52" y="44"/>
                      <a:pt x="48" y="38"/>
                      <a:pt x="42" y="34"/>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3" name="Freeform 918">
                <a:extLst>
                  <a:ext uri="{FF2B5EF4-FFF2-40B4-BE49-F238E27FC236}">
                    <a16:creationId xmlns:a16="http://schemas.microsoft.com/office/drawing/2014/main" id="{8A09C348-1A61-2263-59ED-EDB2DF9CCE64}"/>
                  </a:ext>
                </a:extLst>
              </p:cNvPr>
              <p:cNvSpPr>
                <a:spLocks/>
              </p:cNvSpPr>
              <p:nvPr/>
            </p:nvSpPr>
            <p:spPr bwMode="auto">
              <a:xfrm>
                <a:off x="16075126" y="9379074"/>
                <a:ext cx="930275" cy="1676400"/>
              </a:xfrm>
              <a:custGeom>
                <a:avLst/>
                <a:gdLst>
                  <a:gd name="T0" fmla="*/ 229 w 293"/>
                  <a:gd name="T1" fmla="*/ 347 h 528"/>
                  <a:gd name="T2" fmla="*/ 271 w 293"/>
                  <a:gd name="T3" fmla="*/ 308 h 528"/>
                  <a:gd name="T4" fmla="*/ 189 w 293"/>
                  <a:gd name="T5" fmla="*/ 215 h 528"/>
                  <a:gd name="T6" fmla="*/ 276 w 293"/>
                  <a:gd name="T7" fmla="*/ 100 h 528"/>
                  <a:gd name="T8" fmla="*/ 76 w 293"/>
                  <a:gd name="T9" fmla="*/ 100 h 528"/>
                  <a:gd name="T10" fmla="*/ 141 w 293"/>
                  <a:gd name="T11" fmla="*/ 215 h 528"/>
                  <a:gd name="T12" fmla="*/ 19 w 293"/>
                  <a:gd name="T13" fmla="*/ 284 h 528"/>
                  <a:gd name="T14" fmla="*/ 1 w 293"/>
                  <a:gd name="T15" fmla="*/ 294 h 528"/>
                  <a:gd name="T16" fmla="*/ 7 w 293"/>
                  <a:gd name="T17" fmla="*/ 302 h 528"/>
                  <a:gd name="T18" fmla="*/ 10 w 293"/>
                  <a:gd name="T19" fmla="*/ 295 h 528"/>
                  <a:gd name="T20" fmla="*/ 8 w 293"/>
                  <a:gd name="T21" fmla="*/ 315 h 528"/>
                  <a:gd name="T22" fmla="*/ 16 w 293"/>
                  <a:gd name="T23" fmla="*/ 302 h 528"/>
                  <a:gd name="T24" fmla="*/ 18 w 293"/>
                  <a:gd name="T25" fmla="*/ 302 h 528"/>
                  <a:gd name="T26" fmla="*/ 25 w 293"/>
                  <a:gd name="T27" fmla="*/ 320 h 528"/>
                  <a:gd name="T28" fmla="*/ 27 w 293"/>
                  <a:gd name="T29" fmla="*/ 300 h 528"/>
                  <a:gd name="T30" fmla="*/ 34 w 293"/>
                  <a:gd name="T31" fmla="*/ 317 h 528"/>
                  <a:gd name="T32" fmla="*/ 43 w 293"/>
                  <a:gd name="T33" fmla="*/ 292 h 528"/>
                  <a:gd name="T34" fmla="*/ 45 w 293"/>
                  <a:gd name="T35" fmla="*/ 293 h 528"/>
                  <a:gd name="T36" fmla="*/ 56 w 293"/>
                  <a:gd name="T37" fmla="*/ 299 h 528"/>
                  <a:gd name="T38" fmla="*/ 89 w 293"/>
                  <a:gd name="T39" fmla="*/ 264 h 528"/>
                  <a:gd name="T40" fmla="*/ 116 w 293"/>
                  <a:gd name="T41" fmla="*/ 308 h 528"/>
                  <a:gd name="T42" fmla="*/ 135 w 293"/>
                  <a:gd name="T43" fmla="*/ 439 h 528"/>
                  <a:gd name="T44" fmla="*/ 214 w 293"/>
                  <a:gd name="T45" fmla="*/ 467 h 528"/>
                  <a:gd name="T46" fmla="*/ 220 w 293"/>
                  <a:gd name="T47" fmla="*/ 496 h 528"/>
                  <a:gd name="T48" fmla="*/ 257 w 293"/>
                  <a:gd name="T49" fmla="*/ 488 h 528"/>
                  <a:gd name="T50" fmla="*/ 238 w 293"/>
                  <a:gd name="T51" fmla="*/ 434 h 528"/>
                  <a:gd name="T52" fmla="*/ 203 w 293"/>
                  <a:gd name="T53" fmla="*/ 424 h 528"/>
                  <a:gd name="T54" fmla="*/ 171 w 293"/>
                  <a:gd name="T55" fmla="*/ 375 h 528"/>
                  <a:gd name="T56" fmla="*/ 208 w 293"/>
                  <a:gd name="T57" fmla="*/ 420 h 528"/>
                  <a:gd name="T58" fmla="*/ 224 w 293"/>
                  <a:gd name="T59" fmla="*/ 413 h 528"/>
                  <a:gd name="T60" fmla="*/ 223 w 293"/>
                  <a:gd name="T61" fmla="*/ 351 h 528"/>
                  <a:gd name="T62" fmla="*/ 212 w 293"/>
                  <a:gd name="T63" fmla="*/ 316 h 528"/>
                  <a:gd name="T64" fmla="*/ 211 w 293"/>
                  <a:gd name="T65" fmla="*/ 314 h 528"/>
                  <a:gd name="T66" fmla="*/ 219 w 293"/>
                  <a:gd name="T67" fmla="*/ 295 h 528"/>
                  <a:gd name="T68" fmla="*/ 261 w 293"/>
                  <a:gd name="T69" fmla="*/ 276 h 528"/>
                  <a:gd name="T70" fmla="*/ 236 w 293"/>
                  <a:gd name="T71" fmla="*/ 296 h 528"/>
                  <a:gd name="T72" fmla="*/ 216 w 293"/>
                  <a:gd name="T73" fmla="*/ 311 h 528"/>
                  <a:gd name="T74" fmla="*/ 218 w 293"/>
                  <a:gd name="T75" fmla="*/ 31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528">
                    <a:moveTo>
                      <a:pt x="218" y="318"/>
                    </a:moveTo>
                    <a:cubicBezTo>
                      <a:pt x="216" y="324"/>
                      <a:pt x="222" y="348"/>
                      <a:pt x="229" y="347"/>
                    </a:cubicBezTo>
                    <a:cubicBezTo>
                      <a:pt x="239" y="345"/>
                      <a:pt x="252" y="333"/>
                      <a:pt x="258" y="326"/>
                    </a:cubicBezTo>
                    <a:cubicBezTo>
                      <a:pt x="266" y="316"/>
                      <a:pt x="266" y="315"/>
                      <a:pt x="271" y="308"/>
                    </a:cubicBezTo>
                    <a:cubicBezTo>
                      <a:pt x="275" y="301"/>
                      <a:pt x="293" y="280"/>
                      <a:pt x="291" y="273"/>
                    </a:cubicBezTo>
                    <a:cubicBezTo>
                      <a:pt x="283" y="246"/>
                      <a:pt x="218" y="222"/>
                      <a:pt x="189" y="215"/>
                    </a:cubicBezTo>
                    <a:cubicBezTo>
                      <a:pt x="186" y="215"/>
                      <a:pt x="186" y="205"/>
                      <a:pt x="191" y="199"/>
                    </a:cubicBezTo>
                    <a:cubicBezTo>
                      <a:pt x="239" y="192"/>
                      <a:pt x="276" y="151"/>
                      <a:pt x="276" y="100"/>
                    </a:cubicBezTo>
                    <a:cubicBezTo>
                      <a:pt x="276" y="45"/>
                      <a:pt x="231" y="0"/>
                      <a:pt x="176" y="0"/>
                    </a:cubicBezTo>
                    <a:cubicBezTo>
                      <a:pt x="121" y="0"/>
                      <a:pt x="76" y="45"/>
                      <a:pt x="76" y="100"/>
                    </a:cubicBezTo>
                    <a:cubicBezTo>
                      <a:pt x="76" y="144"/>
                      <a:pt x="103" y="180"/>
                      <a:pt x="142" y="194"/>
                    </a:cubicBezTo>
                    <a:cubicBezTo>
                      <a:pt x="146" y="201"/>
                      <a:pt x="147" y="215"/>
                      <a:pt x="141" y="215"/>
                    </a:cubicBezTo>
                    <a:cubicBezTo>
                      <a:pt x="107" y="218"/>
                      <a:pt x="92" y="228"/>
                      <a:pt x="85" y="233"/>
                    </a:cubicBezTo>
                    <a:cubicBezTo>
                      <a:pt x="74" y="242"/>
                      <a:pt x="33" y="275"/>
                      <a:pt x="19" y="284"/>
                    </a:cubicBezTo>
                    <a:cubicBezTo>
                      <a:pt x="18" y="284"/>
                      <a:pt x="18" y="284"/>
                      <a:pt x="18" y="284"/>
                    </a:cubicBezTo>
                    <a:cubicBezTo>
                      <a:pt x="5" y="286"/>
                      <a:pt x="1" y="291"/>
                      <a:pt x="1" y="294"/>
                    </a:cubicBezTo>
                    <a:cubicBezTo>
                      <a:pt x="1" y="301"/>
                      <a:pt x="1" y="301"/>
                      <a:pt x="1" y="301"/>
                    </a:cubicBezTo>
                    <a:cubicBezTo>
                      <a:pt x="0" y="307"/>
                      <a:pt x="6" y="308"/>
                      <a:pt x="7" y="302"/>
                    </a:cubicBezTo>
                    <a:cubicBezTo>
                      <a:pt x="7" y="302"/>
                      <a:pt x="7" y="305"/>
                      <a:pt x="8" y="298"/>
                    </a:cubicBezTo>
                    <a:cubicBezTo>
                      <a:pt x="8" y="297"/>
                      <a:pt x="9" y="296"/>
                      <a:pt x="10" y="295"/>
                    </a:cubicBezTo>
                    <a:cubicBezTo>
                      <a:pt x="9" y="296"/>
                      <a:pt x="9" y="297"/>
                      <a:pt x="8" y="298"/>
                    </a:cubicBezTo>
                    <a:cubicBezTo>
                      <a:pt x="8" y="306"/>
                      <a:pt x="8" y="315"/>
                      <a:pt x="8" y="315"/>
                    </a:cubicBezTo>
                    <a:cubicBezTo>
                      <a:pt x="7" y="321"/>
                      <a:pt x="15" y="322"/>
                      <a:pt x="16" y="316"/>
                    </a:cubicBezTo>
                    <a:cubicBezTo>
                      <a:pt x="16" y="316"/>
                      <a:pt x="15" y="310"/>
                      <a:pt x="16" y="302"/>
                    </a:cubicBezTo>
                    <a:cubicBezTo>
                      <a:pt x="16" y="301"/>
                      <a:pt x="18" y="299"/>
                      <a:pt x="19" y="298"/>
                    </a:cubicBezTo>
                    <a:cubicBezTo>
                      <a:pt x="18" y="299"/>
                      <a:pt x="18" y="301"/>
                      <a:pt x="18" y="302"/>
                    </a:cubicBezTo>
                    <a:cubicBezTo>
                      <a:pt x="17" y="309"/>
                      <a:pt x="17" y="319"/>
                      <a:pt x="17" y="319"/>
                    </a:cubicBezTo>
                    <a:cubicBezTo>
                      <a:pt x="16" y="325"/>
                      <a:pt x="24" y="326"/>
                      <a:pt x="25" y="320"/>
                    </a:cubicBezTo>
                    <a:cubicBezTo>
                      <a:pt x="25" y="320"/>
                      <a:pt x="25" y="311"/>
                      <a:pt x="26" y="303"/>
                    </a:cubicBezTo>
                    <a:cubicBezTo>
                      <a:pt x="26" y="302"/>
                      <a:pt x="26" y="301"/>
                      <a:pt x="27" y="300"/>
                    </a:cubicBezTo>
                    <a:cubicBezTo>
                      <a:pt x="27" y="308"/>
                      <a:pt x="26" y="316"/>
                      <a:pt x="26" y="316"/>
                    </a:cubicBezTo>
                    <a:cubicBezTo>
                      <a:pt x="26" y="322"/>
                      <a:pt x="34" y="323"/>
                      <a:pt x="34" y="317"/>
                    </a:cubicBezTo>
                    <a:cubicBezTo>
                      <a:pt x="34" y="317"/>
                      <a:pt x="35" y="308"/>
                      <a:pt x="35" y="300"/>
                    </a:cubicBezTo>
                    <a:cubicBezTo>
                      <a:pt x="36" y="297"/>
                      <a:pt x="40" y="292"/>
                      <a:pt x="43" y="292"/>
                    </a:cubicBezTo>
                    <a:cubicBezTo>
                      <a:pt x="46" y="292"/>
                      <a:pt x="49" y="290"/>
                      <a:pt x="49" y="290"/>
                    </a:cubicBezTo>
                    <a:cubicBezTo>
                      <a:pt x="49" y="293"/>
                      <a:pt x="47" y="293"/>
                      <a:pt x="45" y="293"/>
                    </a:cubicBezTo>
                    <a:cubicBezTo>
                      <a:pt x="39" y="293"/>
                      <a:pt x="39" y="302"/>
                      <a:pt x="45" y="302"/>
                    </a:cubicBezTo>
                    <a:cubicBezTo>
                      <a:pt x="45" y="302"/>
                      <a:pt x="54" y="301"/>
                      <a:pt x="56" y="299"/>
                    </a:cubicBezTo>
                    <a:cubicBezTo>
                      <a:pt x="59" y="294"/>
                      <a:pt x="59" y="289"/>
                      <a:pt x="55" y="285"/>
                    </a:cubicBezTo>
                    <a:cubicBezTo>
                      <a:pt x="62" y="280"/>
                      <a:pt x="75" y="275"/>
                      <a:pt x="89" y="264"/>
                    </a:cubicBezTo>
                    <a:cubicBezTo>
                      <a:pt x="102" y="254"/>
                      <a:pt x="112" y="255"/>
                      <a:pt x="113" y="259"/>
                    </a:cubicBezTo>
                    <a:cubicBezTo>
                      <a:pt x="114" y="264"/>
                      <a:pt x="115" y="288"/>
                      <a:pt x="116" y="308"/>
                    </a:cubicBezTo>
                    <a:cubicBezTo>
                      <a:pt x="118" y="330"/>
                      <a:pt x="112" y="350"/>
                      <a:pt x="113" y="370"/>
                    </a:cubicBezTo>
                    <a:cubicBezTo>
                      <a:pt x="113" y="388"/>
                      <a:pt x="120" y="423"/>
                      <a:pt x="135" y="439"/>
                    </a:cubicBezTo>
                    <a:cubicBezTo>
                      <a:pt x="142" y="447"/>
                      <a:pt x="150" y="453"/>
                      <a:pt x="157" y="457"/>
                    </a:cubicBezTo>
                    <a:cubicBezTo>
                      <a:pt x="180" y="466"/>
                      <a:pt x="204" y="467"/>
                      <a:pt x="214" y="467"/>
                    </a:cubicBezTo>
                    <a:cubicBezTo>
                      <a:pt x="232" y="467"/>
                      <a:pt x="227" y="479"/>
                      <a:pt x="226" y="482"/>
                    </a:cubicBezTo>
                    <a:cubicBezTo>
                      <a:pt x="225" y="490"/>
                      <a:pt x="222" y="493"/>
                      <a:pt x="220" y="496"/>
                    </a:cubicBezTo>
                    <a:cubicBezTo>
                      <a:pt x="214" y="509"/>
                      <a:pt x="223" y="527"/>
                      <a:pt x="235" y="527"/>
                    </a:cubicBezTo>
                    <a:cubicBezTo>
                      <a:pt x="246" y="528"/>
                      <a:pt x="252" y="504"/>
                      <a:pt x="257" y="488"/>
                    </a:cubicBezTo>
                    <a:cubicBezTo>
                      <a:pt x="262" y="472"/>
                      <a:pt x="274" y="436"/>
                      <a:pt x="244" y="434"/>
                    </a:cubicBezTo>
                    <a:cubicBezTo>
                      <a:pt x="243" y="434"/>
                      <a:pt x="241" y="434"/>
                      <a:pt x="238" y="434"/>
                    </a:cubicBezTo>
                    <a:cubicBezTo>
                      <a:pt x="238" y="434"/>
                      <a:pt x="238" y="434"/>
                      <a:pt x="238" y="434"/>
                    </a:cubicBezTo>
                    <a:cubicBezTo>
                      <a:pt x="230" y="434"/>
                      <a:pt x="213" y="430"/>
                      <a:pt x="203" y="424"/>
                    </a:cubicBezTo>
                    <a:cubicBezTo>
                      <a:pt x="196" y="420"/>
                      <a:pt x="182" y="413"/>
                      <a:pt x="178" y="412"/>
                    </a:cubicBezTo>
                    <a:cubicBezTo>
                      <a:pt x="177" y="384"/>
                      <a:pt x="170" y="374"/>
                      <a:pt x="171" y="375"/>
                    </a:cubicBezTo>
                    <a:cubicBezTo>
                      <a:pt x="177" y="382"/>
                      <a:pt x="181" y="390"/>
                      <a:pt x="183" y="409"/>
                    </a:cubicBezTo>
                    <a:cubicBezTo>
                      <a:pt x="192" y="412"/>
                      <a:pt x="201" y="416"/>
                      <a:pt x="208" y="420"/>
                    </a:cubicBezTo>
                    <a:cubicBezTo>
                      <a:pt x="212" y="423"/>
                      <a:pt x="217" y="424"/>
                      <a:pt x="222" y="426"/>
                    </a:cubicBezTo>
                    <a:cubicBezTo>
                      <a:pt x="223" y="422"/>
                      <a:pt x="224" y="417"/>
                      <a:pt x="224" y="413"/>
                    </a:cubicBezTo>
                    <a:cubicBezTo>
                      <a:pt x="227" y="396"/>
                      <a:pt x="224" y="368"/>
                      <a:pt x="224" y="368"/>
                    </a:cubicBezTo>
                    <a:cubicBezTo>
                      <a:pt x="224" y="368"/>
                      <a:pt x="224" y="360"/>
                      <a:pt x="223" y="351"/>
                    </a:cubicBezTo>
                    <a:cubicBezTo>
                      <a:pt x="222" y="350"/>
                      <a:pt x="221" y="349"/>
                      <a:pt x="220" y="348"/>
                    </a:cubicBezTo>
                    <a:cubicBezTo>
                      <a:pt x="214" y="341"/>
                      <a:pt x="211" y="323"/>
                      <a:pt x="212" y="316"/>
                    </a:cubicBezTo>
                    <a:cubicBezTo>
                      <a:pt x="212" y="316"/>
                      <a:pt x="212" y="316"/>
                      <a:pt x="212" y="316"/>
                    </a:cubicBezTo>
                    <a:cubicBezTo>
                      <a:pt x="212" y="315"/>
                      <a:pt x="211" y="315"/>
                      <a:pt x="211" y="314"/>
                    </a:cubicBezTo>
                    <a:cubicBezTo>
                      <a:pt x="209" y="310"/>
                      <a:pt x="209" y="306"/>
                      <a:pt x="211" y="302"/>
                    </a:cubicBezTo>
                    <a:cubicBezTo>
                      <a:pt x="213" y="300"/>
                      <a:pt x="216" y="297"/>
                      <a:pt x="219" y="295"/>
                    </a:cubicBezTo>
                    <a:cubicBezTo>
                      <a:pt x="219" y="284"/>
                      <a:pt x="220" y="275"/>
                      <a:pt x="219" y="268"/>
                    </a:cubicBezTo>
                    <a:cubicBezTo>
                      <a:pt x="227" y="273"/>
                      <a:pt x="260" y="274"/>
                      <a:pt x="261" y="276"/>
                    </a:cubicBezTo>
                    <a:cubicBezTo>
                      <a:pt x="261" y="277"/>
                      <a:pt x="258" y="290"/>
                      <a:pt x="255" y="292"/>
                    </a:cubicBezTo>
                    <a:cubicBezTo>
                      <a:pt x="246" y="297"/>
                      <a:pt x="241" y="297"/>
                      <a:pt x="236" y="296"/>
                    </a:cubicBezTo>
                    <a:cubicBezTo>
                      <a:pt x="230" y="296"/>
                      <a:pt x="219" y="300"/>
                      <a:pt x="217" y="305"/>
                    </a:cubicBezTo>
                    <a:cubicBezTo>
                      <a:pt x="215" y="308"/>
                      <a:pt x="216" y="310"/>
                      <a:pt x="216" y="311"/>
                    </a:cubicBezTo>
                    <a:cubicBezTo>
                      <a:pt x="218" y="315"/>
                      <a:pt x="230" y="306"/>
                      <a:pt x="231" y="306"/>
                    </a:cubicBezTo>
                    <a:cubicBezTo>
                      <a:pt x="236" y="305"/>
                      <a:pt x="219" y="313"/>
                      <a:pt x="218" y="318"/>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4" name="Freeform 919">
                <a:extLst>
                  <a:ext uri="{FF2B5EF4-FFF2-40B4-BE49-F238E27FC236}">
                    <a16:creationId xmlns:a16="http://schemas.microsoft.com/office/drawing/2014/main" id="{BC0E9E5E-9F0D-8651-57EE-D6254D477A03}"/>
                  </a:ext>
                </a:extLst>
              </p:cNvPr>
              <p:cNvSpPr>
                <a:spLocks/>
              </p:cNvSpPr>
              <p:nvPr/>
            </p:nvSpPr>
            <p:spPr bwMode="auto">
              <a:xfrm>
                <a:off x="15868751" y="10306174"/>
                <a:ext cx="581025" cy="746125"/>
              </a:xfrm>
              <a:custGeom>
                <a:avLst/>
                <a:gdLst>
                  <a:gd name="T0" fmla="*/ 176 w 183"/>
                  <a:gd name="T1" fmla="*/ 198 h 235"/>
                  <a:gd name="T2" fmla="*/ 154 w 183"/>
                  <a:gd name="T3" fmla="*/ 198 h 235"/>
                  <a:gd name="T4" fmla="*/ 147 w 183"/>
                  <a:gd name="T5" fmla="*/ 191 h 235"/>
                  <a:gd name="T6" fmla="*/ 147 w 183"/>
                  <a:gd name="T7" fmla="*/ 6 h 235"/>
                  <a:gd name="T8" fmla="*/ 141 w 183"/>
                  <a:gd name="T9" fmla="*/ 0 h 235"/>
                  <a:gd name="T10" fmla="*/ 129 w 183"/>
                  <a:gd name="T11" fmla="*/ 0 h 235"/>
                  <a:gd name="T12" fmla="*/ 126 w 183"/>
                  <a:gd name="T13" fmla="*/ 10 h 235"/>
                  <a:gd name="T14" fmla="*/ 110 w 183"/>
                  <a:gd name="T15" fmla="*/ 16 h 235"/>
                  <a:gd name="T16" fmla="*/ 109 w 183"/>
                  <a:gd name="T17" fmla="*/ 16 h 235"/>
                  <a:gd name="T18" fmla="*/ 106 w 183"/>
                  <a:gd name="T19" fmla="*/ 15 h 235"/>
                  <a:gd name="T20" fmla="*/ 105 w 183"/>
                  <a:gd name="T21" fmla="*/ 25 h 235"/>
                  <a:gd name="T22" fmla="*/ 105 w 183"/>
                  <a:gd name="T23" fmla="*/ 26 h 235"/>
                  <a:gd name="T24" fmla="*/ 105 w 183"/>
                  <a:gd name="T25" fmla="*/ 26 h 235"/>
                  <a:gd name="T26" fmla="*/ 95 w 183"/>
                  <a:gd name="T27" fmla="*/ 35 h 235"/>
                  <a:gd name="T28" fmla="*/ 93 w 183"/>
                  <a:gd name="T29" fmla="*/ 35 h 235"/>
                  <a:gd name="T30" fmla="*/ 85 w 183"/>
                  <a:gd name="T31" fmla="*/ 38 h 235"/>
                  <a:gd name="T32" fmla="*/ 78 w 183"/>
                  <a:gd name="T33" fmla="*/ 35 h 235"/>
                  <a:gd name="T34" fmla="*/ 77 w 183"/>
                  <a:gd name="T35" fmla="*/ 34 h 235"/>
                  <a:gd name="T36" fmla="*/ 76 w 183"/>
                  <a:gd name="T37" fmla="*/ 34 h 235"/>
                  <a:gd name="T38" fmla="*/ 69 w 183"/>
                  <a:gd name="T39" fmla="*/ 30 h 235"/>
                  <a:gd name="T40" fmla="*/ 67 w 183"/>
                  <a:gd name="T41" fmla="*/ 23 h 235"/>
                  <a:gd name="T42" fmla="*/ 67 w 183"/>
                  <a:gd name="T43" fmla="*/ 20 h 235"/>
                  <a:gd name="T44" fmla="*/ 62 w 183"/>
                  <a:gd name="T45" fmla="*/ 17 h 235"/>
                  <a:gd name="T46" fmla="*/ 60 w 183"/>
                  <a:gd name="T47" fmla="*/ 10 h 235"/>
                  <a:gd name="T48" fmla="*/ 60 w 183"/>
                  <a:gd name="T49" fmla="*/ 1 h 235"/>
                  <a:gd name="T50" fmla="*/ 60 w 183"/>
                  <a:gd name="T51" fmla="*/ 0 h 235"/>
                  <a:gd name="T52" fmla="*/ 7 w 183"/>
                  <a:gd name="T53" fmla="*/ 0 h 235"/>
                  <a:gd name="T54" fmla="*/ 0 w 183"/>
                  <a:gd name="T55" fmla="*/ 6 h 235"/>
                  <a:gd name="T56" fmla="*/ 0 w 183"/>
                  <a:gd name="T57" fmla="*/ 30 h 235"/>
                  <a:gd name="T58" fmla="*/ 7 w 183"/>
                  <a:gd name="T59" fmla="*/ 37 h 235"/>
                  <a:gd name="T60" fmla="*/ 29 w 183"/>
                  <a:gd name="T61" fmla="*/ 37 h 235"/>
                  <a:gd name="T62" fmla="*/ 36 w 183"/>
                  <a:gd name="T63" fmla="*/ 43 h 235"/>
                  <a:gd name="T64" fmla="*/ 36 w 183"/>
                  <a:gd name="T65" fmla="*/ 191 h 235"/>
                  <a:gd name="T66" fmla="*/ 29 w 183"/>
                  <a:gd name="T67" fmla="*/ 198 h 235"/>
                  <a:gd name="T68" fmla="*/ 7 w 183"/>
                  <a:gd name="T69" fmla="*/ 198 h 235"/>
                  <a:gd name="T70" fmla="*/ 0 w 183"/>
                  <a:gd name="T71" fmla="*/ 204 h 235"/>
                  <a:gd name="T72" fmla="*/ 0 w 183"/>
                  <a:gd name="T73" fmla="*/ 228 h 235"/>
                  <a:gd name="T74" fmla="*/ 7 w 183"/>
                  <a:gd name="T75" fmla="*/ 235 h 235"/>
                  <a:gd name="T76" fmla="*/ 176 w 183"/>
                  <a:gd name="T77" fmla="*/ 235 h 235"/>
                  <a:gd name="T78" fmla="*/ 183 w 183"/>
                  <a:gd name="T79" fmla="*/ 228 h 235"/>
                  <a:gd name="T80" fmla="*/ 183 w 183"/>
                  <a:gd name="T81" fmla="*/ 204 h 235"/>
                  <a:gd name="T82" fmla="*/ 176 w 183"/>
                  <a:gd name="T83"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235">
                    <a:moveTo>
                      <a:pt x="176" y="198"/>
                    </a:moveTo>
                    <a:cubicBezTo>
                      <a:pt x="154" y="198"/>
                      <a:pt x="154" y="198"/>
                      <a:pt x="154" y="198"/>
                    </a:cubicBezTo>
                    <a:cubicBezTo>
                      <a:pt x="150" y="198"/>
                      <a:pt x="147" y="195"/>
                      <a:pt x="147" y="191"/>
                    </a:cubicBezTo>
                    <a:cubicBezTo>
                      <a:pt x="147" y="6"/>
                      <a:pt x="147" y="6"/>
                      <a:pt x="147" y="6"/>
                    </a:cubicBezTo>
                    <a:cubicBezTo>
                      <a:pt x="147" y="3"/>
                      <a:pt x="144" y="0"/>
                      <a:pt x="141" y="0"/>
                    </a:cubicBezTo>
                    <a:cubicBezTo>
                      <a:pt x="129" y="0"/>
                      <a:pt x="129" y="0"/>
                      <a:pt x="129" y="0"/>
                    </a:cubicBezTo>
                    <a:cubicBezTo>
                      <a:pt x="129" y="3"/>
                      <a:pt x="128" y="6"/>
                      <a:pt x="126" y="10"/>
                    </a:cubicBezTo>
                    <a:cubicBezTo>
                      <a:pt x="124" y="13"/>
                      <a:pt x="118" y="15"/>
                      <a:pt x="110" y="16"/>
                    </a:cubicBezTo>
                    <a:cubicBezTo>
                      <a:pt x="110" y="16"/>
                      <a:pt x="110" y="16"/>
                      <a:pt x="109" y="16"/>
                    </a:cubicBezTo>
                    <a:cubicBezTo>
                      <a:pt x="108" y="16"/>
                      <a:pt x="107" y="15"/>
                      <a:pt x="106" y="15"/>
                    </a:cubicBezTo>
                    <a:cubicBezTo>
                      <a:pt x="105" y="20"/>
                      <a:pt x="105" y="25"/>
                      <a:pt x="105" y="25"/>
                    </a:cubicBezTo>
                    <a:cubicBezTo>
                      <a:pt x="105" y="26"/>
                      <a:pt x="105" y="26"/>
                      <a:pt x="105" y="26"/>
                    </a:cubicBezTo>
                    <a:cubicBezTo>
                      <a:pt x="105" y="26"/>
                      <a:pt x="105" y="26"/>
                      <a:pt x="105" y="26"/>
                    </a:cubicBezTo>
                    <a:cubicBezTo>
                      <a:pt x="105" y="32"/>
                      <a:pt x="100" y="36"/>
                      <a:pt x="95" y="35"/>
                    </a:cubicBezTo>
                    <a:cubicBezTo>
                      <a:pt x="94" y="35"/>
                      <a:pt x="94" y="35"/>
                      <a:pt x="93" y="35"/>
                    </a:cubicBezTo>
                    <a:cubicBezTo>
                      <a:pt x="91" y="37"/>
                      <a:pt x="88" y="38"/>
                      <a:pt x="85" y="38"/>
                    </a:cubicBezTo>
                    <a:cubicBezTo>
                      <a:pt x="82" y="38"/>
                      <a:pt x="80" y="37"/>
                      <a:pt x="78" y="35"/>
                    </a:cubicBezTo>
                    <a:cubicBezTo>
                      <a:pt x="78" y="35"/>
                      <a:pt x="78" y="34"/>
                      <a:pt x="77" y="34"/>
                    </a:cubicBezTo>
                    <a:cubicBezTo>
                      <a:pt x="77" y="34"/>
                      <a:pt x="76" y="34"/>
                      <a:pt x="76" y="34"/>
                    </a:cubicBezTo>
                    <a:cubicBezTo>
                      <a:pt x="73" y="34"/>
                      <a:pt x="71" y="33"/>
                      <a:pt x="69" y="30"/>
                    </a:cubicBezTo>
                    <a:cubicBezTo>
                      <a:pt x="67" y="28"/>
                      <a:pt x="66" y="26"/>
                      <a:pt x="67" y="23"/>
                    </a:cubicBezTo>
                    <a:cubicBezTo>
                      <a:pt x="67" y="22"/>
                      <a:pt x="67" y="21"/>
                      <a:pt x="67" y="20"/>
                    </a:cubicBezTo>
                    <a:cubicBezTo>
                      <a:pt x="65" y="20"/>
                      <a:pt x="63" y="19"/>
                      <a:pt x="62" y="17"/>
                    </a:cubicBezTo>
                    <a:cubicBezTo>
                      <a:pt x="60" y="15"/>
                      <a:pt x="60" y="12"/>
                      <a:pt x="60" y="10"/>
                    </a:cubicBezTo>
                    <a:cubicBezTo>
                      <a:pt x="60" y="8"/>
                      <a:pt x="60" y="5"/>
                      <a:pt x="60" y="1"/>
                    </a:cubicBezTo>
                    <a:cubicBezTo>
                      <a:pt x="60" y="1"/>
                      <a:pt x="60" y="0"/>
                      <a:pt x="60" y="0"/>
                    </a:cubicBezTo>
                    <a:cubicBezTo>
                      <a:pt x="7" y="0"/>
                      <a:pt x="7" y="0"/>
                      <a:pt x="7" y="0"/>
                    </a:cubicBezTo>
                    <a:cubicBezTo>
                      <a:pt x="3" y="0"/>
                      <a:pt x="0" y="3"/>
                      <a:pt x="0" y="6"/>
                    </a:cubicBezTo>
                    <a:cubicBezTo>
                      <a:pt x="0" y="30"/>
                      <a:pt x="0" y="30"/>
                      <a:pt x="0" y="30"/>
                    </a:cubicBezTo>
                    <a:cubicBezTo>
                      <a:pt x="0" y="34"/>
                      <a:pt x="3" y="37"/>
                      <a:pt x="7" y="37"/>
                    </a:cubicBezTo>
                    <a:cubicBezTo>
                      <a:pt x="29" y="37"/>
                      <a:pt x="29" y="37"/>
                      <a:pt x="29" y="37"/>
                    </a:cubicBezTo>
                    <a:cubicBezTo>
                      <a:pt x="33" y="37"/>
                      <a:pt x="36" y="40"/>
                      <a:pt x="36" y="43"/>
                    </a:cubicBezTo>
                    <a:cubicBezTo>
                      <a:pt x="36" y="191"/>
                      <a:pt x="36" y="191"/>
                      <a:pt x="36" y="191"/>
                    </a:cubicBezTo>
                    <a:cubicBezTo>
                      <a:pt x="36" y="195"/>
                      <a:pt x="33" y="198"/>
                      <a:pt x="29" y="198"/>
                    </a:cubicBezTo>
                    <a:cubicBezTo>
                      <a:pt x="7" y="198"/>
                      <a:pt x="7" y="198"/>
                      <a:pt x="7" y="198"/>
                    </a:cubicBezTo>
                    <a:cubicBezTo>
                      <a:pt x="3" y="198"/>
                      <a:pt x="0" y="201"/>
                      <a:pt x="0" y="204"/>
                    </a:cubicBezTo>
                    <a:cubicBezTo>
                      <a:pt x="0" y="228"/>
                      <a:pt x="0" y="228"/>
                      <a:pt x="0" y="228"/>
                    </a:cubicBezTo>
                    <a:cubicBezTo>
                      <a:pt x="0" y="232"/>
                      <a:pt x="3" y="235"/>
                      <a:pt x="7" y="235"/>
                    </a:cubicBezTo>
                    <a:cubicBezTo>
                      <a:pt x="176" y="235"/>
                      <a:pt x="176" y="235"/>
                      <a:pt x="176" y="235"/>
                    </a:cubicBezTo>
                    <a:cubicBezTo>
                      <a:pt x="180" y="235"/>
                      <a:pt x="183" y="232"/>
                      <a:pt x="183" y="228"/>
                    </a:cubicBezTo>
                    <a:cubicBezTo>
                      <a:pt x="183" y="204"/>
                      <a:pt x="183" y="204"/>
                      <a:pt x="183" y="204"/>
                    </a:cubicBezTo>
                    <a:cubicBezTo>
                      <a:pt x="183" y="201"/>
                      <a:pt x="180" y="198"/>
                      <a:pt x="176" y="198"/>
                    </a:cubicBezTo>
                    <a:close/>
                  </a:path>
                </a:pathLst>
              </a:cu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5" name="Oval 920">
                <a:extLst>
                  <a:ext uri="{FF2B5EF4-FFF2-40B4-BE49-F238E27FC236}">
                    <a16:creationId xmlns:a16="http://schemas.microsoft.com/office/drawing/2014/main" id="{D7237683-5E18-C587-F8EE-8E1DCD35AED4}"/>
                  </a:ext>
                </a:extLst>
              </p:cNvPr>
              <p:cNvSpPr>
                <a:spLocks noChangeArrowheads="1"/>
              </p:cNvSpPr>
              <p:nvPr/>
            </p:nvSpPr>
            <p:spPr bwMode="auto">
              <a:xfrm>
                <a:off x="15967176" y="9807699"/>
                <a:ext cx="384175" cy="381000"/>
              </a:xfrm>
              <a:prstGeom prst="ellipse">
                <a:avLst/>
              </a:pr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grpSp>
        <p:sp>
          <p:nvSpPr>
            <p:cNvPr id="11" name="Овал 67">
              <a:extLst>
                <a:ext uri="{FF2B5EF4-FFF2-40B4-BE49-F238E27FC236}">
                  <a16:creationId xmlns:a16="http://schemas.microsoft.com/office/drawing/2014/main" id="{98030250-CC27-990D-779E-A9B1B3A6D36A}"/>
                </a:ext>
              </a:extLst>
            </p:cNvPr>
            <p:cNvSpPr/>
            <p:nvPr/>
          </p:nvSpPr>
          <p:spPr>
            <a:xfrm rot="10800000">
              <a:off x="12001341" y="3546427"/>
              <a:ext cx="2135669" cy="1941517"/>
            </a:xfrm>
            <a:prstGeom prst="ellipse">
              <a:avLst/>
            </a:prstGeom>
            <a:gradFill>
              <a:gsLst>
                <a:gs pos="0">
                  <a:schemeClr val="bg1">
                    <a:alpha val="0"/>
                  </a:schemeClr>
                </a:gs>
                <a:gs pos="100000">
                  <a:schemeClr val="bg1">
                    <a:alpha val="4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grpSp>
    </p:spTree>
    <p:extLst>
      <p:ext uri="{BB962C8B-B14F-4D97-AF65-F5344CB8AC3E}">
        <p14:creationId xmlns:p14="http://schemas.microsoft.com/office/powerpoint/2010/main" val="1317628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455572"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database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矩形: 圆角 139">
            <a:extLst>
              <a:ext uri="{FF2B5EF4-FFF2-40B4-BE49-F238E27FC236}">
                <a16:creationId xmlns:a16="http://schemas.microsoft.com/office/drawing/2014/main" id="{18096A58-1789-EEAE-4098-FE0F6DF9454A}"/>
              </a:ext>
            </a:extLst>
          </p:cNvPr>
          <p:cNvSpPr/>
          <p:nvPr/>
        </p:nvSpPr>
        <p:spPr>
          <a:xfrm>
            <a:off x="1276318" y="1053530"/>
            <a:ext cx="9067360"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Write data to the database through </a:t>
            </a:r>
            <a:r>
              <a:rPr lang="en" altLang="zh-CN" b="1" dirty="0" err="1">
                <a:latin typeface="宋体" panose="02010600030101010101" pitchFamily="2" charset="-122"/>
                <a:ea typeface="宋体" panose="02010600030101010101" pitchFamily="2" charset="-122"/>
              </a:rPr>
              <a:t>the to_sql </a:t>
            </a:r>
            <a:r>
              <a:rPr lang="en" altLang="zh-CN" b="1" dirty="0">
                <a:latin typeface="宋体" panose="02010600030101010101" pitchFamily="2" charset="-122"/>
                <a:ea typeface="宋体" panose="02010600030101010101" pitchFamily="2" charset="-122"/>
              </a:rPr>
              <a:t>() method</a:t>
            </a:r>
          </a:p>
        </p:txBody>
      </p:sp>
      <p:sp>
        <p:nvSpPr>
          <p:cNvPr id="17" name="文本框 16">
            <a:extLst>
              <a:ext uri="{FF2B5EF4-FFF2-40B4-BE49-F238E27FC236}">
                <a16:creationId xmlns:a16="http://schemas.microsoft.com/office/drawing/2014/main" id="{1E1BFBFC-8168-1953-8181-1D9657228AA6}"/>
              </a:ext>
            </a:extLst>
          </p:cNvPr>
          <p:cNvSpPr txBox="1"/>
          <p:nvPr/>
        </p:nvSpPr>
        <p:spPr>
          <a:xfrm>
            <a:off x="1301370" y="1773610"/>
            <a:ext cx="9978412" cy="961289"/>
          </a:xfrm>
          <a:prstGeom prst="rect">
            <a:avLst/>
          </a:prstGeom>
          <a:noFill/>
        </p:spPr>
        <p:txBody>
          <a:bodyPr wrap="square">
            <a:spAutoFit/>
          </a:bodyPr>
          <a:lstStyle/>
          <a:p>
            <a:pPr algn="just">
              <a:lnSpc>
                <a:spcPct val="150000"/>
              </a:lnSpc>
            </a:pPr>
            <a:r>
              <a:rPr lang="en" altLang="zh-CN" sz="2000" kern="0" dirty="0" err="1">
                <a:solidFill>
                  <a:srgbClr val="595959"/>
                </a:solidFill>
                <a:latin typeface="Microsoft YaHei" panose="020B0503020204020204" pitchFamily="34" charset="-122"/>
                <a:ea typeface="Microsoft YaHei" panose="020B0503020204020204" pitchFamily="34" charset="-122"/>
              </a:rPr>
              <a:t>to_sql </a:t>
            </a:r>
            <a:r>
              <a:rPr lang="en" altLang="zh-CN" sz="2000" kern="0" dirty="0">
                <a:solidFill>
                  <a:srgbClr val="595959"/>
                </a:solidFill>
                <a:latin typeface="Microsoft YaHei" panose="020B0503020204020204" pitchFamily="34" charset="-122"/>
                <a:ea typeface="Microsoft YaHei" panose="020B0503020204020204" pitchFamily="34" charset="-122"/>
              </a:rPr>
              <a:t>() method is to write objects of the Series class or DataFrame class into </a:t>
            </a:r>
            <a:r>
              <a:rPr lang="en" altLang="zh-CN" sz="2000" kern="0" dirty="0">
                <a:solidFill>
                  <a:srgbClr val="1369B2"/>
                </a:solidFill>
                <a:latin typeface="Microsoft YaHei" panose="020B0503020204020204" pitchFamily="34" charset="-122"/>
                <a:ea typeface="Microsoft YaHei" panose="020B0503020204020204" pitchFamily="34" charset="-122"/>
              </a:rPr>
              <a:t>the database in the form of a data table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361CAA81-0507-65DC-AD31-AFCAEBF8588E}"/>
              </a:ext>
            </a:extLst>
          </p:cNvPr>
          <p:cNvSpPr/>
          <p:nvPr/>
        </p:nvSpPr>
        <p:spPr>
          <a:xfrm>
            <a:off x="560557" y="2853730"/>
            <a:ext cx="10863241" cy="10153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B9F3DCC8-58F8-42D9-C2A9-18C2C694DAF0}"/>
              </a:ext>
            </a:extLst>
          </p:cNvPr>
          <p:cNvSpPr txBox="1"/>
          <p:nvPr/>
        </p:nvSpPr>
        <p:spPr>
          <a:xfrm>
            <a:off x="1054646" y="3001475"/>
            <a:ext cx="10287177" cy="729430"/>
          </a:xfrm>
          <a:prstGeom prst="rect">
            <a:avLst/>
          </a:prstGeom>
          <a:noFill/>
        </p:spPr>
        <p:txBody>
          <a:bodyPr wrap="square">
            <a:spAutoFit/>
          </a:bodyPr>
          <a:lstStyle/>
          <a:p>
            <a:pPr algn="ct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to_sql </a:t>
            </a:r>
            <a:r>
              <a:rPr lang="en" altLang="zh-CN" sz="1800" dirty="0">
                <a:solidFill>
                  <a:srgbClr val="000000"/>
                </a:solidFill>
                <a:latin typeface="Courier New" panose="02070309020205020404" pitchFamily="49" charset="0"/>
                <a:ea typeface="宋体" panose="02010600030101010101" pitchFamily="2" charset="-122"/>
              </a:rPr>
              <a:t>( name , con , schema = None , </a:t>
            </a:r>
            <a:r>
              <a:rPr lang="en" altLang="zh-CN" sz="1800" dirty="0" err="1">
                <a:solidFill>
                  <a:srgbClr val="000000"/>
                </a:solidFill>
                <a:latin typeface="Courier New" panose="02070309020205020404" pitchFamily="49" charset="0"/>
                <a:ea typeface="宋体" panose="02010600030101010101" pitchFamily="2" charset="-122"/>
              </a:rPr>
              <a:t>if_exists </a:t>
            </a:r>
            <a:r>
              <a:rPr lang="en" altLang="zh-CN" sz="1800" dirty="0">
                <a:solidFill>
                  <a:srgbClr val="000000"/>
                </a:solidFill>
                <a:latin typeface="Courier New" panose="02070309020205020404" pitchFamily="49" charset="0"/>
                <a:ea typeface="宋体" panose="02010600030101010101" pitchFamily="2" charset="-122"/>
              </a:rPr>
              <a:t>= 'fail' , index = True ,</a:t>
            </a:r>
          </a:p>
          <a:p>
            <a:pPr algn="ct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index_label </a:t>
            </a:r>
            <a:r>
              <a:rPr lang="en" altLang="zh-CN" sz="1800" dirty="0">
                <a:solidFill>
                  <a:srgbClr val="000000"/>
                </a:solidFill>
                <a:latin typeface="Courier New" panose="02070309020205020404" pitchFamily="49" charset="0"/>
                <a:ea typeface="宋体" panose="02010600030101010101" pitchFamily="2" charset="-122"/>
              </a:rPr>
              <a:t>= None , </a:t>
            </a:r>
            <a:r>
              <a:rPr lang="en" altLang="zh-CN" sz="1800" dirty="0" err="1">
                <a:solidFill>
                  <a:srgbClr val="000000"/>
                </a:solidFill>
                <a:latin typeface="Courier New" panose="02070309020205020404" pitchFamily="49" charset="0"/>
                <a:ea typeface="宋体" panose="02010600030101010101" pitchFamily="2" charset="-122"/>
              </a:rPr>
              <a:t>chunksize </a:t>
            </a:r>
            <a:r>
              <a:rPr lang="en" altLang="zh-CN" sz="1800" dirty="0">
                <a:solidFill>
                  <a:srgbClr val="000000"/>
                </a:solidFill>
                <a:latin typeface="Courier New" panose="02070309020205020404" pitchFamily="49" charset="0"/>
                <a:ea typeface="宋体" panose="02010600030101010101" pitchFamily="2" charset="-122"/>
              </a:rPr>
              <a:t>= None , </a:t>
            </a:r>
            <a:r>
              <a:rPr lang="en" altLang="zh-CN" sz="1800" dirty="0" err="1">
                <a:solidFill>
                  <a:srgbClr val="000000"/>
                </a:solidFill>
                <a:latin typeface="Courier New" panose="02070309020205020404" pitchFamily="49" charset="0"/>
                <a:ea typeface="宋体" panose="02010600030101010101" pitchFamily="2" charset="-122"/>
              </a:rPr>
              <a:t>dtype</a:t>
            </a:r>
            <a:r>
              <a:rPr lang="en" altLang="zh-CN" sz="1800" dirty="0">
                <a:solidFill>
                  <a:srgbClr val="000000"/>
                </a:solidFill>
                <a:latin typeface="Courier New" panose="02070309020205020404" pitchFamily="49" charset="0"/>
                <a:ea typeface="宋体" panose="02010600030101010101" pitchFamily="2" charset="-122"/>
              </a:rPr>
              <a:t> = None ）</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20" name="文本框 19">
            <a:extLst>
              <a:ext uri="{FF2B5EF4-FFF2-40B4-BE49-F238E27FC236}">
                <a16:creationId xmlns:a16="http://schemas.microsoft.com/office/drawing/2014/main" id="{DF0A659E-D95A-F0D1-47BF-28CAA877788D}"/>
              </a:ext>
            </a:extLst>
          </p:cNvPr>
          <p:cNvSpPr txBox="1"/>
          <p:nvPr/>
        </p:nvSpPr>
        <p:spPr>
          <a:xfrm>
            <a:off x="1054646" y="3976928"/>
            <a:ext cx="10153128" cy="2819041"/>
          </a:xfrm>
          <a:prstGeom prst="rect">
            <a:avLst/>
          </a:prstGeom>
          <a:noFill/>
        </p:spPr>
        <p:txBody>
          <a:bodyPr wrap="square">
            <a:spAutoFit/>
          </a:bodyPr>
          <a:lstStyle/>
          <a:p>
            <a:pPr indent="-342900">
              <a:lnSpc>
                <a:spcPct val="150000"/>
              </a:lnSpc>
              <a:buFont typeface="Wingdings" pitchFamily="2" charset="2"/>
              <a:buChar char="Ø"/>
            </a:pPr>
            <a:r>
              <a:rPr lang="en" altLang="zh-CN" sz="1200" kern="0" dirty="0">
                <a:solidFill>
                  <a:srgbClr val="595959"/>
                </a:solidFill>
                <a:latin typeface="宋体" panose="02010600030101010101" pitchFamily="2" charset="-122"/>
                <a:ea typeface="宋体" panose="02010600030101010101" pitchFamily="2" charset="-122"/>
              </a:rPr>
              <a:t>name : indicates </a:t>
            </a:r>
            <a:r>
              <a:rPr lang="en" altLang="zh-CN" sz="1200" kern="0" dirty="0">
                <a:solidFill>
                  <a:srgbClr val="1369B2"/>
                </a:solidFill>
                <a:latin typeface="宋体" panose="02010600030101010101" pitchFamily="2" charset="-122"/>
                <a:ea typeface="宋体" panose="02010600030101010101" pitchFamily="2" charset="-122"/>
              </a:rPr>
              <a:t>the name of the data table </a:t>
            </a:r>
            <a:r>
              <a:rPr lang="en" altLang="zh-CN" sz="1200" kern="0" dirty="0">
                <a:solidFill>
                  <a:srgbClr val="595959"/>
                </a:solidFill>
                <a:latin typeface="宋体" panose="02010600030101010101" pitchFamily="2" charset="-122"/>
                <a:ea typeface="宋体" panose="02010600030101010101" pitchFamily="2" charset="-122"/>
              </a:rPr>
              <a:t>.</a:t>
            </a:r>
          </a:p>
          <a:p>
            <a:pPr indent="-342900">
              <a:lnSpc>
                <a:spcPct val="150000"/>
              </a:lnSpc>
              <a:buFont typeface="Wingdings" pitchFamily="2" charset="2"/>
              <a:buChar char="Ø"/>
            </a:pPr>
            <a:r>
              <a:rPr lang="en" altLang="zh-CN" sz="1200" kern="0" dirty="0">
                <a:solidFill>
                  <a:srgbClr val="595959"/>
                </a:solidFill>
                <a:latin typeface="宋体" panose="02010600030101010101" pitchFamily="2" charset="-122"/>
                <a:ea typeface="宋体" panose="02010600030101010101" pitchFamily="2" charset="-122"/>
              </a:rPr>
              <a:t>con : indicates </a:t>
            </a:r>
            <a:r>
              <a:rPr lang="en" altLang="zh-CN" sz="1200" kern="0" dirty="0">
                <a:solidFill>
                  <a:srgbClr val="1369B2"/>
                </a:solidFill>
                <a:latin typeface="宋体" panose="02010600030101010101" pitchFamily="2" charset="-122"/>
                <a:ea typeface="宋体" panose="02010600030101010101" pitchFamily="2" charset="-122"/>
              </a:rPr>
              <a:t>the connection information of the database </a:t>
            </a:r>
            <a:r>
              <a:rPr lang="en" altLang="zh-CN" sz="1200" kern="0" dirty="0">
                <a:solidFill>
                  <a:srgbClr val="595959"/>
                </a:solidFill>
                <a:latin typeface="宋体" panose="02010600030101010101" pitchFamily="2" charset="-122"/>
                <a:ea typeface="宋体" panose="02010600030101010101" pitchFamily="2" charset="-122"/>
              </a:rPr>
              <a:t>. The value of this parameter can be an object of the Engine class or the Connection class. If you want to create an object of the Engine class, you need to use the </a:t>
            </a:r>
            <a:r>
              <a:rPr lang="en" altLang="zh-CN" sz="1200" kern="0" dirty="0" err="1">
                <a:solidFill>
                  <a:srgbClr val="595959"/>
                </a:solidFill>
                <a:latin typeface="宋体" panose="02010600030101010101" pitchFamily="2" charset="-122"/>
                <a:ea typeface="宋体" panose="02010600030101010101" pitchFamily="2" charset="-122"/>
              </a:rPr>
              <a:t>create_engine </a:t>
            </a:r>
            <a:r>
              <a:rPr lang="en" altLang="zh-CN" sz="1200" kern="0" dirty="0">
                <a:solidFill>
                  <a:srgbClr val="595959"/>
                </a:solidFill>
                <a:latin typeface="宋体" panose="02010600030101010101" pitchFamily="2" charset="-122"/>
                <a:ea typeface="宋体" panose="02010600030101010101" pitchFamily="2" charset="-122"/>
              </a:rPr>
              <a:t>() function, which needs to receive a string that meets the format requirements. The specific format is "database type + database driver name :// user name : password @ machine address : port number / database name" .</a:t>
            </a:r>
          </a:p>
          <a:p>
            <a:pPr indent="-342900">
              <a:buFont typeface="Wingdings" pitchFamily="2" charset="2"/>
              <a:buChar char="Ø"/>
            </a:pPr>
            <a:r>
              <a:rPr lang="en" altLang="zh-CN" sz="1200" kern="0" dirty="0">
                <a:solidFill>
                  <a:srgbClr val="595959"/>
                </a:solidFill>
                <a:latin typeface="宋体" panose="02010600030101010101" pitchFamily="2" charset="-122"/>
                <a:ea typeface="宋体" panose="02010600030101010101" pitchFamily="2" charset="-122"/>
              </a:rPr>
              <a:t>if_exists : </a:t>
            </a:r>
            <a:r>
              <a:rPr lang="en" altLang="zh-CN" sz="1200" kern="0" dirty="0">
                <a:solidFill>
                  <a:srgbClr val="1369B2"/>
                </a:solidFill>
                <a:latin typeface="宋体" panose="02010600030101010101" pitchFamily="2" charset="-122"/>
                <a:ea typeface="宋体" panose="02010600030101010101" pitchFamily="2" charset="-122"/>
              </a:rPr>
              <a:t>How to operate the data table </a:t>
            </a:r>
            <a:r>
              <a:rPr lang="en" altLang="zh-CN" sz="1200" kern="0" dirty="0">
                <a:solidFill>
                  <a:srgbClr val="595959"/>
                </a:solidFill>
                <a:latin typeface="宋体" panose="02010600030101010101" pitchFamily="2" charset="-122"/>
                <a:ea typeface="宋体" panose="02010600030101010101" pitchFamily="2" charset="-122"/>
              </a:rPr>
              <a:t>when the data table exists . The parameter can be set to fail , replace , or append . The default value is fail . Fail means not to perform the write operation; replace means to delete the original data table and then recreate it; append means to append data based on the original data table.</a:t>
            </a:r>
          </a:p>
          <a:p>
            <a:pPr indent="-342900">
              <a:buFont typeface="Wingdings" pitchFamily="2" charset="2"/>
              <a:buChar char="Ø"/>
            </a:pPr>
            <a:r>
              <a:rPr lang="en" altLang="zh-CN" sz="1200" kern="0" dirty="0">
                <a:solidFill>
                  <a:srgbClr val="595959"/>
                </a:solidFill>
                <a:latin typeface="宋体" panose="02010600030101010101" pitchFamily="2" charset="-122"/>
                <a:ea typeface="宋体" panose="02010600030101010101" pitchFamily="2" charset="-122"/>
              </a:rPr>
              <a:t>index : Indicates </a:t>
            </a:r>
            <a:r>
              <a:rPr lang="en" altLang="zh-CN" sz="1200" kern="0" dirty="0">
                <a:solidFill>
                  <a:srgbClr val="1369B2"/>
                </a:solidFill>
                <a:latin typeface="宋体" panose="02010600030101010101" pitchFamily="2" charset="-122"/>
                <a:ea typeface="宋体" panose="02010600030101010101" pitchFamily="2" charset="-122"/>
              </a:rPr>
              <a:t>whether to pass the row index of DataFrame as data to the database </a:t>
            </a:r>
            <a:r>
              <a:rPr lang="en" altLang="zh-CN" sz="1200" kern="0" dirty="0">
                <a:solidFill>
                  <a:srgbClr val="595959"/>
                </a:solidFill>
                <a:latin typeface="宋体" panose="02010600030101010101" pitchFamily="2" charset="-122"/>
                <a:ea typeface="宋体" panose="02010600030101010101" pitchFamily="2" charset="-122"/>
              </a:rPr>
              <a:t>. The default value is True .</a:t>
            </a:r>
          </a:p>
          <a:p>
            <a:pPr indent="-342900">
              <a:buFont typeface="Wingdings" pitchFamily="2" charset="2"/>
              <a:buChar char="Ø"/>
            </a:pPr>
            <a:r>
              <a:rPr lang="en" altLang="zh-CN" sz="1200" kern="0" dirty="0">
                <a:solidFill>
                  <a:srgbClr val="595959"/>
                </a:solidFill>
                <a:latin typeface="宋体" panose="02010600030101010101" pitchFamily="2" charset="-122"/>
                <a:ea typeface="宋体" panose="02010600030101010101" pitchFamily="2" charset="-122"/>
              </a:rPr>
              <a:t>index_label : Indicates </a:t>
            </a:r>
            <a:r>
              <a:rPr lang="en" altLang="zh-CN" sz="1200" kern="0" dirty="0">
                <a:solidFill>
                  <a:srgbClr val="1369B2"/>
                </a:solidFill>
                <a:latin typeface="宋体" panose="02010600030101010101" pitchFamily="2" charset="-122"/>
                <a:ea typeface="宋体" panose="02010600030101010101" pitchFamily="2" charset="-122"/>
              </a:rPr>
              <a:t>whether to reference the index name </a:t>
            </a:r>
            <a:r>
              <a:rPr lang="en" altLang="zh-CN" sz="1200" kern="0" dirty="0">
                <a:solidFill>
                  <a:srgbClr val="595959"/>
                </a:solidFill>
                <a:latin typeface="宋体" panose="02010600030101010101" pitchFamily="2" charset="-122"/>
                <a:ea typeface="宋体" panose="02010600030101010101" pitchFamily="2" charset="-122"/>
              </a:rPr>
              <a:t>. If index is set to True , this parameter is None , indicating that the default name is used; if index is a hierarchical index, its value must be a sequence type.</a:t>
            </a:r>
          </a:p>
          <a:p>
            <a:pPr indent="-342900">
              <a:lnSpc>
                <a:spcPct val="150000"/>
              </a:lnSpc>
              <a:buFont typeface="Wingdings" pitchFamily="2" charset="2"/>
              <a:buChar char="Ø"/>
            </a:pPr>
            <a:endParaRPr lang="zh-CN" altLang="zh-CN" sz="1200" kern="0" dirty="0">
              <a:solidFill>
                <a:srgbClr val="595959"/>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67734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61097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database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矩形: 圆角 139">
            <a:extLst>
              <a:ext uri="{FF2B5EF4-FFF2-40B4-BE49-F238E27FC236}">
                <a16:creationId xmlns:a16="http://schemas.microsoft.com/office/drawing/2014/main" id="{18096A58-1789-EEAE-4098-FE0F6DF9454A}"/>
              </a:ext>
            </a:extLst>
          </p:cNvPr>
          <p:cNvSpPr/>
          <p:nvPr/>
        </p:nvSpPr>
        <p:spPr>
          <a:xfrm>
            <a:off x="1276318" y="1406568"/>
            <a:ext cx="9211376"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Write data to the database through </a:t>
            </a:r>
            <a:r>
              <a:rPr lang="en" altLang="zh-CN" b="1" dirty="0" err="1">
                <a:latin typeface="宋体" panose="02010600030101010101" pitchFamily="2" charset="-122"/>
                <a:ea typeface="宋体" panose="02010600030101010101" pitchFamily="2" charset="-122"/>
              </a:rPr>
              <a:t>the to_sql </a:t>
            </a:r>
            <a:r>
              <a:rPr lang="en" altLang="zh-CN" b="1" dirty="0">
                <a:latin typeface="宋体" panose="02010600030101010101" pitchFamily="2" charset="-122"/>
                <a:ea typeface="宋体" panose="02010600030101010101" pitchFamily="2" charset="-122"/>
              </a:rPr>
              <a:t>() method</a:t>
            </a:r>
          </a:p>
        </p:txBody>
      </p:sp>
      <p:sp>
        <p:nvSpPr>
          <p:cNvPr id="8" name="矩形 7"/>
          <p:cNvSpPr/>
          <p:nvPr/>
        </p:nvSpPr>
        <p:spPr>
          <a:xfrm>
            <a:off x="4316225" y="2925738"/>
            <a:ext cx="6387493" cy="2120902"/>
          </a:xfrm>
          <a:prstGeom prst="rect">
            <a:avLst/>
          </a:prstGeom>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using </a:t>
            </a:r>
            <a:r>
              <a:rPr lang="en" altLang="zh-CN" sz="18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the to_sql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method to write data to the database, if </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the name of the data table to be written is the same as the name of another data table in the database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a:t>
            </a:r>
            <a:r>
              <a:rPr lang="en" altLang="zh-CN" sz="18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the program will cause an exception </a:t>
            </a:r>
            <a:r>
              <a:rPr lang="en" altLang="zh-CN" sz="18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and feedback the exception information that the data table already exists.</a:t>
            </a:r>
          </a:p>
        </p:txBody>
      </p:sp>
      <p:grpSp>
        <p:nvGrpSpPr>
          <p:cNvPr id="9" name="Группа 65">
            <a:extLst>
              <a:ext uri="{FF2B5EF4-FFF2-40B4-BE49-F238E27FC236}">
                <a16:creationId xmlns:a16="http://schemas.microsoft.com/office/drawing/2014/main" id="{60A30B51-585D-B299-A3F2-0268BA0A90E9}"/>
              </a:ext>
            </a:extLst>
          </p:cNvPr>
          <p:cNvGrpSpPr/>
          <p:nvPr/>
        </p:nvGrpSpPr>
        <p:grpSpPr>
          <a:xfrm>
            <a:off x="1846734" y="2853730"/>
            <a:ext cx="1680756" cy="2528914"/>
            <a:chOff x="10248578" y="3546427"/>
            <a:chExt cx="4067901" cy="6120679"/>
          </a:xfrm>
        </p:grpSpPr>
        <p:grpSp>
          <p:nvGrpSpPr>
            <p:cNvPr id="10" name="Группа 66">
              <a:extLst>
                <a:ext uri="{FF2B5EF4-FFF2-40B4-BE49-F238E27FC236}">
                  <a16:creationId xmlns:a16="http://schemas.microsoft.com/office/drawing/2014/main" id="{ED98AC13-151D-F7E1-CCE5-52C194CA0E6E}"/>
                </a:ext>
              </a:extLst>
            </p:cNvPr>
            <p:cNvGrpSpPr/>
            <p:nvPr/>
          </p:nvGrpSpPr>
          <p:grpSpPr>
            <a:xfrm>
              <a:off x="10248578" y="3656158"/>
              <a:ext cx="4067901" cy="6010948"/>
              <a:chOff x="15868751" y="9379074"/>
              <a:chExt cx="1136650" cy="1679575"/>
            </a:xfrm>
          </p:grpSpPr>
          <p:sp>
            <p:nvSpPr>
              <p:cNvPr id="12" name="Freeform 917">
                <a:extLst>
                  <a:ext uri="{FF2B5EF4-FFF2-40B4-BE49-F238E27FC236}">
                    <a16:creationId xmlns:a16="http://schemas.microsoft.com/office/drawing/2014/main" id="{3D81C9B1-722E-55CB-0FAD-C0C80D587BCE}"/>
                  </a:ext>
                </a:extLst>
              </p:cNvPr>
              <p:cNvSpPr>
                <a:spLocks/>
              </p:cNvSpPr>
              <p:nvPr/>
            </p:nvSpPr>
            <p:spPr bwMode="auto">
              <a:xfrm>
                <a:off x="16608526" y="10871324"/>
                <a:ext cx="165100" cy="187325"/>
              </a:xfrm>
              <a:custGeom>
                <a:avLst/>
                <a:gdLst>
                  <a:gd name="T0" fmla="*/ 42 w 52"/>
                  <a:gd name="T1" fmla="*/ 34 h 59"/>
                  <a:gd name="T2" fmla="*/ 42 w 52"/>
                  <a:gd name="T3" fmla="*/ 10 h 59"/>
                  <a:gd name="T4" fmla="*/ 43 w 52"/>
                  <a:gd name="T5" fmla="*/ 4 h 59"/>
                  <a:gd name="T6" fmla="*/ 7 w 52"/>
                  <a:gd name="T7" fmla="*/ 0 h 59"/>
                  <a:gd name="T8" fmla="*/ 9 w 52"/>
                  <a:gd name="T9" fmla="*/ 10 h 59"/>
                  <a:gd name="T10" fmla="*/ 10 w 52"/>
                  <a:gd name="T11" fmla="*/ 34 h 59"/>
                  <a:gd name="T12" fmla="*/ 0 w 52"/>
                  <a:gd name="T13" fmla="*/ 51 h 59"/>
                  <a:gd name="T14" fmla="*/ 26 w 52"/>
                  <a:gd name="T15" fmla="*/ 57 h 59"/>
                  <a:gd name="T16" fmla="*/ 52 w 52"/>
                  <a:gd name="T17" fmla="*/ 51 h 59"/>
                  <a:gd name="T18" fmla="*/ 42 w 52"/>
                  <a:gd name="T19"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9">
                    <a:moveTo>
                      <a:pt x="42" y="34"/>
                    </a:moveTo>
                    <a:cubicBezTo>
                      <a:pt x="42" y="29"/>
                      <a:pt x="41" y="22"/>
                      <a:pt x="42" y="10"/>
                    </a:cubicBezTo>
                    <a:cubicBezTo>
                      <a:pt x="43" y="8"/>
                      <a:pt x="43" y="6"/>
                      <a:pt x="43" y="4"/>
                    </a:cubicBezTo>
                    <a:cubicBezTo>
                      <a:pt x="35" y="3"/>
                      <a:pt x="21" y="2"/>
                      <a:pt x="7" y="0"/>
                    </a:cubicBezTo>
                    <a:cubicBezTo>
                      <a:pt x="8" y="3"/>
                      <a:pt x="9" y="6"/>
                      <a:pt x="9" y="10"/>
                    </a:cubicBezTo>
                    <a:cubicBezTo>
                      <a:pt x="11" y="22"/>
                      <a:pt x="10" y="29"/>
                      <a:pt x="10" y="34"/>
                    </a:cubicBezTo>
                    <a:cubicBezTo>
                      <a:pt x="4" y="38"/>
                      <a:pt x="0" y="44"/>
                      <a:pt x="0" y="51"/>
                    </a:cubicBezTo>
                    <a:cubicBezTo>
                      <a:pt x="0" y="59"/>
                      <a:pt x="11" y="57"/>
                      <a:pt x="26" y="57"/>
                    </a:cubicBezTo>
                    <a:cubicBezTo>
                      <a:pt x="40" y="57"/>
                      <a:pt x="52" y="59"/>
                      <a:pt x="52" y="51"/>
                    </a:cubicBezTo>
                    <a:cubicBezTo>
                      <a:pt x="52" y="44"/>
                      <a:pt x="48" y="38"/>
                      <a:pt x="42" y="34"/>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3" name="Freeform 918">
                <a:extLst>
                  <a:ext uri="{FF2B5EF4-FFF2-40B4-BE49-F238E27FC236}">
                    <a16:creationId xmlns:a16="http://schemas.microsoft.com/office/drawing/2014/main" id="{8A09C348-1A61-2263-59ED-EDB2DF9CCE64}"/>
                  </a:ext>
                </a:extLst>
              </p:cNvPr>
              <p:cNvSpPr>
                <a:spLocks/>
              </p:cNvSpPr>
              <p:nvPr/>
            </p:nvSpPr>
            <p:spPr bwMode="auto">
              <a:xfrm>
                <a:off x="16075126" y="9379074"/>
                <a:ext cx="930275" cy="1676400"/>
              </a:xfrm>
              <a:custGeom>
                <a:avLst/>
                <a:gdLst>
                  <a:gd name="T0" fmla="*/ 229 w 293"/>
                  <a:gd name="T1" fmla="*/ 347 h 528"/>
                  <a:gd name="T2" fmla="*/ 271 w 293"/>
                  <a:gd name="T3" fmla="*/ 308 h 528"/>
                  <a:gd name="T4" fmla="*/ 189 w 293"/>
                  <a:gd name="T5" fmla="*/ 215 h 528"/>
                  <a:gd name="T6" fmla="*/ 276 w 293"/>
                  <a:gd name="T7" fmla="*/ 100 h 528"/>
                  <a:gd name="T8" fmla="*/ 76 w 293"/>
                  <a:gd name="T9" fmla="*/ 100 h 528"/>
                  <a:gd name="T10" fmla="*/ 141 w 293"/>
                  <a:gd name="T11" fmla="*/ 215 h 528"/>
                  <a:gd name="T12" fmla="*/ 19 w 293"/>
                  <a:gd name="T13" fmla="*/ 284 h 528"/>
                  <a:gd name="T14" fmla="*/ 1 w 293"/>
                  <a:gd name="T15" fmla="*/ 294 h 528"/>
                  <a:gd name="T16" fmla="*/ 7 w 293"/>
                  <a:gd name="T17" fmla="*/ 302 h 528"/>
                  <a:gd name="T18" fmla="*/ 10 w 293"/>
                  <a:gd name="T19" fmla="*/ 295 h 528"/>
                  <a:gd name="T20" fmla="*/ 8 w 293"/>
                  <a:gd name="T21" fmla="*/ 315 h 528"/>
                  <a:gd name="T22" fmla="*/ 16 w 293"/>
                  <a:gd name="T23" fmla="*/ 302 h 528"/>
                  <a:gd name="T24" fmla="*/ 18 w 293"/>
                  <a:gd name="T25" fmla="*/ 302 h 528"/>
                  <a:gd name="T26" fmla="*/ 25 w 293"/>
                  <a:gd name="T27" fmla="*/ 320 h 528"/>
                  <a:gd name="T28" fmla="*/ 27 w 293"/>
                  <a:gd name="T29" fmla="*/ 300 h 528"/>
                  <a:gd name="T30" fmla="*/ 34 w 293"/>
                  <a:gd name="T31" fmla="*/ 317 h 528"/>
                  <a:gd name="T32" fmla="*/ 43 w 293"/>
                  <a:gd name="T33" fmla="*/ 292 h 528"/>
                  <a:gd name="T34" fmla="*/ 45 w 293"/>
                  <a:gd name="T35" fmla="*/ 293 h 528"/>
                  <a:gd name="T36" fmla="*/ 56 w 293"/>
                  <a:gd name="T37" fmla="*/ 299 h 528"/>
                  <a:gd name="T38" fmla="*/ 89 w 293"/>
                  <a:gd name="T39" fmla="*/ 264 h 528"/>
                  <a:gd name="T40" fmla="*/ 116 w 293"/>
                  <a:gd name="T41" fmla="*/ 308 h 528"/>
                  <a:gd name="T42" fmla="*/ 135 w 293"/>
                  <a:gd name="T43" fmla="*/ 439 h 528"/>
                  <a:gd name="T44" fmla="*/ 214 w 293"/>
                  <a:gd name="T45" fmla="*/ 467 h 528"/>
                  <a:gd name="T46" fmla="*/ 220 w 293"/>
                  <a:gd name="T47" fmla="*/ 496 h 528"/>
                  <a:gd name="T48" fmla="*/ 257 w 293"/>
                  <a:gd name="T49" fmla="*/ 488 h 528"/>
                  <a:gd name="T50" fmla="*/ 238 w 293"/>
                  <a:gd name="T51" fmla="*/ 434 h 528"/>
                  <a:gd name="T52" fmla="*/ 203 w 293"/>
                  <a:gd name="T53" fmla="*/ 424 h 528"/>
                  <a:gd name="T54" fmla="*/ 171 w 293"/>
                  <a:gd name="T55" fmla="*/ 375 h 528"/>
                  <a:gd name="T56" fmla="*/ 208 w 293"/>
                  <a:gd name="T57" fmla="*/ 420 h 528"/>
                  <a:gd name="T58" fmla="*/ 224 w 293"/>
                  <a:gd name="T59" fmla="*/ 413 h 528"/>
                  <a:gd name="T60" fmla="*/ 223 w 293"/>
                  <a:gd name="T61" fmla="*/ 351 h 528"/>
                  <a:gd name="T62" fmla="*/ 212 w 293"/>
                  <a:gd name="T63" fmla="*/ 316 h 528"/>
                  <a:gd name="T64" fmla="*/ 211 w 293"/>
                  <a:gd name="T65" fmla="*/ 314 h 528"/>
                  <a:gd name="T66" fmla="*/ 219 w 293"/>
                  <a:gd name="T67" fmla="*/ 295 h 528"/>
                  <a:gd name="T68" fmla="*/ 261 w 293"/>
                  <a:gd name="T69" fmla="*/ 276 h 528"/>
                  <a:gd name="T70" fmla="*/ 236 w 293"/>
                  <a:gd name="T71" fmla="*/ 296 h 528"/>
                  <a:gd name="T72" fmla="*/ 216 w 293"/>
                  <a:gd name="T73" fmla="*/ 311 h 528"/>
                  <a:gd name="T74" fmla="*/ 218 w 293"/>
                  <a:gd name="T75" fmla="*/ 31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528">
                    <a:moveTo>
                      <a:pt x="218" y="318"/>
                    </a:moveTo>
                    <a:cubicBezTo>
                      <a:pt x="216" y="324"/>
                      <a:pt x="222" y="348"/>
                      <a:pt x="229" y="347"/>
                    </a:cubicBezTo>
                    <a:cubicBezTo>
                      <a:pt x="239" y="345"/>
                      <a:pt x="252" y="333"/>
                      <a:pt x="258" y="326"/>
                    </a:cubicBezTo>
                    <a:cubicBezTo>
                      <a:pt x="266" y="316"/>
                      <a:pt x="266" y="315"/>
                      <a:pt x="271" y="308"/>
                    </a:cubicBezTo>
                    <a:cubicBezTo>
                      <a:pt x="275" y="301"/>
                      <a:pt x="293" y="280"/>
                      <a:pt x="291" y="273"/>
                    </a:cubicBezTo>
                    <a:cubicBezTo>
                      <a:pt x="283" y="246"/>
                      <a:pt x="218" y="222"/>
                      <a:pt x="189" y="215"/>
                    </a:cubicBezTo>
                    <a:cubicBezTo>
                      <a:pt x="186" y="215"/>
                      <a:pt x="186" y="205"/>
                      <a:pt x="191" y="199"/>
                    </a:cubicBezTo>
                    <a:cubicBezTo>
                      <a:pt x="239" y="192"/>
                      <a:pt x="276" y="151"/>
                      <a:pt x="276" y="100"/>
                    </a:cubicBezTo>
                    <a:cubicBezTo>
                      <a:pt x="276" y="45"/>
                      <a:pt x="231" y="0"/>
                      <a:pt x="176" y="0"/>
                    </a:cubicBezTo>
                    <a:cubicBezTo>
                      <a:pt x="121" y="0"/>
                      <a:pt x="76" y="45"/>
                      <a:pt x="76" y="100"/>
                    </a:cubicBezTo>
                    <a:cubicBezTo>
                      <a:pt x="76" y="144"/>
                      <a:pt x="103" y="180"/>
                      <a:pt x="142" y="194"/>
                    </a:cubicBezTo>
                    <a:cubicBezTo>
                      <a:pt x="146" y="201"/>
                      <a:pt x="147" y="215"/>
                      <a:pt x="141" y="215"/>
                    </a:cubicBezTo>
                    <a:cubicBezTo>
                      <a:pt x="107" y="218"/>
                      <a:pt x="92" y="228"/>
                      <a:pt x="85" y="233"/>
                    </a:cubicBezTo>
                    <a:cubicBezTo>
                      <a:pt x="74" y="242"/>
                      <a:pt x="33" y="275"/>
                      <a:pt x="19" y="284"/>
                    </a:cubicBezTo>
                    <a:cubicBezTo>
                      <a:pt x="18" y="284"/>
                      <a:pt x="18" y="284"/>
                      <a:pt x="18" y="284"/>
                    </a:cubicBezTo>
                    <a:cubicBezTo>
                      <a:pt x="5" y="286"/>
                      <a:pt x="1" y="291"/>
                      <a:pt x="1" y="294"/>
                    </a:cubicBezTo>
                    <a:cubicBezTo>
                      <a:pt x="1" y="301"/>
                      <a:pt x="1" y="301"/>
                      <a:pt x="1" y="301"/>
                    </a:cubicBezTo>
                    <a:cubicBezTo>
                      <a:pt x="0" y="307"/>
                      <a:pt x="6" y="308"/>
                      <a:pt x="7" y="302"/>
                    </a:cubicBezTo>
                    <a:cubicBezTo>
                      <a:pt x="7" y="302"/>
                      <a:pt x="7" y="305"/>
                      <a:pt x="8" y="298"/>
                    </a:cubicBezTo>
                    <a:cubicBezTo>
                      <a:pt x="8" y="297"/>
                      <a:pt x="9" y="296"/>
                      <a:pt x="10" y="295"/>
                    </a:cubicBezTo>
                    <a:cubicBezTo>
                      <a:pt x="9" y="296"/>
                      <a:pt x="9" y="297"/>
                      <a:pt x="8" y="298"/>
                    </a:cubicBezTo>
                    <a:cubicBezTo>
                      <a:pt x="8" y="306"/>
                      <a:pt x="8" y="315"/>
                      <a:pt x="8" y="315"/>
                    </a:cubicBezTo>
                    <a:cubicBezTo>
                      <a:pt x="7" y="321"/>
                      <a:pt x="15" y="322"/>
                      <a:pt x="16" y="316"/>
                    </a:cubicBezTo>
                    <a:cubicBezTo>
                      <a:pt x="16" y="316"/>
                      <a:pt x="15" y="310"/>
                      <a:pt x="16" y="302"/>
                    </a:cubicBezTo>
                    <a:cubicBezTo>
                      <a:pt x="16" y="301"/>
                      <a:pt x="18" y="299"/>
                      <a:pt x="19" y="298"/>
                    </a:cubicBezTo>
                    <a:cubicBezTo>
                      <a:pt x="18" y="299"/>
                      <a:pt x="18" y="301"/>
                      <a:pt x="18" y="302"/>
                    </a:cubicBezTo>
                    <a:cubicBezTo>
                      <a:pt x="17" y="309"/>
                      <a:pt x="17" y="319"/>
                      <a:pt x="17" y="319"/>
                    </a:cubicBezTo>
                    <a:cubicBezTo>
                      <a:pt x="16" y="325"/>
                      <a:pt x="24" y="326"/>
                      <a:pt x="25" y="320"/>
                    </a:cubicBezTo>
                    <a:cubicBezTo>
                      <a:pt x="25" y="320"/>
                      <a:pt x="25" y="311"/>
                      <a:pt x="26" y="303"/>
                    </a:cubicBezTo>
                    <a:cubicBezTo>
                      <a:pt x="26" y="302"/>
                      <a:pt x="26" y="301"/>
                      <a:pt x="27" y="300"/>
                    </a:cubicBezTo>
                    <a:cubicBezTo>
                      <a:pt x="27" y="308"/>
                      <a:pt x="26" y="316"/>
                      <a:pt x="26" y="316"/>
                    </a:cubicBezTo>
                    <a:cubicBezTo>
                      <a:pt x="26" y="322"/>
                      <a:pt x="34" y="323"/>
                      <a:pt x="34" y="317"/>
                    </a:cubicBezTo>
                    <a:cubicBezTo>
                      <a:pt x="34" y="317"/>
                      <a:pt x="35" y="308"/>
                      <a:pt x="35" y="300"/>
                    </a:cubicBezTo>
                    <a:cubicBezTo>
                      <a:pt x="36" y="297"/>
                      <a:pt x="40" y="292"/>
                      <a:pt x="43" y="292"/>
                    </a:cubicBezTo>
                    <a:cubicBezTo>
                      <a:pt x="46" y="292"/>
                      <a:pt x="49" y="290"/>
                      <a:pt x="49" y="290"/>
                    </a:cubicBezTo>
                    <a:cubicBezTo>
                      <a:pt x="49" y="293"/>
                      <a:pt x="47" y="293"/>
                      <a:pt x="45" y="293"/>
                    </a:cubicBezTo>
                    <a:cubicBezTo>
                      <a:pt x="39" y="293"/>
                      <a:pt x="39" y="302"/>
                      <a:pt x="45" y="302"/>
                    </a:cubicBezTo>
                    <a:cubicBezTo>
                      <a:pt x="45" y="302"/>
                      <a:pt x="54" y="301"/>
                      <a:pt x="56" y="299"/>
                    </a:cubicBezTo>
                    <a:cubicBezTo>
                      <a:pt x="59" y="294"/>
                      <a:pt x="59" y="289"/>
                      <a:pt x="55" y="285"/>
                    </a:cubicBezTo>
                    <a:cubicBezTo>
                      <a:pt x="62" y="280"/>
                      <a:pt x="75" y="275"/>
                      <a:pt x="89" y="264"/>
                    </a:cubicBezTo>
                    <a:cubicBezTo>
                      <a:pt x="102" y="254"/>
                      <a:pt x="112" y="255"/>
                      <a:pt x="113" y="259"/>
                    </a:cubicBezTo>
                    <a:cubicBezTo>
                      <a:pt x="114" y="264"/>
                      <a:pt x="115" y="288"/>
                      <a:pt x="116" y="308"/>
                    </a:cubicBezTo>
                    <a:cubicBezTo>
                      <a:pt x="118" y="330"/>
                      <a:pt x="112" y="350"/>
                      <a:pt x="113" y="370"/>
                    </a:cubicBezTo>
                    <a:cubicBezTo>
                      <a:pt x="113" y="388"/>
                      <a:pt x="120" y="423"/>
                      <a:pt x="135" y="439"/>
                    </a:cubicBezTo>
                    <a:cubicBezTo>
                      <a:pt x="142" y="447"/>
                      <a:pt x="150" y="453"/>
                      <a:pt x="157" y="457"/>
                    </a:cubicBezTo>
                    <a:cubicBezTo>
                      <a:pt x="180" y="466"/>
                      <a:pt x="204" y="467"/>
                      <a:pt x="214" y="467"/>
                    </a:cubicBezTo>
                    <a:cubicBezTo>
                      <a:pt x="232" y="467"/>
                      <a:pt x="227" y="479"/>
                      <a:pt x="226" y="482"/>
                    </a:cubicBezTo>
                    <a:cubicBezTo>
                      <a:pt x="225" y="490"/>
                      <a:pt x="222" y="493"/>
                      <a:pt x="220" y="496"/>
                    </a:cubicBezTo>
                    <a:cubicBezTo>
                      <a:pt x="214" y="509"/>
                      <a:pt x="223" y="527"/>
                      <a:pt x="235" y="527"/>
                    </a:cubicBezTo>
                    <a:cubicBezTo>
                      <a:pt x="246" y="528"/>
                      <a:pt x="252" y="504"/>
                      <a:pt x="257" y="488"/>
                    </a:cubicBezTo>
                    <a:cubicBezTo>
                      <a:pt x="262" y="472"/>
                      <a:pt x="274" y="436"/>
                      <a:pt x="244" y="434"/>
                    </a:cubicBezTo>
                    <a:cubicBezTo>
                      <a:pt x="243" y="434"/>
                      <a:pt x="241" y="434"/>
                      <a:pt x="238" y="434"/>
                    </a:cubicBezTo>
                    <a:cubicBezTo>
                      <a:pt x="238" y="434"/>
                      <a:pt x="238" y="434"/>
                      <a:pt x="238" y="434"/>
                    </a:cubicBezTo>
                    <a:cubicBezTo>
                      <a:pt x="230" y="434"/>
                      <a:pt x="213" y="430"/>
                      <a:pt x="203" y="424"/>
                    </a:cubicBezTo>
                    <a:cubicBezTo>
                      <a:pt x="196" y="420"/>
                      <a:pt x="182" y="413"/>
                      <a:pt x="178" y="412"/>
                    </a:cubicBezTo>
                    <a:cubicBezTo>
                      <a:pt x="177" y="384"/>
                      <a:pt x="170" y="374"/>
                      <a:pt x="171" y="375"/>
                    </a:cubicBezTo>
                    <a:cubicBezTo>
                      <a:pt x="177" y="382"/>
                      <a:pt x="181" y="390"/>
                      <a:pt x="183" y="409"/>
                    </a:cubicBezTo>
                    <a:cubicBezTo>
                      <a:pt x="192" y="412"/>
                      <a:pt x="201" y="416"/>
                      <a:pt x="208" y="420"/>
                    </a:cubicBezTo>
                    <a:cubicBezTo>
                      <a:pt x="212" y="423"/>
                      <a:pt x="217" y="424"/>
                      <a:pt x="222" y="426"/>
                    </a:cubicBezTo>
                    <a:cubicBezTo>
                      <a:pt x="223" y="422"/>
                      <a:pt x="224" y="417"/>
                      <a:pt x="224" y="413"/>
                    </a:cubicBezTo>
                    <a:cubicBezTo>
                      <a:pt x="227" y="396"/>
                      <a:pt x="224" y="368"/>
                      <a:pt x="224" y="368"/>
                    </a:cubicBezTo>
                    <a:cubicBezTo>
                      <a:pt x="224" y="368"/>
                      <a:pt x="224" y="360"/>
                      <a:pt x="223" y="351"/>
                    </a:cubicBezTo>
                    <a:cubicBezTo>
                      <a:pt x="222" y="350"/>
                      <a:pt x="221" y="349"/>
                      <a:pt x="220" y="348"/>
                    </a:cubicBezTo>
                    <a:cubicBezTo>
                      <a:pt x="214" y="341"/>
                      <a:pt x="211" y="323"/>
                      <a:pt x="212" y="316"/>
                    </a:cubicBezTo>
                    <a:cubicBezTo>
                      <a:pt x="212" y="316"/>
                      <a:pt x="212" y="316"/>
                      <a:pt x="212" y="316"/>
                    </a:cubicBezTo>
                    <a:cubicBezTo>
                      <a:pt x="212" y="315"/>
                      <a:pt x="211" y="315"/>
                      <a:pt x="211" y="314"/>
                    </a:cubicBezTo>
                    <a:cubicBezTo>
                      <a:pt x="209" y="310"/>
                      <a:pt x="209" y="306"/>
                      <a:pt x="211" y="302"/>
                    </a:cubicBezTo>
                    <a:cubicBezTo>
                      <a:pt x="213" y="300"/>
                      <a:pt x="216" y="297"/>
                      <a:pt x="219" y="295"/>
                    </a:cubicBezTo>
                    <a:cubicBezTo>
                      <a:pt x="219" y="284"/>
                      <a:pt x="220" y="275"/>
                      <a:pt x="219" y="268"/>
                    </a:cubicBezTo>
                    <a:cubicBezTo>
                      <a:pt x="227" y="273"/>
                      <a:pt x="260" y="274"/>
                      <a:pt x="261" y="276"/>
                    </a:cubicBezTo>
                    <a:cubicBezTo>
                      <a:pt x="261" y="277"/>
                      <a:pt x="258" y="290"/>
                      <a:pt x="255" y="292"/>
                    </a:cubicBezTo>
                    <a:cubicBezTo>
                      <a:pt x="246" y="297"/>
                      <a:pt x="241" y="297"/>
                      <a:pt x="236" y="296"/>
                    </a:cubicBezTo>
                    <a:cubicBezTo>
                      <a:pt x="230" y="296"/>
                      <a:pt x="219" y="300"/>
                      <a:pt x="217" y="305"/>
                    </a:cubicBezTo>
                    <a:cubicBezTo>
                      <a:pt x="215" y="308"/>
                      <a:pt x="216" y="310"/>
                      <a:pt x="216" y="311"/>
                    </a:cubicBezTo>
                    <a:cubicBezTo>
                      <a:pt x="218" y="315"/>
                      <a:pt x="230" y="306"/>
                      <a:pt x="231" y="306"/>
                    </a:cubicBezTo>
                    <a:cubicBezTo>
                      <a:pt x="236" y="305"/>
                      <a:pt x="219" y="313"/>
                      <a:pt x="218" y="318"/>
                    </a:cubicBezTo>
                    <a:close/>
                  </a:path>
                </a:pathLst>
              </a:custGeom>
              <a:solidFill>
                <a:srgbClr val="BD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4" name="Freeform 919">
                <a:extLst>
                  <a:ext uri="{FF2B5EF4-FFF2-40B4-BE49-F238E27FC236}">
                    <a16:creationId xmlns:a16="http://schemas.microsoft.com/office/drawing/2014/main" id="{BC0E9E5E-9F0D-8651-57EE-D6254D477A03}"/>
                  </a:ext>
                </a:extLst>
              </p:cNvPr>
              <p:cNvSpPr>
                <a:spLocks/>
              </p:cNvSpPr>
              <p:nvPr/>
            </p:nvSpPr>
            <p:spPr bwMode="auto">
              <a:xfrm>
                <a:off x="15868751" y="10306174"/>
                <a:ext cx="581025" cy="746125"/>
              </a:xfrm>
              <a:custGeom>
                <a:avLst/>
                <a:gdLst>
                  <a:gd name="T0" fmla="*/ 176 w 183"/>
                  <a:gd name="T1" fmla="*/ 198 h 235"/>
                  <a:gd name="T2" fmla="*/ 154 w 183"/>
                  <a:gd name="T3" fmla="*/ 198 h 235"/>
                  <a:gd name="T4" fmla="*/ 147 w 183"/>
                  <a:gd name="T5" fmla="*/ 191 h 235"/>
                  <a:gd name="T6" fmla="*/ 147 w 183"/>
                  <a:gd name="T7" fmla="*/ 6 h 235"/>
                  <a:gd name="T8" fmla="*/ 141 w 183"/>
                  <a:gd name="T9" fmla="*/ 0 h 235"/>
                  <a:gd name="T10" fmla="*/ 129 w 183"/>
                  <a:gd name="T11" fmla="*/ 0 h 235"/>
                  <a:gd name="T12" fmla="*/ 126 w 183"/>
                  <a:gd name="T13" fmla="*/ 10 h 235"/>
                  <a:gd name="T14" fmla="*/ 110 w 183"/>
                  <a:gd name="T15" fmla="*/ 16 h 235"/>
                  <a:gd name="T16" fmla="*/ 109 w 183"/>
                  <a:gd name="T17" fmla="*/ 16 h 235"/>
                  <a:gd name="T18" fmla="*/ 106 w 183"/>
                  <a:gd name="T19" fmla="*/ 15 h 235"/>
                  <a:gd name="T20" fmla="*/ 105 w 183"/>
                  <a:gd name="T21" fmla="*/ 25 h 235"/>
                  <a:gd name="T22" fmla="*/ 105 w 183"/>
                  <a:gd name="T23" fmla="*/ 26 h 235"/>
                  <a:gd name="T24" fmla="*/ 105 w 183"/>
                  <a:gd name="T25" fmla="*/ 26 h 235"/>
                  <a:gd name="T26" fmla="*/ 95 w 183"/>
                  <a:gd name="T27" fmla="*/ 35 h 235"/>
                  <a:gd name="T28" fmla="*/ 93 w 183"/>
                  <a:gd name="T29" fmla="*/ 35 h 235"/>
                  <a:gd name="T30" fmla="*/ 85 w 183"/>
                  <a:gd name="T31" fmla="*/ 38 h 235"/>
                  <a:gd name="T32" fmla="*/ 78 w 183"/>
                  <a:gd name="T33" fmla="*/ 35 h 235"/>
                  <a:gd name="T34" fmla="*/ 77 w 183"/>
                  <a:gd name="T35" fmla="*/ 34 h 235"/>
                  <a:gd name="T36" fmla="*/ 76 w 183"/>
                  <a:gd name="T37" fmla="*/ 34 h 235"/>
                  <a:gd name="T38" fmla="*/ 69 w 183"/>
                  <a:gd name="T39" fmla="*/ 30 h 235"/>
                  <a:gd name="T40" fmla="*/ 67 w 183"/>
                  <a:gd name="T41" fmla="*/ 23 h 235"/>
                  <a:gd name="T42" fmla="*/ 67 w 183"/>
                  <a:gd name="T43" fmla="*/ 20 h 235"/>
                  <a:gd name="T44" fmla="*/ 62 w 183"/>
                  <a:gd name="T45" fmla="*/ 17 h 235"/>
                  <a:gd name="T46" fmla="*/ 60 w 183"/>
                  <a:gd name="T47" fmla="*/ 10 h 235"/>
                  <a:gd name="T48" fmla="*/ 60 w 183"/>
                  <a:gd name="T49" fmla="*/ 1 h 235"/>
                  <a:gd name="T50" fmla="*/ 60 w 183"/>
                  <a:gd name="T51" fmla="*/ 0 h 235"/>
                  <a:gd name="T52" fmla="*/ 7 w 183"/>
                  <a:gd name="T53" fmla="*/ 0 h 235"/>
                  <a:gd name="T54" fmla="*/ 0 w 183"/>
                  <a:gd name="T55" fmla="*/ 6 h 235"/>
                  <a:gd name="T56" fmla="*/ 0 w 183"/>
                  <a:gd name="T57" fmla="*/ 30 h 235"/>
                  <a:gd name="T58" fmla="*/ 7 w 183"/>
                  <a:gd name="T59" fmla="*/ 37 h 235"/>
                  <a:gd name="T60" fmla="*/ 29 w 183"/>
                  <a:gd name="T61" fmla="*/ 37 h 235"/>
                  <a:gd name="T62" fmla="*/ 36 w 183"/>
                  <a:gd name="T63" fmla="*/ 43 h 235"/>
                  <a:gd name="T64" fmla="*/ 36 w 183"/>
                  <a:gd name="T65" fmla="*/ 191 h 235"/>
                  <a:gd name="T66" fmla="*/ 29 w 183"/>
                  <a:gd name="T67" fmla="*/ 198 h 235"/>
                  <a:gd name="T68" fmla="*/ 7 w 183"/>
                  <a:gd name="T69" fmla="*/ 198 h 235"/>
                  <a:gd name="T70" fmla="*/ 0 w 183"/>
                  <a:gd name="T71" fmla="*/ 204 h 235"/>
                  <a:gd name="T72" fmla="*/ 0 w 183"/>
                  <a:gd name="T73" fmla="*/ 228 h 235"/>
                  <a:gd name="T74" fmla="*/ 7 w 183"/>
                  <a:gd name="T75" fmla="*/ 235 h 235"/>
                  <a:gd name="T76" fmla="*/ 176 w 183"/>
                  <a:gd name="T77" fmla="*/ 235 h 235"/>
                  <a:gd name="T78" fmla="*/ 183 w 183"/>
                  <a:gd name="T79" fmla="*/ 228 h 235"/>
                  <a:gd name="T80" fmla="*/ 183 w 183"/>
                  <a:gd name="T81" fmla="*/ 204 h 235"/>
                  <a:gd name="T82" fmla="*/ 176 w 183"/>
                  <a:gd name="T83"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235">
                    <a:moveTo>
                      <a:pt x="176" y="198"/>
                    </a:moveTo>
                    <a:cubicBezTo>
                      <a:pt x="154" y="198"/>
                      <a:pt x="154" y="198"/>
                      <a:pt x="154" y="198"/>
                    </a:cubicBezTo>
                    <a:cubicBezTo>
                      <a:pt x="150" y="198"/>
                      <a:pt x="147" y="195"/>
                      <a:pt x="147" y="191"/>
                    </a:cubicBezTo>
                    <a:cubicBezTo>
                      <a:pt x="147" y="6"/>
                      <a:pt x="147" y="6"/>
                      <a:pt x="147" y="6"/>
                    </a:cubicBezTo>
                    <a:cubicBezTo>
                      <a:pt x="147" y="3"/>
                      <a:pt x="144" y="0"/>
                      <a:pt x="141" y="0"/>
                    </a:cubicBezTo>
                    <a:cubicBezTo>
                      <a:pt x="129" y="0"/>
                      <a:pt x="129" y="0"/>
                      <a:pt x="129" y="0"/>
                    </a:cubicBezTo>
                    <a:cubicBezTo>
                      <a:pt x="129" y="3"/>
                      <a:pt x="128" y="6"/>
                      <a:pt x="126" y="10"/>
                    </a:cubicBezTo>
                    <a:cubicBezTo>
                      <a:pt x="124" y="13"/>
                      <a:pt x="118" y="15"/>
                      <a:pt x="110" y="16"/>
                    </a:cubicBezTo>
                    <a:cubicBezTo>
                      <a:pt x="110" y="16"/>
                      <a:pt x="110" y="16"/>
                      <a:pt x="109" y="16"/>
                    </a:cubicBezTo>
                    <a:cubicBezTo>
                      <a:pt x="108" y="16"/>
                      <a:pt x="107" y="15"/>
                      <a:pt x="106" y="15"/>
                    </a:cubicBezTo>
                    <a:cubicBezTo>
                      <a:pt x="105" y="20"/>
                      <a:pt x="105" y="25"/>
                      <a:pt x="105" y="25"/>
                    </a:cubicBezTo>
                    <a:cubicBezTo>
                      <a:pt x="105" y="26"/>
                      <a:pt x="105" y="26"/>
                      <a:pt x="105" y="26"/>
                    </a:cubicBezTo>
                    <a:cubicBezTo>
                      <a:pt x="105" y="26"/>
                      <a:pt x="105" y="26"/>
                      <a:pt x="105" y="26"/>
                    </a:cubicBezTo>
                    <a:cubicBezTo>
                      <a:pt x="105" y="32"/>
                      <a:pt x="100" y="36"/>
                      <a:pt x="95" y="35"/>
                    </a:cubicBezTo>
                    <a:cubicBezTo>
                      <a:pt x="94" y="35"/>
                      <a:pt x="94" y="35"/>
                      <a:pt x="93" y="35"/>
                    </a:cubicBezTo>
                    <a:cubicBezTo>
                      <a:pt x="91" y="37"/>
                      <a:pt x="88" y="38"/>
                      <a:pt x="85" y="38"/>
                    </a:cubicBezTo>
                    <a:cubicBezTo>
                      <a:pt x="82" y="38"/>
                      <a:pt x="80" y="37"/>
                      <a:pt x="78" y="35"/>
                    </a:cubicBezTo>
                    <a:cubicBezTo>
                      <a:pt x="78" y="35"/>
                      <a:pt x="78" y="34"/>
                      <a:pt x="77" y="34"/>
                    </a:cubicBezTo>
                    <a:cubicBezTo>
                      <a:pt x="77" y="34"/>
                      <a:pt x="76" y="34"/>
                      <a:pt x="76" y="34"/>
                    </a:cubicBezTo>
                    <a:cubicBezTo>
                      <a:pt x="73" y="34"/>
                      <a:pt x="71" y="33"/>
                      <a:pt x="69" y="30"/>
                    </a:cubicBezTo>
                    <a:cubicBezTo>
                      <a:pt x="67" y="28"/>
                      <a:pt x="66" y="26"/>
                      <a:pt x="67" y="23"/>
                    </a:cubicBezTo>
                    <a:cubicBezTo>
                      <a:pt x="67" y="22"/>
                      <a:pt x="67" y="21"/>
                      <a:pt x="67" y="20"/>
                    </a:cubicBezTo>
                    <a:cubicBezTo>
                      <a:pt x="65" y="20"/>
                      <a:pt x="63" y="19"/>
                      <a:pt x="62" y="17"/>
                    </a:cubicBezTo>
                    <a:cubicBezTo>
                      <a:pt x="60" y="15"/>
                      <a:pt x="60" y="12"/>
                      <a:pt x="60" y="10"/>
                    </a:cubicBezTo>
                    <a:cubicBezTo>
                      <a:pt x="60" y="8"/>
                      <a:pt x="60" y="5"/>
                      <a:pt x="60" y="1"/>
                    </a:cubicBezTo>
                    <a:cubicBezTo>
                      <a:pt x="60" y="1"/>
                      <a:pt x="60" y="0"/>
                      <a:pt x="60" y="0"/>
                    </a:cubicBezTo>
                    <a:cubicBezTo>
                      <a:pt x="7" y="0"/>
                      <a:pt x="7" y="0"/>
                      <a:pt x="7" y="0"/>
                    </a:cubicBezTo>
                    <a:cubicBezTo>
                      <a:pt x="3" y="0"/>
                      <a:pt x="0" y="3"/>
                      <a:pt x="0" y="6"/>
                    </a:cubicBezTo>
                    <a:cubicBezTo>
                      <a:pt x="0" y="30"/>
                      <a:pt x="0" y="30"/>
                      <a:pt x="0" y="30"/>
                    </a:cubicBezTo>
                    <a:cubicBezTo>
                      <a:pt x="0" y="34"/>
                      <a:pt x="3" y="37"/>
                      <a:pt x="7" y="37"/>
                    </a:cubicBezTo>
                    <a:cubicBezTo>
                      <a:pt x="29" y="37"/>
                      <a:pt x="29" y="37"/>
                      <a:pt x="29" y="37"/>
                    </a:cubicBezTo>
                    <a:cubicBezTo>
                      <a:pt x="33" y="37"/>
                      <a:pt x="36" y="40"/>
                      <a:pt x="36" y="43"/>
                    </a:cubicBezTo>
                    <a:cubicBezTo>
                      <a:pt x="36" y="191"/>
                      <a:pt x="36" y="191"/>
                      <a:pt x="36" y="191"/>
                    </a:cubicBezTo>
                    <a:cubicBezTo>
                      <a:pt x="36" y="195"/>
                      <a:pt x="33" y="198"/>
                      <a:pt x="29" y="198"/>
                    </a:cubicBezTo>
                    <a:cubicBezTo>
                      <a:pt x="7" y="198"/>
                      <a:pt x="7" y="198"/>
                      <a:pt x="7" y="198"/>
                    </a:cubicBezTo>
                    <a:cubicBezTo>
                      <a:pt x="3" y="198"/>
                      <a:pt x="0" y="201"/>
                      <a:pt x="0" y="204"/>
                    </a:cubicBezTo>
                    <a:cubicBezTo>
                      <a:pt x="0" y="228"/>
                      <a:pt x="0" y="228"/>
                      <a:pt x="0" y="228"/>
                    </a:cubicBezTo>
                    <a:cubicBezTo>
                      <a:pt x="0" y="232"/>
                      <a:pt x="3" y="235"/>
                      <a:pt x="7" y="235"/>
                    </a:cubicBezTo>
                    <a:cubicBezTo>
                      <a:pt x="176" y="235"/>
                      <a:pt x="176" y="235"/>
                      <a:pt x="176" y="235"/>
                    </a:cubicBezTo>
                    <a:cubicBezTo>
                      <a:pt x="180" y="235"/>
                      <a:pt x="183" y="232"/>
                      <a:pt x="183" y="228"/>
                    </a:cubicBezTo>
                    <a:cubicBezTo>
                      <a:pt x="183" y="204"/>
                      <a:pt x="183" y="204"/>
                      <a:pt x="183" y="204"/>
                    </a:cubicBezTo>
                    <a:cubicBezTo>
                      <a:pt x="183" y="201"/>
                      <a:pt x="180" y="198"/>
                      <a:pt x="176" y="198"/>
                    </a:cubicBezTo>
                    <a:close/>
                  </a:path>
                </a:pathLst>
              </a:cu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sp>
            <p:nvSpPr>
              <p:cNvPr id="15" name="Oval 920">
                <a:extLst>
                  <a:ext uri="{FF2B5EF4-FFF2-40B4-BE49-F238E27FC236}">
                    <a16:creationId xmlns:a16="http://schemas.microsoft.com/office/drawing/2014/main" id="{D7237683-5E18-C587-F8EE-8E1DCD35AED4}"/>
                  </a:ext>
                </a:extLst>
              </p:cNvPr>
              <p:cNvSpPr>
                <a:spLocks noChangeArrowheads="1"/>
              </p:cNvSpPr>
              <p:nvPr/>
            </p:nvSpPr>
            <p:spPr bwMode="auto">
              <a:xfrm>
                <a:off x="15967176" y="9807699"/>
                <a:ext cx="384175" cy="381000"/>
              </a:xfrm>
              <a:prstGeom prst="ellipse">
                <a:avLst/>
              </a:prstGeom>
              <a:solidFill>
                <a:srgbClr val="C00000"/>
              </a:solidFill>
              <a:ln>
                <a:noFill/>
              </a:ln>
            </p:spPr>
            <p:txBody>
              <a:bodyPr vert="horz" wrap="square" lIns="45715" tIns="22857" rIns="45715" bIns="22857" numCol="1" anchor="t" anchorCtr="0" compatLnSpc="1">
                <a:prstTxWarp prst="textNoShape">
                  <a:avLst/>
                </a:prstTxWarp>
              </a:bodyPr>
              <a:lstStyle/>
              <a:p>
                <a:endParaRPr lang="en-US" sz="900">
                  <a:cs typeface="+mn-ea"/>
                  <a:sym typeface="+mn-lt"/>
                </a:endParaRPr>
              </a:p>
            </p:txBody>
          </p:sp>
        </p:grpSp>
        <p:sp>
          <p:nvSpPr>
            <p:cNvPr id="11" name="Овал 67">
              <a:extLst>
                <a:ext uri="{FF2B5EF4-FFF2-40B4-BE49-F238E27FC236}">
                  <a16:creationId xmlns:a16="http://schemas.microsoft.com/office/drawing/2014/main" id="{98030250-CC27-990D-779E-A9B1B3A6D36A}"/>
                </a:ext>
              </a:extLst>
            </p:cNvPr>
            <p:cNvSpPr/>
            <p:nvPr/>
          </p:nvSpPr>
          <p:spPr>
            <a:xfrm rot="10800000">
              <a:off x="12001341" y="3546427"/>
              <a:ext cx="2135669" cy="1941517"/>
            </a:xfrm>
            <a:prstGeom prst="ellipse">
              <a:avLst/>
            </a:prstGeom>
            <a:gradFill>
              <a:gsLst>
                <a:gs pos="0">
                  <a:schemeClr val="bg1">
                    <a:alpha val="0"/>
                  </a:schemeClr>
                </a:gs>
                <a:gs pos="100000">
                  <a:schemeClr val="bg1">
                    <a:alpha val="4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grpSp>
    </p:spTree>
    <p:extLst>
      <p:ext uri="{BB962C8B-B14F-4D97-AF65-F5344CB8AC3E}">
        <p14:creationId xmlns:p14="http://schemas.microsoft.com/office/powerpoint/2010/main" val="254800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023524"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3.3.4</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Read and write database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6" name="矩形: 圆角 139">
            <a:extLst>
              <a:ext uri="{FF2B5EF4-FFF2-40B4-BE49-F238E27FC236}">
                <a16:creationId xmlns:a16="http://schemas.microsoft.com/office/drawing/2014/main" id="{18096A58-1789-EEAE-4098-FE0F6DF9454A}"/>
              </a:ext>
            </a:extLst>
          </p:cNvPr>
          <p:cNvSpPr/>
          <p:nvPr/>
        </p:nvSpPr>
        <p:spPr>
          <a:xfrm>
            <a:off x="1276318" y="981522"/>
            <a:ext cx="9859448"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latin typeface="宋体" panose="02010600030101010101" pitchFamily="2" charset="-122"/>
                <a:ea typeface="宋体" panose="02010600030101010101" pitchFamily="2" charset="-122"/>
              </a:rPr>
              <a:t>Read data from the database through the </a:t>
            </a:r>
            <a:r>
              <a:rPr lang="en" altLang="zh-CN" b="1" dirty="0" err="1">
                <a:latin typeface="宋体" panose="02010600030101010101" pitchFamily="2" charset="-122"/>
                <a:ea typeface="宋体" panose="02010600030101010101" pitchFamily="2" charset="-122"/>
              </a:rPr>
              <a:t>read_sql </a:t>
            </a:r>
            <a:r>
              <a:rPr lang="en" altLang="zh-CN" b="1" dirty="0">
                <a:latin typeface="宋体" panose="02010600030101010101" pitchFamily="2" charset="-122"/>
                <a:ea typeface="宋体" panose="02010600030101010101" pitchFamily="2" charset="-122"/>
              </a:rPr>
              <a:t>() function</a:t>
            </a:r>
          </a:p>
        </p:txBody>
      </p:sp>
      <p:sp>
        <p:nvSpPr>
          <p:cNvPr id="17" name="文本框 16">
            <a:extLst>
              <a:ext uri="{FF2B5EF4-FFF2-40B4-BE49-F238E27FC236}">
                <a16:creationId xmlns:a16="http://schemas.microsoft.com/office/drawing/2014/main" id="{1E1BFBFC-8168-1953-8181-1D9657228AA6}"/>
              </a:ext>
            </a:extLst>
          </p:cNvPr>
          <p:cNvSpPr txBox="1"/>
          <p:nvPr/>
        </p:nvSpPr>
        <p:spPr>
          <a:xfrm>
            <a:off x="1301370" y="1629594"/>
            <a:ext cx="9978412" cy="553998"/>
          </a:xfrm>
          <a:prstGeom prst="rect">
            <a:avLst/>
          </a:prstGeom>
          <a:noFill/>
        </p:spPr>
        <p:txBody>
          <a:bodyPr wrap="square">
            <a:spAutoFit/>
          </a:bodyPr>
          <a:lstStyle/>
          <a:p>
            <a:pPr>
              <a:lnSpc>
                <a:spcPct val="150000"/>
              </a:lnSpc>
            </a:pPr>
            <a:r>
              <a:rPr lang="en" altLang="zh-CN" sz="2000" kern="0" dirty="0" err="1">
                <a:solidFill>
                  <a:srgbClr val="595959"/>
                </a:solidFill>
                <a:latin typeface="Microsoft YaHei" panose="020B0503020204020204" pitchFamily="34" charset="-122"/>
                <a:ea typeface="Microsoft YaHei" panose="020B0503020204020204" pitchFamily="34" charset="-122"/>
              </a:rPr>
              <a:t>read_sql </a:t>
            </a:r>
            <a:r>
              <a:rPr lang="en" altLang="zh-CN" sz="2000" kern="0" dirty="0">
                <a:solidFill>
                  <a:srgbClr val="595959"/>
                </a:solidFill>
                <a:latin typeface="Microsoft YaHei" panose="020B0503020204020204" pitchFamily="34" charset="-122"/>
                <a:ea typeface="Microsoft YaHei" panose="020B0503020204020204" pitchFamily="34" charset="-122"/>
              </a:rPr>
              <a:t>() function can both read </a:t>
            </a:r>
            <a:r>
              <a:rPr lang="en" altLang="zh-CN" sz="2000" kern="0" dirty="0">
                <a:solidFill>
                  <a:srgbClr val="1369B2"/>
                </a:solidFill>
                <a:latin typeface="Microsoft YaHei" panose="020B0503020204020204" pitchFamily="34" charset="-122"/>
                <a:ea typeface="Microsoft YaHei" panose="020B0503020204020204" pitchFamily="34" charset="-122"/>
              </a:rPr>
              <a:t>the entire data table </a:t>
            </a:r>
            <a:r>
              <a:rPr lang="en" altLang="zh-CN" sz="2000" kern="0" dirty="0">
                <a:solidFill>
                  <a:srgbClr val="595959"/>
                </a:solidFill>
                <a:latin typeface="Microsoft YaHei" panose="020B0503020204020204" pitchFamily="34" charset="-122"/>
                <a:ea typeface="Microsoft YaHei" panose="020B0503020204020204" pitchFamily="34" charset="-122"/>
              </a:rPr>
              <a:t>and </a:t>
            </a:r>
            <a:r>
              <a:rPr lang="en" altLang="zh-CN" sz="2000" kern="0" dirty="0">
                <a:solidFill>
                  <a:srgbClr val="1369B2"/>
                </a:solidFill>
                <a:latin typeface="Microsoft YaHei" panose="020B0503020204020204" pitchFamily="34" charset="-122"/>
                <a:ea typeface="Microsoft YaHei" panose="020B0503020204020204" pitchFamily="34" charset="-122"/>
              </a:rPr>
              <a:t>execute SQL statements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361CAA81-0507-65DC-AD31-AFCAEBF8588E}"/>
              </a:ext>
            </a:extLst>
          </p:cNvPr>
          <p:cNvSpPr/>
          <p:nvPr/>
        </p:nvSpPr>
        <p:spPr>
          <a:xfrm>
            <a:off x="838622" y="2707603"/>
            <a:ext cx="10585176" cy="1015303"/>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B9F3DCC8-58F8-42D9-C2A9-18C2C694DAF0}"/>
              </a:ext>
            </a:extLst>
          </p:cNvPr>
          <p:cNvSpPr txBox="1"/>
          <p:nvPr/>
        </p:nvSpPr>
        <p:spPr>
          <a:xfrm>
            <a:off x="1059629" y="2855732"/>
            <a:ext cx="10143161" cy="719043"/>
          </a:xfrm>
          <a:prstGeom prst="rect">
            <a:avLst/>
          </a:prstGeom>
          <a:noFill/>
        </p:spPr>
        <p:txBody>
          <a:bodyPr wrap="square">
            <a:spAutoFit/>
          </a:bodyPr>
          <a:lstStyle/>
          <a:p>
            <a:pPr algn="ct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read_sql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sql </a:t>
            </a:r>
            <a:r>
              <a:rPr lang="en" altLang="zh-CN" sz="1800" dirty="0">
                <a:solidFill>
                  <a:srgbClr val="000000"/>
                </a:solidFill>
                <a:latin typeface="Courier New" panose="02070309020205020404" pitchFamily="49" charset="0"/>
                <a:ea typeface="宋体" panose="02010600030101010101" pitchFamily="2" charset="-122"/>
              </a:rPr>
              <a:t>, con, </a:t>
            </a:r>
            <a:r>
              <a:rPr lang="en" altLang="zh-CN" sz="1800" dirty="0" err="1">
                <a:solidFill>
                  <a:srgbClr val="000000"/>
                </a:solidFill>
                <a:latin typeface="Courier New" panose="02070309020205020404" pitchFamily="49" charset="0"/>
                <a:ea typeface="宋体" panose="02010600030101010101" pitchFamily="2" charset="-122"/>
              </a:rPr>
              <a:t>index_col </a:t>
            </a:r>
            <a:r>
              <a:rPr lang="en" altLang="zh-CN" sz="1800" dirty="0">
                <a:solidFill>
                  <a:srgbClr val="000000"/>
                </a:solidFill>
                <a:latin typeface="Courier New" panose="02070309020205020404" pitchFamily="49" charset="0"/>
                <a:ea typeface="宋体" panose="02010600030101010101" pitchFamily="2" charset="-122"/>
              </a:rPr>
              <a:t>=None, </a:t>
            </a:r>
            <a:r>
              <a:rPr lang="en" altLang="zh-CN" sz="1800" dirty="0" err="1">
                <a:solidFill>
                  <a:srgbClr val="000000"/>
                </a:solidFill>
                <a:latin typeface="Courier New" panose="02070309020205020404" pitchFamily="49" charset="0"/>
                <a:ea typeface="宋体" panose="02010600030101010101" pitchFamily="2" charset="-122"/>
              </a:rPr>
              <a:t>coerce_float </a:t>
            </a:r>
            <a:r>
              <a:rPr lang="en" altLang="zh-CN" sz="1800" dirty="0">
                <a:solidFill>
                  <a:srgbClr val="000000"/>
                </a:solidFill>
                <a:latin typeface="Courier New" panose="02070309020205020404" pitchFamily="49" charset="0"/>
                <a:ea typeface="宋体" panose="02010600030101010101" pitchFamily="2" charset="-122"/>
              </a:rPr>
              <a:t>=True, </a:t>
            </a:r>
            <a:r>
              <a:rPr lang="en" altLang="zh-CN" sz="1800" dirty="0" err="1">
                <a:solidFill>
                  <a:srgbClr val="000000"/>
                </a:solidFill>
                <a:latin typeface="Courier New" panose="02070309020205020404" pitchFamily="49" charset="0"/>
                <a:ea typeface="宋体" panose="02010600030101010101" pitchFamily="2" charset="-122"/>
              </a:rPr>
              <a:t>params </a:t>
            </a:r>
            <a:r>
              <a:rPr lang="en" altLang="zh-CN" sz="1800" dirty="0">
                <a:solidFill>
                  <a:srgbClr val="000000"/>
                </a:solidFill>
                <a:latin typeface="Courier New" panose="02070309020205020404" pitchFamily="49" charset="0"/>
                <a:ea typeface="宋体" panose="02010600030101010101" pitchFamily="2" charset="-122"/>
              </a:rPr>
              <a:t>=None,</a:t>
            </a:r>
            <a:endParaRPr lang="zh-CN" altLang="zh-CN" sz="1800" dirty="0">
              <a:solidFill>
                <a:srgbClr val="000000"/>
              </a:solidFill>
              <a:latin typeface="Courier New" panose="02070309020205020404" pitchFamily="49" charset="0"/>
              <a:ea typeface="宋体" panose="02010600030101010101" pitchFamily="2" charset="-122"/>
            </a:endParaRPr>
          </a:p>
          <a:p>
            <a:pPr algn="ct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parse_dates </a:t>
            </a:r>
            <a:r>
              <a:rPr lang="en" altLang="zh-CN" sz="1800" dirty="0">
                <a:solidFill>
                  <a:srgbClr val="000000"/>
                </a:solidFill>
                <a:latin typeface="Courier New" panose="02070309020205020404" pitchFamily="49" charset="0"/>
                <a:ea typeface="宋体" panose="02010600030101010101" pitchFamily="2" charset="-122"/>
              </a:rPr>
              <a:t>=None, columns=None, </a:t>
            </a:r>
            <a:r>
              <a:rPr lang="en" altLang="zh-CN" sz="1800" dirty="0" err="1">
                <a:solidFill>
                  <a:srgbClr val="000000"/>
                </a:solidFill>
                <a:latin typeface="Courier New" panose="02070309020205020404" pitchFamily="49" charset="0"/>
                <a:ea typeface="宋体" panose="02010600030101010101" pitchFamily="2" charset="-122"/>
              </a:rPr>
              <a:t>chunksize </a:t>
            </a:r>
            <a:r>
              <a:rPr lang="en" altLang="zh-CN" sz="1800" dirty="0">
                <a:solidFill>
                  <a:srgbClr val="000000"/>
                </a:solidFill>
                <a:latin typeface="Courier New" panose="02070309020205020404" pitchFamily="49" charset="0"/>
                <a:ea typeface="宋体" panose="02010600030101010101" pitchFamily="2" charset="-122"/>
              </a:rPr>
              <a:t>=None)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20" name="文本框 19">
            <a:extLst>
              <a:ext uri="{FF2B5EF4-FFF2-40B4-BE49-F238E27FC236}">
                <a16:creationId xmlns:a16="http://schemas.microsoft.com/office/drawing/2014/main" id="{DF0A659E-D95A-F0D1-47BF-28CAA877788D}"/>
              </a:ext>
            </a:extLst>
          </p:cNvPr>
          <p:cNvSpPr txBox="1"/>
          <p:nvPr/>
        </p:nvSpPr>
        <p:spPr>
          <a:xfrm>
            <a:off x="838622" y="3627450"/>
            <a:ext cx="10657184" cy="2250616"/>
          </a:xfrm>
          <a:prstGeom prst="rect">
            <a:avLst/>
          </a:prstGeom>
          <a:noFill/>
        </p:spPr>
        <p:txBody>
          <a:bodyPr wrap="square">
            <a:spAutoFit/>
          </a:bodyPr>
          <a:lstStyle/>
          <a:p>
            <a:pPr lvl="0" indent="-342900">
              <a:lnSpc>
                <a:spcPct val="150000"/>
              </a:lnSpc>
              <a:buFont typeface="Wingdings" pitchFamily="2" charset="2"/>
              <a:buChar char="Ø"/>
            </a:pPr>
            <a:r>
              <a:rPr lang="en" altLang="zh-CN" sz="1600" kern="0" dirty="0" err="1">
                <a:solidFill>
                  <a:srgbClr val="595959"/>
                </a:solidFill>
                <a:latin typeface="宋体" panose="02010600030101010101" pitchFamily="2" charset="-122"/>
                <a:ea typeface="宋体" panose="02010600030101010101" pitchFamily="2" charset="-122"/>
              </a:rPr>
              <a:t>sql : represents the </a:t>
            </a:r>
            <a:r>
              <a:rPr lang="en" altLang="zh-CN" sz="1600" kern="0" dirty="0">
                <a:solidFill>
                  <a:srgbClr val="1369B2"/>
                </a:solidFill>
                <a:latin typeface="宋体" panose="02010600030101010101" pitchFamily="2" charset="-122"/>
                <a:ea typeface="宋体" panose="02010600030101010101" pitchFamily="2" charset="-122"/>
              </a:rPr>
              <a:t>SQL statement </a:t>
            </a:r>
            <a:r>
              <a:rPr lang="en" altLang="zh-CN" sz="1600" kern="0" dirty="0">
                <a:solidFill>
                  <a:srgbClr val="595959"/>
                </a:solidFill>
                <a:latin typeface="宋体" panose="02010600030101010101" pitchFamily="2" charset="-122"/>
                <a:ea typeface="宋体" panose="02010600030101010101" pitchFamily="2" charset="-122"/>
              </a:rPr>
              <a:t>to be executed .</a:t>
            </a:r>
          </a:p>
          <a:p>
            <a:pPr lvl="0" indent="-342900">
              <a:lnSpc>
                <a:spcPct val="150000"/>
              </a:lnSpc>
              <a:buFont typeface="Wingdings" pitchFamily="2" charset="2"/>
              <a:buChar char="Ø"/>
            </a:pPr>
            <a:r>
              <a:rPr lang="en" altLang="zh-CN" sz="1600" kern="0" dirty="0">
                <a:solidFill>
                  <a:srgbClr val="595959"/>
                </a:solidFill>
                <a:latin typeface="宋体" panose="02010600030101010101" pitchFamily="2" charset="-122"/>
                <a:ea typeface="宋体" panose="02010600030101010101" pitchFamily="2" charset="-122"/>
              </a:rPr>
              <a:t>con : Receive database connection, indicating </a:t>
            </a:r>
            <a:r>
              <a:rPr lang="en" altLang="zh-CN" sz="1600" kern="0" dirty="0">
                <a:solidFill>
                  <a:srgbClr val="1369B2"/>
                </a:solidFill>
                <a:latin typeface="宋体" panose="02010600030101010101" pitchFamily="2" charset="-122"/>
                <a:ea typeface="宋体" panose="02010600030101010101" pitchFamily="2" charset="-122"/>
              </a:rPr>
              <a:t>the database connection information </a:t>
            </a:r>
            <a:r>
              <a:rPr lang="en" altLang="zh-CN" sz="1600" kern="0" dirty="0">
                <a:solidFill>
                  <a:srgbClr val="595959"/>
                </a:solidFill>
                <a:latin typeface="宋体" panose="02010600030101010101" pitchFamily="2" charset="-122"/>
                <a:ea typeface="宋体" panose="02010600030101010101" pitchFamily="2" charset="-122"/>
              </a:rPr>
              <a:t>.</a:t>
            </a:r>
          </a:p>
          <a:p>
            <a:pPr lvl="0" indent="-342900">
              <a:lnSpc>
                <a:spcPct val="150000"/>
              </a:lnSpc>
              <a:buFont typeface="Wingdings" pitchFamily="2" charset="2"/>
              <a:buChar char="Ø"/>
            </a:pPr>
            <a:r>
              <a:rPr lang="en" altLang="zh-CN" sz="1600" kern="0" dirty="0" err="1">
                <a:solidFill>
                  <a:srgbClr val="595959"/>
                </a:solidFill>
                <a:latin typeface="宋体" panose="02010600030101010101" pitchFamily="2" charset="-122"/>
                <a:ea typeface="宋体" panose="02010600030101010101" pitchFamily="2" charset="-122"/>
              </a:rPr>
              <a:t>index_col </a:t>
            </a:r>
            <a:r>
              <a:rPr lang="en" altLang="zh-CN" sz="1600" kern="0" dirty="0">
                <a:solidFill>
                  <a:srgbClr val="595959"/>
                </a:solidFill>
                <a:latin typeface="宋体" panose="02010600030101010101" pitchFamily="2" charset="-122"/>
                <a:ea typeface="宋体" panose="02010600030101010101" pitchFamily="2" charset="-122"/>
              </a:rPr>
              <a:t>: Indicates that the column headers in the data table are used as the row index of the DataFrame class object.</a:t>
            </a:r>
          </a:p>
          <a:p>
            <a:pPr lvl="0" indent="-342900">
              <a:lnSpc>
                <a:spcPct val="150000"/>
              </a:lnSpc>
              <a:buFont typeface="Wingdings" pitchFamily="2" charset="2"/>
              <a:buChar char="Ø"/>
            </a:pPr>
            <a:r>
              <a:rPr lang="en" altLang="zh-CN" sz="1600" kern="0" dirty="0" err="1">
                <a:solidFill>
                  <a:srgbClr val="595959"/>
                </a:solidFill>
                <a:latin typeface="宋体" panose="02010600030101010101" pitchFamily="2" charset="-122"/>
                <a:ea typeface="宋体" panose="02010600030101010101" pitchFamily="2" charset="-122"/>
              </a:rPr>
              <a:t>coerce_float </a:t>
            </a:r>
            <a:r>
              <a:rPr lang="en" altLang="zh-CN" sz="1600" kern="0" dirty="0">
                <a:solidFill>
                  <a:srgbClr val="595959"/>
                </a:solidFill>
                <a:latin typeface="宋体" panose="02010600030101010101" pitchFamily="2" charset="-122"/>
                <a:ea typeface="宋体" panose="02010600030101010101" pitchFamily="2" charset="-122"/>
              </a:rPr>
              <a:t>: Converts the value of a non-string or non-numeric object </a:t>
            </a:r>
            <a:r>
              <a:rPr lang="en" altLang="zh-CN" sz="1600" kern="0" dirty="0">
                <a:solidFill>
                  <a:srgbClr val="1369B2"/>
                </a:solidFill>
                <a:latin typeface="宋体" panose="02010600030101010101" pitchFamily="2" charset="-122"/>
                <a:ea typeface="宋体" panose="02010600030101010101" pitchFamily="2" charset="-122"/>
              </a:rPr>
              <a:t>to floating-point data </a:t>
            </a:r>
            <a:r>
              <a:rPr lang="en" altLang="zh-CN" sz="1600" kern="0" dirty="0">
                <a:solidFill>
                  <a:srgbClr val="595959"/>
                </a:solidFill>
                <a:latin typeface="宋体" panose="02010600030101010101" pitchFamily="2" charset="-122"/>
                <a:ea typeface="宋体" panose="02010600030101010101" pitchFamily="2" charset="-122"/>
              </a:rPr>
              <a:t>.</a:t>
            </a:r>
          </a:p>
          <a:p>
            <a:pPr lvl="0" indent="-342900">
              <a:lnSpc>
                <a:spcPct val="150000"/>
              </a:lnSpc>
              <a:buFont typeface="Wingdings" pitchFamily="2" charset="2"/>
              <a:buChar char="Ø"/>
            </a:pPr>
            <a:r>
              <a:rPr lang="en" altLang="zh-CN" sz="1600" kern="0" dirty="0" err="1">
                <a:solidFill>
                  <a:srgbClr val="595959"/>
                </a:solidFill>
                <a:latin typeface="宋体" panose="02010600030101010101" pitchFamily="2" charset="-122"/>
                <a:ea typeface="宋体" panose="02010600030101010101" pitchFamily="2" charset="-122"/>
              </a:rPr>
              <a:t>params : </a:t>
            </a:r>
            <a:r>
              <a:rPr lang="en" altLang="zh-CN" sz="1600" kern="0" dirty="0">
                <a:solidFill>
                  <a:srgbClr val="1369B2"/>
                </a:solidFill>
                <a:latin typeface="宋体" panose="02010600030101010101" pitchFamily="2" charset="-122"/>
                <a:ea typeface="宋体" panose="02010600030101010101" pitchFamily="2" charset="-122"/>
              </a:rPr>
              <a:t>A list of parameters </a:t>
            </a:r>
            <a:r>
              <a:rPr lang="en" altLang="zh-CN" sz="1600" kern="0" dirty="0">
                <a:solidFill>
                  <a:srgbClr val="595959"/>
                </a:solidFill>
                <a:latin typeface="宋体" panose="02010600030101010101" pitchFamily="2" charset="-122"/>
                <a:ea typeface="宋体" panose="02010600030101010101" pitchFamily="2" charset="-122"/>
              </a:rPr>
              <a:t>passed to the execution method , such as </a:t>
            </a:r>
            <a:r>
              <a:rPr lang="en" altLang="zh-CN" sz="1600" kern="0" dirty="0" err="1">
                <a:solidFill>
                  <a:srgbClr val="595959"/>
                </a:solidFill>
                <a:latin typeface="宋体" panose="02010600030101010101" pitchFamily="2" charset="-122"/>
                <a:ea typeface="宋体" panose="02010600030101010101" pitchFamily="2" charset="-122"/>
              </a:rPr>
              <a:t>params </a:t>
            </a:r>
            <a:r>
              <a:rPr lang="en" altLang="zh-CN" sz="1600" kern="0" dirty="0">
                <a:solidFill>
                  <a:srgbClr val="595959"/>
                </a:solidFill>
                <a:latin typeface="宋体" panose="02010600030101010101" pitchFamily="2" charset="-122"/>
                <a:ea typeface="宋体" panose="02010600030101010101" pitchFamily="2" charset="-122"/>
              </a:rPr>
              <a:t>= {' </a:t>
            </a:r>
            <a:r>
              <a:rPr lang="en" altLang="zh-CN" sz="1600" kern="0" dirty="0" err="1">
                <a:solidFill>
                  <a:srgbClr val="595959"/>
                </a:solidFill>
                <a:latin typeface="宋体" panose="02010600030101010101" pitchFamily="2" charset="-122"/>
                <a:ea typeface="宋体" panose="02010600030101010101" pitchFamily="2" charset="-122"/>
              </a:rPr>
              <a:t>name':'value </a:t>
            </a:r>
            <a:r>
              <a:rPr lang="en" altLang="zh-CN" sz="1600" kern="0" dirty="0">
                <a:solidFill>
                  <a:srgbClr val="595959"/>
                </a:solidFill>
                <a:latin typeface="宋体" panose="02010600030101010101" pitchFamily="2" charset="-122"/>
                <a:ea typeface="宋体" panose="02010600030101010101" pitchFamily="2" charset="-122"/>
              </a:rPr>
              <a:t>'} .</a:t>
            </a:r>
          </a:p>
        </p:txBody>
      </p:sp>
      <p:sp>
        <p:nvSpPr>
          <p:cNvPr id="8" name="矩形 7"/>
          <p:cNvSpPr/>
          <p:nvPr/>
        </p:nvSpPr>
        <p:spPr>
          <a:xfrm>
            <a:off x="1287706" y="5827544"/>
            <a:ext cx="9546364" cy="338554"/>
          </a:xfrm>
          <a:prstGeom prst="rect">
            <a:avLst/>
          </a:prstGeom>
        </p:spPr>
        <p:txBody>
          <a:bodyPr wrap="square">
            <a:spAutoFit/>
          </a:bodyPr>
          <a:lstStyle/>
          <a:p>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 If there are null values in the data, </a:t>
            </a:r>
            <a:r>
              <a:rPr lang="en" altLang="zh-CN" sz="1600" kern="0" dirty="0" err="1">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NaN will be used </a:t>
            </a:r>
            <a:r>
              <a:rPr lang="en" altLang="zh-CN"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rPr>
              <a:t>to fill it.</a:t>
            </a:r>
            <a:endParaRPr lang="zh-CN" altLang="en-US" sz="16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 name="文本框 1">
            <a:extLst>
              <a:ext uri="{FF2B5EF4-FFF2-40B4-BE49-F238E27FC236}">
                <a16:creationId xmlns:a16="http://schemas.microsoft.com/office/drawing/2014/main" id="{7CE3509E-416B-F318-F390-A5513D5B8F9A}"/>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75-76.</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5077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en" altLang="zh-CN" sz="4800" b="1" dirty="0">
                <a:solidFill>
                  <a:srgbClr val="595959"/>
                </a:solidFill>
                <a:latin typeface="微软雅黑" panose="020B0503020204020204" pitchFamily="34" charset="-122"/>
                <a:ea typeface="微软雅黑" panose="020B0503020204020204" pitchFamily="34" charset="-122"/>
                <a:cs typeface="+mn-ea"/>
              </a:rPr>
              <a:t>Data Sorting</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 altLang="zh-CN" sz="5400" b="1" dirty="0">
                <a:solidFill>
                  <a:srgbClr val="FAFAFA"/>
                </a:solidFill>
                <a:latin typeface="微软雅黑" panose="020B0503020204020204" pitchFamily="34" charset="-122"/>
                <a:ea typeface="微软雅黑" panose="020B0503020204020204" pitchFamily="34" charset="-122"/>
                <a:cs typeface="+mn-ea"/>
              </a:rPr>
              <a:t>3.4</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1769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70118" y="3014256"/>
            <a:ext cx="6733001" cy="830997"/>
          </a:xfrm>
          <a:prstGeom prst="rect">
            <a:avLst/>
          </a:prstGeom>
          <a:noFill/>
        </p:spPr>
        <p:txBody>
          <a:bodyPr wrap="square" lIns="91443" tIns="45720" rIns="91443" bIns="45720" rtlCol="0">
            <a:spAutoFit/>
          </a:bodyPr>
          <a:lstStyle/>
          <a:p>
            <a:pPr algn="ctr"/>
            <a:r>
              <a:rPr lang="en" altLang="zh-CN" sz="4800" b="1" dirty="0">
                <a:solidFill>
                  <a:srgbClr val="595959"/>
                </a:solidFill>
                <a:latin typeface="微软雅黑" panose="020B0503020204020204" pitchFamily="34" charset="-122"/>
                <a:ea typeface="微软雅黑" panose="020B0503020204020204" pitchFamily="34" charset="-122"/>
                <a:cs typeface="+mn-ea"/>
              </a:rPr>
              <a:t>Data Structure</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 altLang="zh-CN" sz="5400" b="1" dirty="0">
                <a:solidFill>
                  <a:srgbClr val="FAFAFA"/>
                </a:solidFill>
                <a:latin typeface="微软雅黑" panose="020B0503020204020204" pitchFamily="34" charset="-122"/>
                <a:ea typeface="微软雅黑" panose="020B0503020204020204" pitchFamily="34" charset="-122"/>
                <a:cs typeface="+mn-ea"/>
              </a:rPr>
              <a:t>3.1</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3.4.1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Sort </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464940"/>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285778"/>
            <a:ext cx="3737363" cy="1705403"/>
          </a:xfrm>
          <a:prstGeom prst="rect">
            <a:avLst/>
          </a:prstGeom>
        </p:spPr>
        <p:txBody>
          <a:bodyPr wrap="square">
            <a:spAutoFit/>
          </a:bodyPr>
          <a:lstStyle/>
          <a:p>
            <a:pPr algn="just">
              <a:lnSpc>
                <a:spcPct val="150000"/>
              </a:lnSpc>
            </a:pPr>
            <a:r>
              <a:rPr lang="en-US" altLang="zh-CN" sz="1800" dirty="0">
                <a:solidFill>
                  <a:srgbClr val="595959"/>
                </a:solidFill>
                <a:latin typeface="微软雅黑" panose="020B0503020204020204" pitchFamily="34" charset="-122"/>
                <a:ea typeface="微软雅黑" panose="020B0503020204020204" pitchFamily="34" charset="-122"/>
                <a:cs typeface="+mn-ea"/>
              </a:rPr>
              <a:t>Master the method of sorting by index, and be able to sort by row index or column index using the </a:t>
            </a:r>
            <a:r>
              <a:rPr lang="en-US" altLang="zh-CN" sz="1800" dirty="0" err="1">
                <a:solidFill>
                  <a:srgbClr val="1369B2"/>
                </a:solidFill>
                <a:latin typeface="微软雅黑" panose="020B0503020204020204" pitchFamily="34" charset="-122"/>
                <a:ea typeface="微软雅黑" panose="020B0503020204020204" pitchFamily="34" charset="-122"/>
                <a:cs typeface="+mn-ea"/>
              </a:rPr>
              <a:t>sort_index</a:t>
            </a:r>
            <a:r>
              <a:rPr lang="en-US" altLang="zh-CN" sz="1800" dirty="0">
                <a:solidFill>
                  <a:srgbClr val="1369B2"/>
                </a:solidFill>
                <a:latin typeface="微软雅黑" panose="020B0503020204020204" pitchFamily="34" charset="-122"/>
                <a:ea typeface="微软雅黑" panose="020B0503020204020204" pitchFamily="34" charset="-122"/>
                <a:cs typeface="+mn-ea"/>
              </a:rPr>
              <a:t>() method</a:t>
            </a:r>
            <a:endParaRPr lang="zh-CN" altLang="zh-CN" sz="1800" dirty="0">
              <a:solidFill>
                <a:srgbClr val="1369B2"/>
              </a:solidFill>
              <a:latin typeface="微软雅黑" panose="020B0503020204020204" pitchFamily="34" charset="-122"/>
              <a:ea typeface="微软雅黑" panose="020B0503020204020204" pitchFamily="34" charset="-122"/>
              <a:cs typeface="+mn-ea"/>
            </a:endParaRPr>
          </a:p>
        </p:txBody>
      </p:sp>
      <p:sp>
        <p:nvSpPr>
          <p:cNvPr id="16" name="原创设计师QQ598969553          _7"/>
          <p:cNvSpPr txBox="1"/>
          <p:nvPr/>
        </p:nvSpPr>
        <p:spPr>
          <a:xfrm>
            <a:off x="1019176" y="2844918"/>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2687585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3.4.1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Sort by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1E1BFBFC-8168-1953-8181-1D9657228AA6}"/>
              </a:ext>
            </a:extLst>
          </p:cNvPr>
          <p:cNvSpPr txBox="1"/>
          <p:nvPr/>
        </p:nvSpPr>
        <p:spPr>
          <a:xfrm>
            <a:off x="1301370" y="981522"/>
            <a:ext cx="9546364" cy="1015663"/>
          </a:xfrm>
          <a:prstGeom prst="rect">
            <a:avLst/>
          </a:prstGeom>
          <a:noFill/>
        </p:spPr>
        <p:txBody>
          <a:bodyPr wrap="square">
            <a:spAutoFit/>
          </a:bodyPr>
          <a:lstStyle/>
          <a:p>
            <a:pPr>
              <a:lnSpc>
                <a:spcPct val="150000"/>
              </a:lnSpc>
            </a:pPr>
            <a:r>
              <a:rPr lang="en" altLang="zh-CN" sz="2000" kern="0" dirty="0">
                <a:solidFill>
                  <a:srgbClr val="1369B2"/>
                </a:solidFill>
                <a:latin typeface="Microsoft YaHei" panose="020B0503020204020204" pitchFamily="34" charset="-122"/>
                <a:ea typeface="Microsoft YaHei" panose="020B0503020204020204" pitchFamily="34" charset="-122"/>
              </a:rPr>
              <a:t>The sort_index () method can </a:t>
            </a:r>
            <a:r>
              <a:rPr lang="en" altLang="zh-CN" sz="2000" kern="0" dirty="0">
                <a:solidFill>
                  <a:srgbClr val="595959"/>
                </a:solidFill>
                <a:latin typeface="Microsoft YaHei" panose="020B0503020204020204" pitchFamily="34" charset="-122"/>
                <a:ea typeface="Microsoft YaHei" panose="020B0503020204020204" pitchFamily="34" charset="-122"/>
              </a:rPr>
              <a:t>sort Series and DataFrame objects according to the size of their row or column indices .</a:t>
            </a:r>
          </a:p>
        </p:txBody>
      </p:sp>
      <p:sp>
        <p:nvSpPr>
          <p:cNvPr id="19" name="矩形 18">
            <a:extLst>
              <a:ext uri="{FF2B5EF4-FFF2-40B4-BE49-F238E27FC236}">
                <a16:creationId xmlns:a16="http://schemas.microsoft.com/office/drawing/2014/main" id="{361CAA81-0507-65DC-AD31-AFCAEBF8588E}"/>
              </a:ext>
            </a:extLst>
          </p:cNvPr>
          <p:cNvSpPr/>
          <p:nvPr/>
        </p:nvSpPr>
        <p:spPr>
          <a:xfrm>
            <a:off x="1287706" y="2247102"/>
            <a:ext cx="9560028" cy="133922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B9F3DCC8-58F8-42D9-C2A9-18C2C694DAF0}"/>
              </a:ext>
            </a:extLst>
          </p:cNvPr>
          <p:cNvSpPr txBox="1"/>
          <p:nvPr/>
        </p:nvSpPr>
        <p:spPr>
          <a:xfrm>
            <a:off x="1640677" y="2394847"/>
            <a:ext cx="9207057" cy="1047979"/>
          </a:xfrm>
          <a:prstGeom prst="rect">
            <a:avLst/>
          </a:prstGeom>
          <a:noFill/>
        </p:spPr>
        <p:txBody>
          <a:bodyPr wrap="square">
            <a:spAutoFit/>
          </a:bodyPr>
          <a:lstStyle/>
          <a:p>
            <a:pPr>
              <a:lnSpc>
                <a:spcPct val="115000"/>
              </a:lnSpc>
            </a:pPr>
            <a:r>
              <a:rPr lang="en" altLang="zh-CN" sz="1800" dirty="0">
                <a:solidFill>
                  <a:srgbClr val="000000"/>
                </a:solidFill>
                <a:latin typeface="Courier New" panose="02070309020205020404" pitchFamily="49" charset="0"/>
                <a:ea typeface="宋体" panose="02010600030101010101" pitchFamily="2" charset="-122"/>
              </a:rPr>
              <a:t>sort_index(axis=0, level=None, ascending=True, </a:t>
            </a:r>
            <a:r>
              <a:rPr lang="en" altLang="zh-CN" sz="1800" dirty="0" err="1">
                <a:solidFill>
                  <a:srgbClr val="000000"/>
                </a:solidFill>
                <a:latin typeface="Courier New" panose="02070309020205020404" pitchFamily="49" charset="0"/>
                <a:ea typeface="宋体" panose="02010600030101010101" pitchFamily="2" charset="-122"/>
              </a:rPr>
              <a:t>inplace </a:t>
            </a:r>
            <a:r>
              <a:rPr lang="en" altLang="zh-CN" sz="1800" dirty="0">
                <a:solidFill>
                  <a:srgbClr val="000000"/>
                </a:solidFill>
                <a:latin typeface="Courier New" panose="02070309020205020404" pitchFamily="49" charset="0"/>
                <a:ea typeface="宋体" panose="02010600030101010101" pitchFamily="2" charset="-122"/>
              </a:rPr>
              <a:t>=False,</a:t>
            </a:r>
            <a:endParaRPr lang="zh-CN" altLang="zh-CN" sz="1800" dirty="0">
              <a:solidFill>
                <a:srgbClr val="000000"/>
              </a:solidFill>
              <a:latin typeface="Courier New" panose="02070309020205020404" pitchFamily="49" charset="0"/>
              <a:ea typeface="宋体" panose="02010600030101010101" pitchFamily="2" charset="-122"/>
            </a:endParaRPr>
          </a:p>
          <a:p>
            <a:pPr>
              <a:lnSpc>
                <a:spcPct val="115000"/>
              </a:lnSpc>
            </a:pPr>
            <a:r>
              <a:rPr lang="en" altLang="zh-CN" sz="1800" dirty="0">
                <a:solidFill>
                  <a:srgbClr val="000000"/>
                </a:solidFill>
                <a:latin typeface="Courier New" panose="02070309020205020404" pitchFamily="49" charset="0"/>
                <a:ea typeface="宋体" panose="02010600030101010101" pitchFamily="2" charset="-122"/>
              </a:rPr>
              <a:t>kind ='quicksort', </a:t>
            </a:r>
            <a:r>
              <a:rPr lang="en" altLang="zh-CN" sz="1800" dirty="0" err="1">
                <a:solidFill>
                  <a:srgbClr val="000000"/>
                </a:solidFill>
                <a:latin typeface="Courier New" panose="02070309020205020404" pitchFamily="49" charset="0"/>
                <a:ea typeface="宋体" panose="02010600030101010101" pitchFamily="2" charset="-122"/>
              </a:rPr>
              <a:t>na_position </a:t>
            </a:r>
            <a:r>
              <a:rPr lang="en" altLang="zh-CN" sz="1800" dirty="0">
                <a:solidFill>
                  <a:srgbClr val="000000"/>
                </a:solidFill>
                <a:latin typeface="Courier New" panose="02070309020205020404" pitchFamily="49" charset="0"/>
                <a:ea typeface="宋体" panose="02010600030101010101" pitchFamily="2" charset="-122"/>
              </a:rPr>
              <a:t>='last', </a:t>
            </a:r>
            <a:r>
              <a:rPr lang="en" altLang="zh-CN" sz="1800" dirty="0" err="1">
                <a:solidFill>
                  <a:srgbClr val="000000"/>
                </a:solidFill>
                <a:latin typeface="Courier New" panose="02070309020205020404" pitchFamily="49" charset="0"/>
                <a:ea typeface="宋体" panose="02010600030101010101" pitchFamily="2" charset="-122"/>
              </a:rPr>
              <a:t>sort_remaining </a:t>
            </a:r>
            <a:r>
              <a:rPr lang="en" altLang="zh-CN" sz="1800" dirty="0">
                <a:solidFill>
                  <a:srgbClr val="000000"/>
                </a:solidFill>
                <a:latin typeface="Courier New" panose="02070309020205020404" pitchFamily="49" charset="0"/>
                <a:ea typeface="宋体" panose="02010600030101010101" pitchFamily="2" charset="-122"/>
              </a:rPr>
              <a:t>=True,</a:t>
            </a:r>
            <a:endParaRPr lang="zh-CN" altLang="zh-CN" sz="1800" dirty="0">
              <a:solidFill>
                <a:srgbClr val="000000"/>
              </a:solidFill>
              <a:latin typeface="Courier New" panose="02070309020205020404" pitchFamily="49" charset="0"/>
              <a:ea typeface="宋体" panose="02010600030101010101" pitchFamily="2" charset="-122"/>
            </a:endParaRPr>
          </a:p>
          <a:p>
            <a:pP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ignore_index </a:t>
            </a:r>
            <a:r>
              <a:rPr lang="en" altLang="zh-CN" sz="1800" dirty="0">
                <a:solidFill>
                  <a:srgbClr val="000000"/>
                </a:solidFill>
                <a:latin typeface="Courier New" panose="02070309020205020404" pitchFamily="49" charset="0"/>
                <a:ea typeface="宋体" panose="02010600030101010101" pitchFamily="2" charset="-122"/>
              </a:rPr>
              <a:t>=False , key=None)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26" name="文本框 25">
            <a:extLst>
              <a:ext uri="{FF2B5EF4-FFF2-40B4-BE49-F238E27FC236}">
                <a16:creationId xmlns:a16="http://schemas.microsoft.com/office/drawing/2014/main" id="{DF0A659E-D95A-F0D1-47BF-28CAA877788D}"/>
              </a:ext>
            </a:extLst>
          </p:cNvPr>
          <p:cNvSpPr txBox="1"/>
          <p:nvPr/>
        </p:nvSpPr>
        <p:spPr>
          <a:xfrm>
            <a:off x="1301370" y="3674591"/>
            <a:ext cx="9546364" cy="2633413"/>
          </a:xfrm>
          <a:prstGeom prst="rect">
            <a:avLst/>
          </a:prstGeom>
          <a:noFill/>
        </p:spPr>
        <p:txBody>
          <a:bodyPr wrap="square">
            <a:spAutoFit/>
          </a:bodyPr>
          <a:lstStyle/>
          <a:p>
            <a:pPr lvl="0" indent="-342900" algn="just">
              <a:lnSpc>
                <a:spcPct val="150000"/>
              </a:lnSpc>
              <a:buFont typeface="Wingdings" pitchFamily="2" charset="2"/>
              <a:buChar char="Ø"/>
            </a:pPr>
            <a:r>
              <a:rPr lang="en" altLang="zh-CN" sz="16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axis : indicates </a:t>
            </a:r>
            <a:r>
              <a:rPr lang="en" altLang="zh-CN" sz="1600" kern="0" dirty="0">
                <a:solidFill>
                  <a:srgbClr val="1369B2"/>
                </a:solidFill>
                <a:latin typeface="Times New Roman" panose="02020603050405020304" pitchFamily="18" charset="0"/>
                <a:ea typeface="宋体" panose="02010600030101010101" pitchFamily="2" charset="-122"/>
                <a:cs typeface="Times New Roman" panose="02020603050405020304" pitchFamily="18" charset="0"/>
              </a:rPr>
              <a:t>the axis along which to sort </a:t>
            </a:r>
            <a:r>
              <a:rPr lang="en" altLang="zh-CN" sz="16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The value of this parameter can be 0 or 'index' , 1 or 'columns' , where 0 or 'index' indicates sorting in the row direction, and 1 or 'columns' indicates sorting in the column direction.</a:t>
            </a:r>
          </a:p>
          <a:p>
            <a:pPr lvl="0" indent="-342900" algn="just">
              <a:lnSpc>
                <a:spcPct val="150000"/>
              </a:lnSpc>
              <a:buFont typeface="Wingdings" pitchFamily="2" charset="2"/>
              <a:buChar char="Ø"/>
            </a:pPr>
            <a:r>
              <a:rPr lang="en" altLang="zh-CN" sz="16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ascending : Indicates </a:t>
            </a:r>
            <a:r>
              <a:rPr lang="en" altLang="zh-CN" sz="1600" kern="0" dirty="0">
                <a:solidFill>
                  <a:srgbClr val="1369B2"/>
                </a:solidFill>
                <a:latin typeface="Times New Roman" panose="02020603050405020304" pitchFamily="18" charset="0"/>
                <a:ea typeface="宋体" panose="02010600030101010101" pitchFamily="2" charset="-122"/>
                <a:cs typeface="Times New Roman" panose="02020603050405020304" pitchFamily="18" charset="0"/>
              </a:rPr>
              <a:t>whether to sort in ascending order </a:t>
            </a:r>
            <a:r>
              <a:rPr lang="en" altLang="zh-CN" sz="16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The default value is True .</a:t>
            </a:r>
          </a:p>
          <a:p>
            <a:pPr lvl="0" indent="-342900" algn="just">
              <a:lnSpc>
                <a:spcPct val="150000"/>
              </a:lnSpc>
              <a:buFont typeface="Wingdings" pitchFamily="2" charset="2"/>
              <a:buChar char="Ø"/>
            </a:pPr>
            <a:r>
              <a:rPr lang="en" altLang="zh-CN" sz="16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kind : indicates </a:t>
            </a:r>
            <a:r>
              <a:rPr lang="en" altLang="zh-CN" sz="1600" kern="0" dirty="0">
                <a:solidFill>
                  <a:srgbClr val="1369B2"/>
                </a:solidFill>
                <a:latin typeface="Times New Roman" panose="02020603050405020304" pitchFamily="18" charset="0"/>
                <a:ea typeface="宋体" panose="02010600030101010101" pitchFamily="2" charset="-122"/>
                <a:cs typeface="Times New Roman" panose="02020603050405020304" pitchFamily="18" charset="0"/>
              </a:rPr>
              <a:t>the sorting algorithm </a:t>
            </a:r>
            <a:r>
              <a:rPr lang="en" altLang="zh-CN" sz="16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which can be 'quicksort', ' </a:t>
            </a:r>
            <a:r>
              <a:rPr lang="en" altLang="zh-CN" sz="1600" kern="0" dirty="0" err="1">
                <a:solidFill>
                  <a:srgbClr val="595959"/>
                </a:solidFill>
                <a:latin typeface="Times New Roman" panose="02020603050405020304" pitchFamily="18" charset="0"/>
                <a:ea typeface="宋体" panose="02010600030101010101" pitchFamily="2" charset="-122"/>
                <a:cs typeface="Times New Roman" panose="02020603050405020304" pitchFamily="18" charset="0"/>
              </a:rPr>
              <a:t>mergesort </a:t>
            </a:r>
            <a:r>
              <a:rPr lang="en" altLang="zh-CN" sz="16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'heapsort', 'stable' , where 'quicksort' indicates the quick sorting algorithm, ' </a:t>
            </a:r>
            <a:r>
              <a:rPr lang="en" altLang="zh-CN" sz="1600" kern="0" dirty="0" err="1">
                <a:solidFill>
                  <a:srgbClr val="595959"/>
                </a:solidFill>
                <a:latin typeface="Times New Roman" panose="02020603050405020304" pitchFamily="18" charset="0"/>
                <a:ea typeface="宋体" panose="02010600030101010101" pitchFamily="2" charset="-122"/>
                <a:cs typeface="Times New Roman" panose="02020603050405020304" pitchFamily="18" charset="0"/>
              </a:rPr>
              <a:t>mergesort </a:t>
            </a:r>
            <a:r>
              <a:rPr lang="en" altLang="zh-CN" sz="16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indicates the merge sorting algorithm, 'heapsort' indicates the heap sorting algorithm, and 'stable' indicates the stable sorting algorithm.</a:t>
            </a:r>
          </a:p>
        </p:txBody>
      </p:sp>
    </p:spTree>
    <p:extLst>
      <p:ext uri="{BB962C8B-B14F-4D97-AF65-F5344CB8AC3E}">
        <p14:creationId xmlns:p14="http://schemas.microsoft.com/office/powerpoint/2010/main" val="736128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3.4.2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Sort by value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464940"/>
            <a:ext cx="4590731" cy="240501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459786" y="3501802"/>
            <a:ext cx="3843331" cy="1289905"/>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a:t>
            </a:r>
            <a:r>
              <a:rPr lang="en" altLang="en-US" sz="1800" dirty="0">
                <a:solidFill>
                  <a:srgbClr val="595959"/>
                </a:solidFill>
                <a:latin typeface="微软雅黑" panose="020B0503020204020204" pitchFamily="34" charset="-122"/>
                <a:ea typeface="微软雅黑" panose="020B0503020204020204" pitchFamily="34" charset="-122"/>
                <a:cs typeface="+mn-ea"/>
              </a:rPr>
              <a:t>the way to sort by value </a:t>
            </a:r>
            <a:r>
              <a:rPr lang="en" altLang="zh-CN" sz="1800" dirty="0">
                <a:solidFill>
                  <a:srgbClr val="595959"/>
                </a:solidFill>
                <a:latin typeface="微软雅黑" panose="020B0503020204020204" pitchFamily="34" charset="-122"/>
                <a:ea typeface="微软雅黑" panose="020B0503020204020204" pitchFamily="34" charset="-122"/>
                <a:cs typeface="+mn-ea"/>
              </a:rPr>
              <a:t>, and be able to sort by </a:t>
            </a:r>
            <a:r>
              <a:rPr lang="en" altLang="en-US" sz="1800" dirty="0">
                <a:solidFill>
                  <a:srgbClr val="595959"/>
                </a:solidFill>
                <a:latin typeface="微软雅黑" panose="020B0503020204020204" pitchFamily="34" charset="-122"/>
                <a:ea typeface="微软雅黑" panose="020B0503020204020204" pitchFamily="34" charset="-122"/>
                <a:cs typeface="+mn-ea"/>
              </a:rPr>
              <a:t>value using </a:t>
            </a:r>
            <a:r>
              <a:rPr lang="en" altLang="zh-CN" sz="1800" dirty="0" err="1">
                <a:solidFill>
                  <a:srgbClr val="1369B2"/>
                </a:solidFill>
                <a:latin typeface="微软雅黑" panose="020B0503020204020204" pitchFamily="34" charset="-122"/>
                <a:ea typeface="微软雅黑" panose="020B0503020204020204" pitchFamily="34" charset="-122"/>
                <a:cs typeface="+mn-ea"/>
              </a:rPr>
              <a:t>the sort_values </a:t>
            </a:r>
            <a:r>
              <a:rPr lang="en" altLang="zh-CN" sz="1800" dirty="0">
                <a:solidFill>
                  <a:srgbClr val="1369B2"/>
                </a:solidFill>
                <a:latin typeface="微软雅黑" panose="020B0503020204020204" pitchFamily="34" charset="-122"/>
                <a:ea typeface="微软雅黑" panose="020B0503020204020204" pitchFamily="34" charset="-122"/>
                <a:cs typeface="+mn-ea"/>
              </a:rPr>
              <a:t>() method</a:t>
            </a:r>
          </a:p>
        </p:txBody>
      </p:sp>
      <p:sp>
        <p:nvSpPr>
          <p:cNvPr id="16" name="原创设计师QQ598969553          _7"/>
          <p:cNvSpPr txBox="1"/>
          <p:nvPr/>
        </p:nvSpPr>
        <p:spPr>
          <a:xfrm>
            <a:off x="1019176" y="2844918"/>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2664169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E1BFBFC-8168-1953-8181-1D9657228AA6}"/>
              </a:ext>
            </a:extLst>
          </p:cNvPr>
          <p:cNvSpPr txBox="1"/>
          <p:nvPr/>
        </p:nvSpPr>
        <p:spPr>
          <a:xfrm>
            <a:off x="1270900" y="1132449"/>
            <a:ext cx="9560028" cy="1289905"/>
          </a:xfrm>
          <a:prstGeom prst="rect">
            <a:avLst/>
          </a:prstGeom>
          <a:noFill/>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rPr>
              <a:t>Pandas provides a method </a:t>
            </a:r>
            <a:r>
              <a:rPr lang="en" altLang="zh-CN" sz="1800" kern="0" dirty="0" err="1">
                <a:solidFill>
                  <a:srgbClr val="595959"/>
                </a:solidFill>
                <a:latin typeface="Microsoft YaHei" panose="020B0503020204020204" pitchFamily="34" charset="-122"/>
                <a:ea typeface="Microsoft YaHei" panose="020B0503020204020204" pitchFamily="34" charset="-122"/>
              </a:rPr>
              <a:t>sort_values </a:t>
            </a:r>
            <a:r>
              <a:rPr lang="en" altLang="zh-CN" sz="1800" kern="0" dirty="0">
                <a:solidFill>
                  <a:srgbClr val="595959"/>
                </a:solidFill>
                <a:latin typeface="Microsoft YaHei" panose="020B0503020204020204" pitchFamily="34" charset="-122"/>
                <a:ea typeface="Microsoft YaHei" panose="020B0503020204020204" pitchFamily="34" charset="-122"/>
              </a:rPr>
              <a:t>() for objects of the Series and DataFrame classes to sort by value . Taking the method of the DataFrame class as an example, the syntax format of the </a:t>
            </a:r>
            <a:r>
              <a:rPr lang="en" altLang="zh-CN" sz="1800" kern="0" dirty="0" err="1">
                <a:solidFill>
                  <a:srgbClr val="1369B2"/>
                </a:solidFill>
                <a:latin typeface="Microsoft YaHei" panose="020B0503020204020204" pitchFamily="34" charset="-122"/>
                <a:ea typeface="Microsoft YaHei" panose="020B0503020204020204" pitchFamily="34" charset="-122"/>
              </a:rPr>
              <a:t>sort_values </a:t>
            </a:r>
            <a:r>
              <a:rPr lang="en" altLang="zh-CN" sz="1800" kern="0" dirty="0">
                <a:solidFill>
                  <a:srgbClr val="1369B2"/>
                </a:solidFill>
                <a:latin typeface="Microsoft YaHei" panose="020B0503020204020204" pitchFamily="34" charset="-122"/>
                <a:ea typeface="Microsoft YaHei" panose="020B0503020204020204" pitchFamily="34" charset="-122"/>
              </a:rPr>
              <a:t>() method </a:t>
            </a:r>
            <a:r>
              <a:rPr lang="en" altLang="zh-CN" sz="1800" kern="0" dirty="0">
                <a:solidFill>
                  <a:srgbClr val="595959"/>
                </a:solidFill>
                <a:latin typeface="Microsoft YaHei" panose="020B0503020204020204" pitchFamily="34" charset="-122"/>
                <a:ea typeface="Microsoft YaHei" panose="020B0503020204020204" pitchFamily="34" charset="-122"/>
              </a:rPr>
              <a:t>is as follows.</a:t>
            </a:r>
          </a:p>
        </p:txBody>
      </p:sp>
      <p:sp>
        <p:nvSpPr>
          <p:cNvPr id="8" name="矩形 7">
            <a:extLst>
              <a:ext uri="{FF2B5EF4-FFF2-40B4-BE49-F238E27FC236}">
                <a16:creationId xmlns:a16="http://schemas.microsoft.com/office/drawing/2014/main" id="{361CAA81-0507-65DC-AD31-AFCAEBF8588E}"/>
              </a:ext>
            </a:extLst>
          </p:cNvPr>
          <p:cNvSpPr/>
          <p:nvPr/>
        </p:nvSpPr>
        <p:spPr>
          <a:xfrm>
            <a:off x="1287706" y="2781722"/>
            <a:ext cx="9560028" cy="1182692"/>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471023" y="3008248"/>
            <a:ext cx="9207057" cy="719043"/>
          </a:xfrm>
          <a:prstGeom prst="rect">
            <a:avLst/>
          </a:prstGeom>
          <a:noFill/>
        </p:spPr>
        <p:txBody>
          <a:bodyPr wrap="square">
            <a:spAutoFit/>
          </a:bodyPr>
          <a:lstStyle/>
          <a:p>
            <a:pPr algn="ct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sort_values </a:t>
            </a:r>
            <a:r>
              <a:rPr lang="en" altLang="zh-CN" sz="1800" dirty="0">
                <a:solidFill>
                  <a:srgbClr val="000000"/>
                </a:solidFill>
                <a:latin typeface="Courier New" panose="02070309020205020404" pitchFamily="49" charset="0"/>
                <a:ea typeface="宋体" panose="02010600030101010101" pitchFamily="2" charset="-122"/>
              </a:rPr>
              <a:t>(by, axis=0, ascending=True, </a:t>
            </a:r>
            <a:r>
              <a:rPr lang="en" altLang="zh-CN" sz="1800" dirty="0" err="1">
                <a:solidFill>
                  <a:srgbClr val="000000"/>
                </a:solidFill>
                <a:latin typeface="Courier New" panose="02070309020205020404" pitchFamily="49" charset="0"/>
                <a:ea typeface="宋体" panose="02010600030101010101" pitchFamily="2" charset="-122"/>
              </a:rPr>
              <a:t>inplace </a:t>
            </a:r>
            <a:r>
              <a:rPr lang="en" altLang="zh-CN" sz="1800" dirty="0">
                <a:solidFill>
                  <a:srgbClr val="000000"/>
                </a:solidFill>
                <a:latin typeface="Courier New" panose="02070309020205020404" pitchFamily="49" charset="0"/>
                <a:ea typeface="宋体" panose="02010600030101010101" pitchFamily="2" charset="-122"/>
              </a:rPr>
              <a:t>=False, kind ='quicksort', </a:t>
            </a:r>
            <a:r>
              <a:rPr lang="en" altLang="zh-CN" sz="1800" dirty="0" err="1">
                <a:solidFill>
                  <a:srgbClr val="000000"/>
                </a:solidFill>
                <a:latin typeface="Courier New" panose="02070309020205020404" pitchFamily="49" charset="0"/>
                <a:ea typeface="宋体" panose="02010600030101010101" pitchFamily="2" charset="-122"/>
              </a:rPr>
              <a:t>na_position </a:t>
            </a:r>
            <a:r>
              <a:rPr lang="en" altLang="zh-CN" sz="1800" dirty="0">
                <a:solidFill>
                  <a:srgbClr val="000000"/>
                </a:solidFill>
                <a:latin typeface="Courier New" panose="02070309020205020404" pitchFamily="49" charset="0"/>
                <a:ea typeface="宋体" panose="02010600030101010101" pitchFamily="2" charset="-122"/>
              </a:rPr>
              <a:t>='last', </a:t>
            </a:r>
            <a:r>
              <a:rPr lang="en" altLang="zh-CN" sz="1800" dirty="0" err="1">
                <a:solidFill>
                  <a:srgbClr val="000000"/>
                </a:solidFill>
                <a:latin typeface="Courier New" panose="02070309020205020404" pitchFamily="49" charset="0"/>
                <a:ea typeface="宋体" panose="02010600030101010101" pitchFamily="2" charset="-122"/>
              </a:rPr>
              <a:t>ignore_index </a:t>
            </a:r>
            <a:r>
              <a:rPr lang="en" altLang="zh-CN" sz="1800" dirty="0">
                <a:solidFill>
                  <a:srgbClr val="000000"/>
                </a:solidFill>
                <a:latin typeface="Courier New" panose="02070309020205020404" pitchFamily="49" charset="0"/>
                <a:ea typeface="宋体" panose="02010600030101010101" pitchFamily="2" charset="-122"/>
              </a:rPr>
              <a:t>=False, key=None)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0" name="文本框 9">
            <a:extLst>
              <a:ext uri="{FF2B5EF4-FFF2-40B4-BE49-F238E27FC236}">
                <a16:creationId xmlns:a16="http://schemas.microsoft.com/office/drawing/2014/main" id="{DF0A659E-D95A-F0D1-47BF-28CAA877788D}"/>
              </a:ext>
            </a:extLst>
          </p:cNvPr>
          <p:cNvSpPr txBox="1"/>
          <p:nvPr/>
        </p:nvSpPr>
        <p:spPr>
          <a:xfrm>
            <a:off x="1301370" y="4052681"/>
            <a:ext cx="9546364" cy="1704569"/>
          </a:xfrm>
          <a:prstGeom prst="rect">
            <a:avLst/>
          </a:prstGeom>
          <a:noFill/>
        </p:spPr>
        <p:txBody>
          <a:bodyPr wrap="square">
            <a:spAutoFit/>
          </a:bodyPr>
          <a:lstStyle/>
          <a:p>
            <a:pPr indent="-342900" algn="just">
              <a:lnSpc>
                <a:spcPct val="150000"/>
              </a:lnSpc>
              <a:buFont typeface="Wingdings" pitchFamily="2" charset="2"/>
              <a:buChar char="Ø"/>
            </a:pP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by </a:t>
            </a:r>
            <a:r>
              <a:rPr lang="en" altLang="en-US"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a:t>
            </a: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indicates </a:t>
            </a:r>
            <a:r>
              <a:rPr lang="en" altLang="zh-CN" sz="1800" kern="0" dirty="0">
                <a:solidFill>
                  <a:srgbClr val="1369B2"/>
                </a:solidFill>
                <a:latin typeface="Times New Roman" panose="02020603050405020304" pitchFamily="18" charset="0"/>
                <a:ea typeface="宋体" panose="02010600030101010101" pitchFamily="2" charset="-122"/>
                <a:cs typeface="Times New Roman" panose="02020603050405020304" pitchFamily="18" charset="0"/>
              </a:rPr>
              <a:t>the column to sort by </a:t>
            </a:r>
            <a:r>
              <a:rPr lang="en" altLang="en-US"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endParaRPr>
          </a:p>
          <a:p>
            <a:pPr indent="-342900" algn="just">
              <a:lnSpc>
                <a:spcPct val="150000"/>
              </a:lnSpc>
              <a:buFont typeface="Wingdings" pitchFamily="2" charset="2"/>
              <a:buChar char="Ø"/>
            </a:pPr>
            <a:r>
              <a:rPr lang="en" altLang="zh-CN" sz="1800" kern="0" dirty="0" err="1">
                <a:solidFill>
                  <a:srgbClr val="595959"/>
                </a:solidFill>
                <a:latin typeface="Times New Roman" panose="02020603050405020304" pitchFamily="18" charset="0"/>
                <a:ea typeface="宋体" panose="02010600030101010101" pitchFamily="2" charset="-122"/>
                <a:cs typeface="Times New Roman" panose="02020603050405020304" pitchFamily="18" charset="0"/>
              </a:rPr>
              <a:t>na_position </a:t>
            </a:r>
            <a:r>
              <a:rPr lang="en" altLang="en-US"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a:t>
            </a: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Indicates </a:t>
            </a:r>
            <a:r>
              <a:rPr lang="en" altLang="zh-CN" sz="1800" kern="0" dirty="0">
                <a:solidFill>
                  <a:srgbClr val="1369B2"/>
                </a:solidFill>
                <a:latin typeface="Times New Roman" panose="02020603050405020304" pitchFamily="18" charset="0"/>
                <a:ea typeface="宋体" panose="02010600030101010101" pitchFamily="2" charset="-122"/>
                <a:cs typeface="Times New Roman" panose="02020603050405020304" pitchFamily="18" charset="0"/>
              </a:rPr>
              <a:t>the position of </a:t>
            </a:r>
            <a:r>
              <a:rPr lang="en" altLang="zh-CN" sz="1800" kern="0" dirty="0" err="1">
                <a:solidFill>
                  <a:srgbClr val="1369B2"/>
                </a:solidFill>
                <a:latin typeface="Times New Roman" panose="02020603050405020304" pitchFamily="18" charset="0"/>
                <a:ea typeface="宋体" panose="02010600030101010101" pitchFamily="2" charset="-122"/>
                <a:cs typeface="Times New Roman" panose="02020603050405020304" pitchFamily="18" charset="0"/>
              </a:rPr>
              <a:t>the NaN value </a:t>
            </a: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It has only two possible values: first and last . The default value is last . If it is set to first , </a:t>
            </a:r>
            <a:r>
              <a:rPr lang="en" altLang="zh-CN" sz="1800" kern="0" dirty="0" err="1">
                <a:solidFill>
                  <a:srgbClr val="595959"/>
                </a:solidFill>
                <a:latin typeface="Times New Roman" panose="02020603050405020304" pitchFamily="18" charset="0"/>
                <a:ea typeface="宋体" panose="02010600030101010101" pitchFamily="2" charset="-122"/>
                <a:cs typeface="Times New Roman" panose="02020603050405020304" pitchFamily="18" charset="0"/>
              </a:rPr>
              <a:t>the NaN value </a:t>
            </a: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will be placed at the beginning; if it is set to False , </a:t>
            </a:r>
            <a:r>
              <a:rPr lang="en" altLang="zh-CN" sz="1800" kern="0" dirty="0" err="1">
                <a:solidFill>
                  <a:srgbClr val="595959"/>
                </a:solidFill>
                <a:latin typeface="Times New Roman" panose="02020603050405020304" pitchFamily="18" charset="0"/>
                <a:ea typeface="宋体" panose="02010600030101010101" pitchFamily="2" charset="-122"/>
                <a:cs typeface="Times New Roman" panose="02020603050405020304" pitchFamily="18" charset="0"/>
              </a:rPr>
              <a:t>the NaN value </a:t>
            </a: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will be placed at the end.</a:t>
            </a:r>
          </a:p>
        </p:txBody>
      </p:sp>
      <p:sp>
        <p:nvSpPr>
          <p:cNvPr id="2" name="Title 1">
            <a:extLst>
              <a:ext uri="{FF2B5EF4-FFF2-40B4-BE49-F238E27FC236}">
                <a16:creationId xmlns:a16="http://schemas.microsoft.com/office/drawing/2014/main" id="{383FFDDA-499A-038A-6A0E-2BAC4D3F3ADE}"/>
              </a:ext>
            </a:extLst>
          </p:cNvPr>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3.4.2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Sort by value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7215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E1BFBFC-8168-1953-8181-1D9657228AA6}"/>
              </a:ext>
            </a:extLst>
          </p:cNvPr>
          <p:cNvSpPr txBox="1"/>
          <p:nvPr/>
        </p:nvSpPr>
        <p:spPr>
          <a:xfrm>
            <a:off x="1301370" y="837506"/>
            <a:ext cx="9546364" cy="1884618"/>
          </a:xfrm>
          <a:prstGeom prst="rect">
            <a:avLst/>
          </a:prstGeom>
          <a:noFill/>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If the object operated by </a:t>
            </a:r>
            <a:r>
              <a:rPr lang="en" altLang="zh-CN" sz="2000" kern="0" dirty="0" err="1">
                <a:solidFill>
                  <a:srgbClr val="595959"/>
                </a:solidFill>
                <a:latin typeface="Microsoft YaHei" panose="020B0503020204020204" pitchFamily="34" charset="-122"/>
                <a:ea typeface="Microsoft YaHei" panose="020B0503020204020204" pitchFamily="34" charset="-122"/>
              </a:rPr>
              <a:t>the sort_values </a:t>
            </a:r>
            <a:r>
              <a:rPr lang="en" altLang="zh-CN" sz="2000" kern="0" dirty="0">
                <a:solidFill>
                  <a:srgbClr val="595959"/>
                </a:solidFill>
                <a:latin typeface="Microsoft YaHei" panose="020B0503020204020204" pitchFamily="34" charset="-122"/>
                <a:ea typeface="Microsoft YaHei" panose="020B0503020204020204" pitchFamily="34" charset="-122"/>
              </a:rPr>
              <a:t>() method is an object of the DataFrame class, it can be sorted according to the values of one or more columns in the object, but </a:t>
            </a:r>
            <a:r>
              <a:rPr lang="en" altLang="zh-CN" sz="2000" kern="0" dirty="0">
                <a:solidFill>
                  <a:srgbClr val="1369B2"/>
                </a:solidFill>
                <a:latin typeface="Microsoft YaHei" panose="020B0503020204020204" pitchFamily="34" charset="-122"/>
                <a:ea typeface="Microsoft YaHei" panose="020B0503020204020204" pitchFamily="34" charset="-122"/>
              </a:rPr>
              <a:t>the index of one or more columns needs to be passed to </a:t>
            </a:r>
            <a:r>
              <a:rPr lang="en" altLang="zh-CN" sz="2000" kern="0" dirty="0">
                <a:solidFill>
                  <a:srgbClr val="595959"/>
                </a:solidFill>
                <a:latin typeface="Microsoft YaHei" panose="020B0503020204020204" pitchFamily="34" charset="-122"/>
                <a:ea typeface="Microsoft YaHei" panose="020B0503020204020204" pitchFamily="34" charset="-122"/>
              </a:rPr>
              <a:t>the </a:t>
            </a:r>
            <a:r>
              <a:rPr lang="en" altLang="zh-CN" sz="2000" kern="0" dirty="0">
                <a:solidFill>
                  <a:srgbClr val="1369B2"/>
                </a:solidFill>
                <a:latin typeface="Microsoft YaHei" panose="020B0503020204020204" pitchFamily="34" charset="-122"/>
                <a:ea typeface="Microsoft YaHei" panose="020B0503020204020204" pitchFamily="34" charset="-122"/>
              </a:rPr>
              <a:t>by parameter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61CAA81-0507-65DC-AD31-AFCAEBF8588E}"/>
              </a:ext>
            </a:extLst>
          </p:cNvPr>
          <p:cNvSpPr/>
          <p:nvPr/>
        </p:nvSpPr>
        <p:spPr>
          <a:xfrm>
            <a:off x="1287706" y="2781722"/>
            <a:ext cx="9560028" cy="2016224"/>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B9F3DCC8-58F8-42D9-C2A9-18C2C694DAF0}"/>
              </a:ext>
            </a:extLst>
          </p:cNvPr>
          <p:cNvSpPr txBox="1"/>
          <p:nvPr/>
        </p:nvSpPr>
        <p:spPr>
          <a:xfrm>
            <a:off x="1774726" y="3111764"/>
            <a:ext cx="6856431" cy="1356140"/>
          </a:xfrm>
          <a:prstGeom prst="rect">
            <a:avLst/>
          </a:prstGeom>
          <a:noFill/>
        </p:spPr>
        <p:txBody>
          <a:bodyPr wrap="square">
            <a:spAutoFit/>
          </a:bodyPr>
          <a:lstStyle/>
          <a:p>
            <a:pP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pd.DataFrame </a:t>
            </a:r>
            <a:r>
              <a:rPr lang="en" altLang="zh-CN" sz="1800" dirty="0">
                <a:solidFill>
                  <a:srgbClr val="000000"/>
                </a:solidFill>
                <a:latin typeface="Courier New" panose="02070309020205020404" pitchFamily="49" charset="0"/>
                <a:ea typeface="宋体" panose="02010600030101010101" pitchFamily="2" charset="-122"/>
              </a:rPr>
              <a:t>([[0.4, -0.1, -0.3, 0.0],</a:t>
            </a:r>
            <a:endParaRPr lang="zh-CN" altLang="zh-CN" sz="1800" dirty="0">
              <a:solidFill>
                <a:srgbClr val="000000"/>
              </a:solidFill>
              <a:latin typeface="Courier New" panose="02070309020205020404" pitchFamily="49" charset="0"/>
              <a:ea typeface="宋体" panose="02010600030101010101" pitchFamily="2" charset="-122"/>
            </a:endParaRPr>
          </a:p>
          <a:p>
            <a:pPr>
              <a:lnSpc>
                <a:spcPct val="115000"/>
              </a:lnSpc>
            </a:pPr>
            <a:r>
              <a:rPr lang="en" altLang="zh-CN" sz="1800" dirty="0">
                <a:solidFill>
                  <a:srgbClr val="000000"/>
                </a:solidFill>
                <a:latin typeface="Courier New" panose="02070309020205020404" pitchFamily="49" charset="0"/>
                <a:ea typeface="宋体" panose="02010600030101010101" pitchFamily="2" charset="-122"/>
              </a:rPr>
              <a:t>                       [ 0.2, 0.6, -0.1, -0.7],</a:t>
            </a:r>
            <a:endParaRPr lang="zh-CN" altLang="zh-CN" sz="1800" dirty="0">
              <a:solidFill>
                <a:srgbClr val="000000"/>
              </a:solidFill>
              <a:latin typeface="Courier New" panose="02070309020205020404" pitchFamily="49" charset="0"/>
              <a:ea typeface="宋体" panose="02010600030101010101" pitchFamily="2" charset="-122"/>
            </a:endParaRPr>
          </a:p>
          <a:p>
            <a:pPr>
              <a:lnSpc>
                <a:spcPct val="115000"/>
              </a:lnSpc>
            </a:pPr>
            <a:r>
              <a:rPr lang="en" altLang="zh-CN" sz="1800" dirty="0">
                <a:solidFill>
                  <a:srgbClr val="000000"/>
                </a:solidFill>
                <a:latin typeface="Courier New" panose="02070309020205020404" pitchFamily="49" charset="0"/>
                <a:ea typeface="宋体" panose="02010600030101010101" pitchFamily="2" charset="-122"/>
              </a:rPr>
              <a:t>                       [ 0.8, 0.6, -0.5, 0.1]])</a:t>
            </a:r>
          </a:p>
          <a:p>
            <a:pP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df_obj.sort_values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b="1" dirty="0">
                <a:solidFill>
                  <a:srgbClr val="1369B2"/>
                </a:solidFill>
                <a:latin typeface="Courier New" panose="02070309020205020404" pitchFamily="49" charset="0"/>
                <a:ea typeface="宋体" panose="02010600030101010101" pitchFamily="2" charset="-122"/>
              </a:rPr>
              <a:t>by=2 </a:t>
            </a:r>
            <a:r>
              <a:rPr lang="en"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2" name="Title 1">
            <a:extLst>
              <a:ext uri="{FF2B5EF4-FFF2-40B4-BE49-F238E27FC236}">
                <a16:creationId xmlns:a16="http://schemas.microsoft.com/office/drawing/2014/main" id="{E691AD65-CB47-29E3-41A2-E3644DD3EC6A}"/>
              </a:ext>
            </a:extLst>
          </p:cNvPr>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3.4.2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US" altLang="zh-CN" sz="2400" b="1" dirty="0">
                <a:solidFill>
                  <a:srgbClr val="595959"/>
                </a:solidFill>
                <a:latin typeface="微软雅黑" panose="020B0503020204020204" pitchFamily="34" charset="-122"/>
                <a:ea typeface="微软雅黑" panose="020B0503020204020204" pitchFamily="34" charset="-122"/>
                <a:cs typeface="+mn-ea"/>
              </a:rPr>
              <a:t>Sort by value</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0A4D3EE2-7081-1298-350F-27284409C391}"/>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77-79.</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8964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790950" y="2644964"/>
            <a:ext cx="7669704" cy="1569660"/>
          </a:xfrm>
          <a:prstGeom prst="rect">
            <a:avLst/>
          </a:prstGeom>
          <a:noFill/>
        </p:spPr>
        <p:txBody>
          <a:bodyPr wrap="square" lIns="91443" tIns="45720" rIns="91443" bIns="45720" rtlCol="0">
            <a:spAutoFit/>
          </a:bodyPr>
          <a:lstStyle/>
          <a:p>
            <a:pPr algn="ctr"/>
            <a:r>
              <a:rPr lang="en" altLang="zh-CN" sz="4800" b="1" dirty="0">
                <a:solidFill>
                  <a:srgbClr val="595959"/>
                </a:solidFill>
                <a:latin typeface="微软雅黑" panose="020B0503020204020204" pitchFamily="34" charset="-122"/>
                <a:ea typeface="微软雅黑" panose="020B0503020204020204" pitchFamily="34" charset="-122"/>
                <a:cs typeface="+mn-ea"/>
              </a:rPr>
              <a:t>Arithmetic operations and data alignment</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 altLang="zh-CN" sz="5400" b="1" dirty="0">
                <a:solidFill>
                  <a:srgbClr val="FAFAFA"/>
                </a:solidFill>
                <a:latin typeface="微软雅黑" panose="020B0503020204020204" pitchFamily="34" charset="-122"/>
                <a:ea typeface="微软雅黑" panose="020B0503020204020204" pitchFamily="34" charset="-122"/>
                <a:cs typeface="+mn-ea"/>
              </a:rPr>
              <a:t>3.5</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799875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183764"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3.5</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Arithmetic operations and data alignment</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64940"/>
            <a:ext cx="4590731" cy="2405014"/>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198662" y="3069754"/>
            <a:ext cx="4411244" cy="1705403"/>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a:t>
            </a:r>
            <a:r>
              <a:rPr lang="en" altLang="en-US" sz="1800" dirty="0">
                <a:solidFill>
                  <a:srgbClr val="1369B2"/>
                </a:solidFill>
                <a:latin typeface="微软雅黑" panose="020B0503020204020204" pitchFamily="34" charset="-122"/>
                <a:ea typeface="微软雅黑" panose="020B0503020204020204" pitchFamily="34" charset="-122"/>
                <a:cs typeface="+mn-ea"/>
              </a:rPr>
              <a:t>arithmetic operations </a:t>
            </a:r>
            <a:r>
              <a:rPr lang="en" altLang="en-US" sz="1800" dirty="0">
                <a:solidFill>
                  <a:srgbClr val="595959"/>
                </a:solidFill>
                <a:latin typeface="微软雅黑" panose="020B0503020204020204" pitchFamily="34" charset="-122"/>
                <a:ea typeface="微软雅黑" panose="020B0503020204020204" pitchFamily="34" charset="-122"/>
                <a:cs typeface="+mn-ea"/>
              </a:rPr>
              <a:t>and </a:t>
            </a:r>
            <a:r>
              <a:rPr lang="en" altLang="zh-CN" sz="1800" dirty="0">
                <a:solidFill>
                  <a:srgbClr val="595959"/>
                </a:solidFill>
                <a:latin typeface="微软雅黑" panose="020B0503020204020204" pitchFamily="34" charset="-122"/>
                <a:ea typeface="微软雅黑" panose="020B0503020204020204" pitchFamily="34" charset="-122"/>
                <a:cs typeface="+mn-ea"/>
              </a:rPr>
              <a:t>be able to </a:t>
            </a:r>
            <a:r>
              <a:rPr lang="en" altLang="en-US" sz="1800" dirty="0">
                <a:solidFill>
                  <a:srgbClr val="595959"/>
                </a:solidFill>
                <a:latin typeface="微软雅黑" panose="020B0503020204020204" pitchFamily="34" charset="-122"/>
                <a:ea typeface="微软雅黑" panose="020B0503020204020204" pitchFamily="34" charset="-122"/>
                <a:cs typeface="+mn-ea"/>
              </a:rPr>
              <a:t>perform arithmetic operations through arithmetic operators or arithmetic methods</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2493690"/>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3683614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399788"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3.5</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Arithmetic operations and data alignment</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1E1BFBFC-8168-1953-8181-1D9657228AA6}"/>
              </a:ext>
            </a:extLst>
          </p:cNvPr>
          <p:cNvSpPr txBox="1"/>
          <p:nvPr/>
        </p:nvSpPr>
        <p:spPr>
          <a:xfrm>
            <a:off x="1287706" y="932303"/>
            <a:ext cx="9546364" cy="1705403"/>
          </a:xfrm>
          <a:prstGeom prst="rect">
            <a:avLst/>
          </a:prstGeom>
          <a:noFill/>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rPr>
              <a:t>In pandas , when performing arithmetic operations on objects of the Series or DataFrame class, </a:t>
            </a:r>
            <a:r>
              <a:rPr lang="en" altLang="zh-CN" sz="1800" kern="0" dirty="0">
                <a:solidFill>
                  <a:srgbClr val="1369B2"/>
                </a:solidFill>
                <a:latin typeface="Microsoft YaHei" panose="020B0503020204020204" pitchFamily="34" charset="-122"/>
                <a:ea typeface="Microsoft YaHei" panose="020B0503020204020204" pitchFamily="34" charset="-122"/>
              </a:rPr>
              <a:t>the data with the same index will be aligned first </a:t>
            </a:r>
            <a:r>
              <a:rPr lang="en" altLang="zh-CN" sz="1800" kern="0" dirty="0">
                <a:solidFill>
                  <a:srgbClr val="595959"/>
                </a:solidFill>
                <a:latin typeface="Microsoft YaHei" panose="020B0503020204020204" pitchFamily="34" charset="-122"/>
                <a:ea typeface="Microsoft YaHei" panose="020B0503020204020204" pitchFamily="34" charset="-122"/>
              </a:rPr>
              <a:t>, and then the corresponding operations will be performed . </a:t>
            </a:r>
            <a:r>
              <a:rPr lang="en" altLang="zh-CN" sz="1800" kern="0" dirty="0">
                <a:solidFill>
                  <a:srgbClr val="1369B2"/>
                </a:solidFill>
                <a:latin typeface="Microsoft YaHei" panose="020B0503020204020204" pitchFamily="34" charset="-122"/>
                <a:ea typeface="Microsoft YaHei" panose="020B0503020204020204" pitchFamily="34" charset="-122"/>
              </a:rPr>
              <a:t>The unaligned positions will be filled with </a:t>
            </a:r>
            <a:r>
              <a:rPr lang="en" altLang="zh-CN" sz="1800" kern="0" dirty="0" err="1">
                <a:solidFill>
                  <a:srgbClr val="1369B2"/>
                </a:solidFill>
                <a:latin typeface="Microsoft YaHei" panose="020B0503020204020204" pitchFamily="34" charset="-122"/>
                <a:ea typeface="Microsoft YaHei" panose="020B0503020204020204" pitchFamily="34" charset="-122"/>
              </a:rPr>
              <a:t>NaN </a:t>
            </a:r>
            <a:r>
              <a:rPr lang="en" altLang="zh-CN" sz="1800" kern="0" dirty="0">
                <a:solidFill>
                  <a:srgbClr val="595959"/>
                </a:solidFill>
                <a:latin typeface="Microsoft YaHei" panose="020B0503020204020204" pitchFamily="34" charset="-122"/>
                <a:ea typeface="Microsoft YaHei" panose="020B0503020204020204" pitchFamily="34" charset="-122"/>
              </a:rPr>
              <a:t>.</a:t>
            </a:r>
          </a:p>
        </p:txBody>
      </p:sp>
      <p:sp>
        <p:nvSpPr>
          <p:cNvPr id="7" name="矩形 6">
            <a:extLst>
              <a:ext uri="{FF2B5EF4-FFF2-40B4-BE49-F238E27FC236}">
                <a16:creationId xmlns:a16="http://schemas.microsoft.com/office/drawing/2014/main" id="{361CAA81-0507-65DC-AD31-AFCAEBF8588E}"/>
              </a:ext>
            </a:extLst>
          </p:cNvPr>
          <p:cNvSpPr/>
          <p:nvPr/>
        </p:nvSpPr>
        <p:spPr>
          <a:xfrm>
            <a:off x="1287706" y="2711975"/>
            <a:ext cx="3079308" cy="176136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1414686" y="2904197"/>
            <a:ext cx="2952328" cy="1356140"/>
          </a:xfrm>
          <a:prstGeom prst="rect">
            <a:avLst/>
          </a:prstGeom>
          <a:noFill/>
        </p:spPr>
        <p:txBody>
          <a:bodyPr wrap="square">
            <a:spAutoFit/>
          </a:bodyPr>
          <a:lstStyle/>
          <a:p>
            <a:pPr>
              <a:lnSpc>
                <a:spcPct val="115000"/>
              </a:lnSpc>
            </a:pPr>
            <a:r>
              <a:rPr lang="en" altLang="zh-CN" sz="1800" dirty="0">
                <a:solidFill>
                  <a:srgbClr val="000000"/>
                </a:solidFill>
                <a:latin typeface="Courier New" panose="02070309020205020404" pitchFamily="49" charset="0"/>
                <a:ea typeface="宋体" panose="02010600030101010101" pitchFamily="2" charset="-122"/>
              </a:rPr>
              <a:t>obj_one = pd.Series (range(10,13 ),</a:t>
            </a:r>
          </a:p>
          <a:p>
            <a:pPr>
              <a:lnSpc>
                <a:spcPct val="115000"/>
              </a:lnSpc>
            </a:pPr>
            <a:r>
              <a:rPr lang="en" altLang="zh-CN" sz="1800" dirty="0">
                <a:solidFill>
                  <a:srgbClr val="000000"/>
                </a:solidFill>
                <a:latin typeface="Courier New" panose="02070309020205020404" pitchFamily="49" charset="0"/>
                <a:ea typeface="宋体" panose="02010600030101010101" pitchFamily="2" charset="-122"/>
              </a:rPr>
              <a:t>index=range(3))</a:t>
            </a:r>
            <a:endParaRPr lang="zh-CN" altLang="zh-CN" sz="1800" dirty="0">
              <a:solidFill>
                <a:srgbClr val="000000"/>
              </a:solidFill>
              <a:latin typeface="Courier New" panose="02070309020205020404" pitchFamily="49" charset="0"/>
              <a:ea typeface="宋体" panose="02010600030101010101" pitchFamily="2" charset="-122"/>
            </a:endParaRPr>
          </a:p>
          <a:p>
            <a:pP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obj_one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9" name="矩形 8">
            <a:extLst>
              <a:ext uri="{FF2B5EF4-FFF2-40B4-BE49-F238E27FC236}">
                <a16:creationId xmlns:a16="http://schemas.microsoft.com/office/drawing/2014/main" id="{361CAA81-0507-65DC-AD31-AFCAEBF8588E}"/>
              </a:ext>
            </a:extLst>
          </p:cNvPr>
          <p:cNvSpPr/>
          <p:nvPr/>
        </p:nvSpPr>
        <p:spPr>
          <a:xfrm>
            <a:off x="4528066" y="2711975"/>
            <a:ext cx="3079308" cy="176136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B9F3DCC8-58F8-42D9-C2A9-18C2C694DAF0}"/>
              </a:ext>
            </a:extLst>
          </p:cNvPr>
          <p:cNvSpPr txBox="1"/>
          <p:nvPr/>
        </p:nvSpPr>
        <p:spPr>
          <a:xfrm>
            <a:off x="4655046" y="2914585"/>
            <a:ext cx="2952328" cy="1356140"/>
          </a:xfrm>
          <a:prstGeom prst="rect">
            <a:avLst/>
          </a:prstGeom>
          <a:noFill/>
        </p:spPr>
        <p:txBody>
          <a:bodyPr wrap="square">
            <a:spAutoFit/>
          </a:bodyPr>
          <a:lstStyle/>
          <a:p>
            <a:pP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obj_two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pd.Series </a:t>
            </a:r>
            <a:r>
              <a:rPr lang="en" altLang="zh-CN" sz="1800" dirty="0">
                <a:solidFill>
                  <a:srgbClr val="000000"/>
                </a:solidFill>
                <a:latin typeface="Courier New" panose="02070309020205020404" pitchFamily="49" charset="0"/>
                <a:ea typeface="宋体" panose="02010600030101010101" pitchFamily="2" charset="-122"/>
              </a:rPr>
              <a:t>(range(20, 25), index=range(5))</a:t>
            </a:r>
            <a:endParaRPr lang="zh-CN" altLang="zh-CN" sz="1800" dirty="0">
              <a:solidFill>
                <a:srgbClr val="000000"/>
              </a:solidFill>
              <a:latin typeface="Courier New" panose="02070309020205020404" pitchFamily="49" charset="0"/>
              <a:ea typeface="宋体" panose="02010600030101010101" pitchFamily="2" charset="-122"/>
            </a:endParaRPr>
          </a:p>
          <a:p>
            <a:pP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obj_two</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1" name="矩形 10">
            <a:extLst>
              <a:ext uri="{FF2B5EF4-FFF2-40B4-BE49-F238E27FC236}">
                <a16:creationId xmlns:a16="http://schemas.microsoft.com/office/drawing/2014/main" id="{361CAA81-0507-65DC-AD31-AFCAEBF8588E}"/>
              </a:ext>
            </a:extLst>
          </p:cNvPr>
          <p:cNvSpPr/>
          <p:nvPr/>
        </p:nvSpPr>
        <p:spPr>
          <a:xfrm>
            <a:off x="7768426" y="2711975"/>
            <a:ext cx="3079308" cy="176136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9F3DCC8-58F8-42D9-C2A9-18C2C694DAF0}"/>
              </a:ext>
            </a:extLst>
          </p:cNvPr>
          <p:cNvSpPr txBox="1"/>
          <p:nvPr/>
        </p:nvSpPr>
        <p:spPr>
          <a:xfrm>
            <a:off x="7895406" y="3387123"/>
            <a:ext cx="2952328" cy="400494"/>
          </a:xfrm>
          <a:prstGeom prst="rect">
            <a:avLst/>
          </a:prstGeom>
          <a:noFill/>
        </p:spPr>
        <p:txBody>
          <a:bodyPr wrap="square">
            <a:spAutoFit/>
          </a:bodyPr>
          <a:lstStyle/>
          <a:p>
            <a:pP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obj_one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obj_two</a:t>
            </a:r>
            <a:r>
              <a:rPr lang="en" altLang="zh-CN" sz="1800" dirty="0">
                <a:solidFill>
                  <a:srgbClr val="000000"/>
                </a:solidFill>
                <a:latin typeface="Courier New" panose="02070309020205020404" pitchFamily="49" charset="0"/>
                <a:ea typeface="宋体" panose="02010600030101010101" pitchFamily="2" charset="-122"/>
              </a:rPr>
              <a:t> </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5" name="矩形 14"/>
          <p:cNvSpPr/>
          <p:nvPr/>
        </p:nvSpPr>
        <p:spPr>
          <a:xfrm>
            <a:off x="2110656" y="4839619"/>
            <a:ext cx="1433406" cy="1341521"/>
          </a:xfrm>
          <a:prstGeom prst="rect">
            <a:avLst/>
          </a:prstGeom>
        </p:spPr>
        <p:txBody>
          <a:bodyPr wrap="none">
            <a:spAutoFit/>
          </a:bodyPr>
          <a:lstStyle/>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0 10</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1 11</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2 12</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err="1">
                <a:latin typeface="Microsoft YaHei" panose="020B0503020204020204" pitchFamily="34" charset="-122"/>
                <a:ea typeface="Microsoft YaHei" panose="020B0503020204020204" pitchFamily="34" charset="-122"/>
                <a:cs typeface="宋体" panose="02010600030101010101" pitchFamily="2" charset="-122"/>
              </a:rPr>
              <a:t>dtype </a:t>
            </a: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 int64</a:t>
            </a:r>
            <a:endParaRPr lang="zh-CN" altLang="en-US" sz="16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16" name="下箭头 15"/>
          <p:cNvSpPr/>
          <p:nvPr/>
        </p:nvSpPr>
        <p:spPr>
          <a:xfrm>
            <a:off x="5732370" y="4273104"/>
            <a:ext cx="522061" cy="566515"/>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76697" y="4832474"/>
            <a:ext cx="1433406" cy="1981696"/>
          </a:xfrm>
          <a:prstGeom prst="rect">
            <a:avLst/>
          </a:prstGeom>
        </p:spPr>
        <p:txBody>
          <a:bodyPr wrap="none">
            <a:spAutoFit/>
          </a:bodyPr>
          <a:lstStyle/>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0 20</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1 21</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2 22</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3 23</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4 24</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err="1">
                <a:latin typeface="Microsoft YaHei" panose="020B0503020204020204" pitchFamily="34" charset="-122"/>
                <a:ea typeface="Microsoft YaHei" panose="020B0503020204020204" pitchFamily="34" charset="-122"/>
                <a:cs typeface="宋体" panose="02010600030101010101" pitchFamily="2" charset="-122"/>
              </a:rPr>
              <a:t>dtype </a:t>
            </a: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 int32</a:t>
            </a:r>
            <a:endParaRPr lang="zh-CN" altLang="en-US" sz="16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20" name="下箭头 19"/>
          <p:cNvSpPr/>
          <p:nvPr/>
        </p:nvSpPr>
        <p:spPr>
          <a:xfrm>
            <a:off x="2566329" y="4273104"/>
            <a:ext cx="522061" cy="566515"/>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8898410" y="4273104"/>
            <a:ext cx="522061" cy="566515"/>
          </a:xfrm>
          <a:prstGeom prst="downArrow">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340946" y="4832473"/>
            <a:ext cx="1636987" cy="1981696"/>
          </a:xfrm>
          <a:prstGeom prst="rect">
            <a:avLst/>
          </a:prstGeom>
        </p:spPr>
        <p:txBody>
          <a:bodyPr wrap="none">
            <a:spAutoFit/>
          </a:bodyPr>
          <a:lstStyle/>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0 30.0</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1 32.0</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2 34.0</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3 </a:t>
            </a:r>
            <a:r>
              <a:rPr lang="en" altLang="zh-CN" sz="1600" b="1" kern="0" dirty="0" err="1">
                <a:latin typeface="Microsoft YaHei" panose="020B0503020204020204" pitchFamily="34" charset="-122"/>
                <a:ea typeface="Microsoft YaHei" panose="020B0503020204020204" pitchFamily="34" charset="-122"/>
                <a:cs typeface="宋体" panose="02010600030101010101" pitchFamily="2" charset="-122"/>
              </a:rPr>
              <a:t>NaN</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4 </a:t>
            </a:r>
            <a:r>
              <a:rPr lang="en" altLang="zh-CN" sz="1600" b="1" kern="0" dirty="0" err="1">
                <a:latin typeface="Microsoft YaHei" panose="020B0503020204020204" pitchFamily="34" charset="-122"/>
                <a:ea typeface="Microsoft YaHei" panose="020B0503020204020204" pitchFamily="34" charset="-122"/>
                <a:cs typeface="宋体" panose="02010600030101010101" pitchFamily="2" charset="-122"/>
              </a:rPr>
              <a:t>NaN</a:t>
            </a:r>
            <a:endParaRPr lang="zh-CN" altLang="zh-CN" sz="1600" b="1" kern="0" dirty="0">
              <a:latin typeface="Microsoft YaHei" panose="020B0503020204020204" pitchFamily="34" charset="-122"/>
              <a:ea typeface="Microsoft YaHei" panose="020B0503020204020204" pitchFamily="34" charset="-122"/>
              <a:cs typeface="宋体" panose="02010600030101010101" pitchFamily="2" charset="-122"/>
            </a:endParaRPr>
          </a:p>
          <a:p>
            <a:pPr>
              <a:lnSpc>
                <a:spcPct val="130000"/>
              </a:lnSpc>
            </a:pPr>
            <a:r>
              <a:rPr lang="en" altLang="zh-CN" sz="1600" b="1" kern="0" dirty="0" err="1">
                <a:latin typeface="Microsoft YaHei" panose="020B0503020204020204" pitchFamily="34" charset="-122"/>
                <a:ea typeface="Microsoft YaHei" panose="020B0503020204020204" pitchFamily="34" charset="-122"/>
                <a:cs typeface="宋体" panose="02010600030101010101" pitchFamily="2" charset="-122"/>
              </a:rPr>
              <a:t>dtype </a:t>
            </a:r>
            <a:r>
              <a:rPr lang="en" altLang="zh-CN" sz="1600" b="1" kern="0" dirty="0">
                <a:latin typeface="Microsoft YaHei" panose="020B0503020204020204" pitchFamily="34" charset="-122"/>
                <a:ea typeface="Microsoft YaHei" panose="020B0503020204020204" pitchFamily="34" charset="-122"/>
                <a:cs typeface="宋体" panose="02010600030101010101" pitchFamily="2" charset="-122"/>
              </a:rPr>
              <a:t>: float64</a:t>
            </a:r>
            <a:endParaRPr lang="zh-CN" altLang="en-US" sz="1600" b="1" kern="0" dirty="0">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301016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7111756"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3.5</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Arithmetic operations and data alignment</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1E1BFBFC-8168-1953-8181-1D9657228AA6}"/>
              </a:ext>
            </a:extLst>
          </p:cNvPr>
          <p:cNvSpPr txBox="1"/>
          <p:nvPr/>
        </p:nvSpPr>
        <p:spPr>
          <a:xfrm>
            <a:off x="1788391" y="1485578"/>
            <a:ext cx="8676562" cy="1422954"/>
          </a:xfrm>
          <a:prstGeom prst="rect">
            <a:avLst/>
          </a:prstGeom>
          <a:noFill/>
        </p:spPr>
        <p:txBody>
          <a:bodyPr wrap="square">
            <a:spAutoFit/>
          </a:bodyPr>
          <a:lstStyle/>
          <a:p>
            <a:pPr algn="just">
              <a:lnSpc>
                <a:spcPct val="150000"/>
              </a:lnSpc>
            </a:pPr>
            <a:r>
              <a:rPr lang="en" altLang="zh-CN" sz="2000" kern="0" dirty="0">
                <a:solidFill>
                  <a:srgbClr val="595959"/>
                </a:solidFill>
                <a:latin typeface="Microsoft YaHei" panose="020B0503020204020204" pitchFamily="34" charset="-122"/>
                <a:ea typeface="Microsoft YaHei" panose="020B0503020204020204" pitchFamily="34" charset="-122"/>
              </a:rPr>
              <a:t>If you do not want to use NAN padding, you can </a:t>
            </a:r>
            <a:r>
              <a:rPr lang="en" altLang="zh-CN" sz="2000" kern="0" dirty="0">
                <a:solidFill>
                  <a:srgbClr val="1369B2"/>
                </a:solidFill>
                <a:latin typeface="Microsoft YaHei" panose="020B0503020204020204" pitchFamily="34" charset="-122"/>
                <a:ea typeface="Microsoft YaHei" panose="020B0503020204020204" pitchFamily="34" charset="-122"/>
              </a:rPr>
              <a:t>pass a value to </a:t>
            </a:r>
            <a:r>
              <a:rPr lang="en" altLang="zh-CN" sz="2000" kern="0" dirty="0" err="1">
                <a:solidFill>
                  <a:srgbClr val="1369B2"/>
                </a:solidFill>
                <a:latin typeface="Microsoft YaHei" panose="020B0503020204020204" pitchFamily="34" charset="-122"/>
                <a:ea typeface="Microsoft YaHei" panose="020B0503020204020204" pitchFamily="34" charset="-122"/>
              </a:rPr>
              <a:t>the fill_value parameter when </a:t>
            </a:r>
            <a:r>
              <a:rPr lang="en" altLang="zh-CN" sz="2000" kern="0" dirty="0">
                <a:solidFill>
                  <a:srgbClr val="1369B2"/>
                </a:solidFill>
                <a:latin typeface="Microsoft YaHei" panose="020B0503020204020204" pitchFamily="34" charset="-122"/>
                <a:ea typeface="Microsoft YaHei" panose="020B0503020204020204" pitchFamily="34" charset="-122"/>
              </a:rPr>
              <a:t>calling the add() method </a:t>
            </a:r>
            <a:r>
              <a:rPr lang="en" altLang="zh-CN" sz="2000" kern="0" dirty="0">
                <a:solidFill>
                  <a:srgbClr val="595959"/>
                </a:solidFill>
                <a:latin typeface="Microsoft YaHei" panose="020B0503020204020204" pitchFamily="34" charset="-122"/>
                <a:ea typeface="Microsoft YaHei" panose="020B0503020204020204" pitchFamily="34" charset="-122"/>
              </a:rPr>
              <a:t>, </a:t>
            </a:r>
            <a:r>
              <a:rPr lang="en" altLang="zh-CN" sz="2000" kern="0" dirty="0" err="1">
                <a:solidFill>
                  <a:srgbClr val="595959"/>
                </a:solidFill>
                <a:latin typeface="Microsoft YaHei" panose="020B0503020204020204" pitchFamily="34" charset="-122"/>
                <a:ea typeface="Microsoft YaHei" panose="020B0503020204020204" pitchFamily="34" charset="-122"/>
              </a:rPr>
              <a:t>and fill_value will be </a:t>
            </a:r>
            <a:r>
              <a:rPr lang="en" altLang="zh-CN" sz="2000" kern="0" dirty="0">
                <a:solidFill>
                  <a:srgbClr val="595959"/>
                </a:solidFill>
                <a:latin typeface="Microsoft YaHei" panose="020B0503020204020204" pitchFamily="34" charset="-122"/>
                <a:ea typeface="Microsoft YaHei" panose="020B0503020204020204" pitchFamily="34" charset="-122"/>
              </a:rPr>
              <a:t>padded with the data existing in the object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361CAA81-0507-65DC-AD31-AFCAEBF8588E}"/>
              </a:ext>
            </a:extLst>
          </p:cNvPr>
          <p:cNvSpPr/>
          <p:nvPr/>
        </p:nvSpPr>
        <p:spPr>
          <a:xfrm>
            <a:off x="1774726" y="3165564"/>
            <a:ext cx="8690227" cy="984310"/>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B9F3DCC8-58F8-42D9-C2A9-18C2C694DAF0}"/>
              </a:ext>
            </a:extLst>
          </p:cNvPr>
          <p:cNvSpPr txBox="1"/>
          <p:nvPr/>
        </p:nvSpPr>
        <p:spPr>
          <a:xfrm>
            <a:off x="2062758" y="3457472"/>
            <a:ext cx="6912768" cy="410882"/>
          </a:xfrm>
          <a:prstGeom prst="rect">
            <a:avLst/>
          </a:prstGeom>
          <a:noFill/>
        </p:spPr>
        <p:txBody>
          <a:bodyPr wrap="square">
            <a:spAutoFit/>
          </a:bodyPr>
          <a:lstStyle/>
          <a:p>
            <a:pPr>
              <a:lnSpc>
                <a:spcPct val="115000"/>
              </a:lnSpc>
            </a:pPr>
            <a:r>
              <a:rPr lang="en" altLang="zh-CN" sz="1800" dirty="0" err="1">
                <a:solidFill>
                  <a:srgbClr val="000000"/>
                </a:solidFill>
                <a:latin typeface="Courier New" panose="02070309020205020404" pitchFamily="49" charset="0"/>
                <a:ea typeface="宋体" panose="02010600030101010101" pitchFamily="2" charset="-122"/>
              </a:rPr>
              <a:t>obj_one.add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dirty="0" err="1">
                <a:solidFill>
                  <a:srgbClr val="000000"/>
                </a:solidFill>
                <a:latin typeface="Courier New" panose="02070309020205020404" pitchFamily="49" charset="0"/>
                <a:ea typeface="宋体" panose="02010600030101010101" pitchFamily="2" charset="-122"/>
              </a:rPr>
              <a:t>obj_two </a:t>
            </a:r>
            <a:r>
              <a:rPr lang="en" altLang="zh-CN" sz="1800" dirty="0">
                <a:solidFill>
                  <a:srgbClr val="000000"/>
                </a:solidFill>
                <a:latin typeface="Courier New" panose="02070309020205020404" pitchFamily="49" charset="0"/>
                <a:ea typeface="宋体" panose="02010600030101010101" pitchFamily="2" charset="-122"/>
              </a:rPr>
              <a:t>, </a:t>
            </a:r>
            <a:r>
              <a:rPr lang="en" altLang="zh-CN" sz="1800" b="1" dirty="0" err="1">
                <a:solidFill>
                  <a:srgbClr val="1369B2"/>
                </a:solidFill>
                <a:latin typeface="Courier New" panose="02070309020205020404" pitchFamily="49" charset="0"/>
                <a:ea typeface="宋体" panose="02010600030101010101" pitchFamily="2" charset="-122"/>
              </a:rPr>
              <a:t>fill_value </a:t>
            </a:r>
            <a:r>
              <a:rPr lang="en" altLang="zh-CN" sz="1800" b="1" dirty="0">
                <a:solidFill>
                  <a:srgbClr val="1369B2"/>
                </a:solidFill>
                <a:latin typeface="Courier New" panose="02070309020205020404" pitchFamily="49" charset="0"/>
                <a:ea typeface="宋体" panose="02010600030101010101" pitchFamily="2" charset="-122"/>
              </a:rPr>
              <a:t>=0 </a:t>
            </a:r>
            <a:r>
              <a:rPr lang="en" altLang="zh-CN" sz="1800" dirty="0">
                <a:solidFill>
                  <a:srgbClr val="000000"/>
                </a:solidFill>
                <a:latin typeface="Courier New" panose="02070309020205020404" pitchFamily="49" charset="0"/>
                <a:ea typeface="宋体" panose="02010600030101010101" pitchFamily="2" charset="-122"/>
              </a:rPr>
              <a:t>)</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2" name="文本框 1">
            <a:extLst>
              <a:ext uri="{FF2B5EF4-FFF2-40B4-BE49-F238E27FC236}">
                <a16:creationId xmlns:a16="http://schemas.microsoft.com/office/drawing/2014/main" id="{46170ABB-DD80-3442-263E-04DFD814AC6B}"/>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79-80.</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854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4150990" y="2709714"/>
            <a:ext cx="6733001" cy="830997"/>
          </a:xfrm>
          <a:prstGeom prst="rect">
            <a:avLst/>
          </a:prstGeom>
          <a:noFill/>
        </p:spPr>
        <p:txBody>
          <a:bodyPr wrap="square" lIns="91443" tIns="45720" rIns="91443" bIns="45720" rtlCol="0">
            <a:spAutoFit/>
          </a:bodyPr>
          <a:lstStyle/>
          <a:p>
            <a:pPr algn="ctr"/>
            <a:r>
              <a:rPr lang="en" altLang="zh-CN" sz="4800" b="1" dirty="0">
                <a:solidFill>
                  <a:srgbClr val="595959"/>
                </a:solidFill>
                <a:latin typeface="微软雅黑" panose="020B0503020204020204" pitchFamily="34" charset="-122"/>
                <a:ea typeface="微软雅黑" panose="020B0503020204020204" pitchFamily="34" charset="-122"/>
                <a:cs typeface="+mn-ea"/>
              </a:rPr>
              <a:t>Statistical calculation and description</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 altLang="zh-CN" sz="5400" b="1" dirty="0">
                <a:solidFill>
                  <a:srgbClr val="FAFAFA"/>
                </a:solidFill>
                <a:latin typeface="微软雅黑" panose="020B0503020204020204" pitchFamily="34" charset="-122"/>
                <a:ea typeface="微软雅黑" panose="020B0503020204020204" pitchFamily="34" charset="-122"/>
                <a:cs typeface="+mn-ea"/>
              </a:rPr>
              <a:t>3.6</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32500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3.1.1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Series</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3" name="原创设计师QQ598969553          _3"/>
          <p:cNvSpPr/>
          <p:nvPr/>
        </p:nvSpPr>
        <p:spPr>
          <a:xfrm>
            <a:off x="1019175" y="2709714"/>
            <a:ext cx="4590731" cy="266429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原创设计师QQ598969553          _4"/>
          <p:cNvSpPr/>
          <p:nvPr/>
        </p:nvSpPr>
        <p:spPr>
          <a:xfrm>
            <a:off x="1342678" y="3294590"/>
            <a:ext cx="4032448" cy="2120902"/>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Understand </a:t>
            </a:r>
            <a:r>
              <a:rPr lang="en" altLang="zh-CN" sz="1800" dirty="0">
                <a:solidFill>
                  <a:srgbClr val="1369B2"/>
                </a:solidFill>
                <a:latin typeface="微软雅黑" panose="020B0503020204020204" pitchFamily="34" charset="-122"/>
                <a:ea typeface="微软雅黑" panose="020B0503020204020204" pitchFamily="34" charset="-122"/>
                <a:cs typeface="+mn-ea"/>
              </a:rPr>
              <a:t>the structure and creation method of Series , and be able to create </a:t>
            </a:r>
            <a:r>
              <a:rPr lang="en" altLang="zh-CN" sz="1800" dirty="0">
                <a:solidFill>
                  <a:srgbClr val="595959"/>
                </a:solidFill>
                <a:latin typeface="微软雅黑" panose="020B0503020204020204" pitchFamily="34" charset="-122"/>
                <a:ea typeface="微软雅黑" panose="020B0503020204020204" pitchFamily="34" charset="-122"/>
                <a:cs typeface="+mn-ea"/>
              </a:rPr>
              <a:t>objects of the Series class through the constructor of the Series class</a:t>
            </a:r>
          </a:p>
        </p:txBody>
      </p:sp>
      <p:sp>
        <p:nvSpPr>
          <p:cNvPr id="16" name="原创设计师QQ598969553          _7"/>
          <p:cNvSpPr txBox="1"/>
          <p:nvPr/>
        </p:nvSpPr>
        <p:spPr>
          <a:xfrm>
            <a:off x="1019176" y="2637706"/>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29076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3.6.1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Statistical computing</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64940"/>
            <a:ext cx="4590731" cy="269304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414686" y="2997746"/>
            <a:ext cx="3816424" cy="2120902"/>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Master </a:t>
            </a:r>
            <a:r>
              <a:rPr lang="en" altLang="en-US" sz="1800" dirty="0">
                <a:solidFill>
                  <a:srgbClr val="595959"/>
                </a:solidFill>
                <a:latin typeface="微软雅黑" panose="020B0503020204020204" pitchFamily="34" charset="-122"/>
                <a:ea typeface="微软雅黑" panose="020B0503020204020204" pitchFamily="34" charset="-122"/>
                <a:cs typeface="+mn-ea"/>
              </a:rPr>
              <a:t>the methods of </a:t>
            </a:r>
            <a:r>
              <a:rPr lang="en" altLang="zh-CN" sz="1800" dirty="0">
                <a:solidFill>
                  <a:srgbClr val="1369B2"/>
                </a:solidFill>
                <a:latin typeface="微软雅黑" panose="020B0503020204020204" pitchFamily="34" charset="-122"/>
                <a:ea typeface="微软雅黑" panose="020B0503020204020204" pitchFamily="34" charset="-122"/>
                <a:cs typeface="+mn-ea"/>
              </a:rPr>
              <a:t>statistical calculation </a:t>
            </a:r>
            <a:r>
              <a:rPr lang="en" altLang="zh-CN" sz="1800" dirty="0">
                <a:solidFill>
                  <a:srgbClr val="595959"/>
                </a:solidFill>
                <a:latin typeface="微软雅黑" panose="020B0503020204020204" pitchFamily="34" charset="-122"/>
                <a:ea typeface="微软雅黑" panose="020B0503020204020204" pitchFamily="34" charset="-122"/>
                <a:cs typeface="+mn-ea"/>
              </a:rPr>
              <a:t>and be able to perform statistical calculations on the data in the DataFrame through statistical methods</a:t>
            </a:r>
          </a:p>
        </p:txBody>
      </p:sp>
      <p:sp>
        <p:nvSpPr>
          <p:cNvPr id="9" name="原创设计师QQ598969553          _7"/>
          <p:cNvSpPr txBox="1"/>
          <p:nvPr/>
        </p:nvSpPr>
        <p:spPr>
          <a:xfrm>
            <a:off x="1019176" y="2493690"/>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100150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3.6.1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Statistical computing</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138779"/>
            <a:ext cx="61150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Statistical calculation methods</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1/2</a:t>
            </a:r>
            <a:r>
              <a:rPr lang="zh-CN" altLang="en-US"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333102992"/>
              </p:ext>
            </p:extLst>
          </p:nvPr>
        </p:nvGraphicFramePr>
        <p:xfrm>
          <a:off x="1414686" y="2349673"/>
          <a:ext cx="9361039" cy="3816424"/>
        </p:xfrm>
        <a:graphic>
          <a:graphicData uri="http://schemas.openxmlformats.org/drawingml/2006/table">
            <a:tbl>
              <a:tblPr>
                <a:tableStyleId>{00A15C55-8517-42AA-B614-E9B94910E393}</a:tableStyleId>
              </a:tblPr>
              <a:tblGrid>
                <a:gridCol w="2071027">
                  <a:extLst>
                    <a:ext uri="{9D8B030D-6E8A-4147-A177-3AD203B41FA5}">
                      <a16:colId xmlns:a16="http://schemas.microsoft.com/office/drawing/2014/main" val="1345553933"/>
                    </a:ext>
                  </a:extLst>
                </a:gridCol>
                <a:gridCol w="7290012">
                  <a:extLst>
                    <a:ext uri="{9D8B030D-6E8A-4147-A177-3AD203B41FA5}">
                      <a16:colId xmlns:a16="http://schemas.microsoft.com/office/drawing/2014/main" val="1515813387"/>
                    </a:ext>
                  </a:extLst>
                </a:gridCol>
              </a:tblGrid>
              <a:tr h="477053">
                <a:tc>
                  <a:txBody>
                    <a:bodyPr/>
                    <a:lstStyle/>
                    <a:p>
                      <a:pPr marL="0" indent="266700" algn="ctr" defTabSz="1219200" rtl="0" eaLnBrk="1" latinLnBrk="0" hangingPunct="1">
                        <a:lnSpc>
                          <a:spcPct val="115000"/>
                        </a:lnSpc>
                        <a:spcAft>
                          <a:spcPts val="0"/>
                        </a:spcAft>
                      </a:pPr>
                      <a:r>
                        <a:rPr lang="e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method</a:t>
                      </a:r>
                    </a:p>
                  </a:txBody>
                  <a:tcPr marL="68580" marR="68580" marT="0" marB="0" anchor="ctr"/>
                </a:tc>
                <a:tc>
                  <a:txBody>
                    <a:bodyPr/>
                    <a:lstStyle/>
                    <a:p>
                      <a:pPr marL="0" indent="266700" algn="ctr" defTabSz="1219200" rtl="0" eaLnBrk="1" latinLnBrk="0" hangingPunct="1">
                        <a:lnSpc>
                          <a:spcPct val="115000"/>
                        </a:lnSpc>
                        <a:spcAft>
                          <a:spcPts val="0"/>
                        </a:spcAft>
                      </a:pPr>
                      <a:r>
                        <a:rPr lang="e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illustrate</a:t>
                      </a:r>
                    </a:p>
                  </a:txBody>
                  <a:tcPr marL="68580" marR="68580" marT="0" marB="0" anchor="ctr"/>
                </a:tc>
                <a:extLst>
                  <a:ext uri="{0D108BD9-81ED-4DB2-BD59-A6C34878D82A}">
                    <a16:rowId xmlns:a16="http://schemas.microsoft.com/office/drawing/2014/main" val="4187052343"/>
                  </a:ext>
                </a:extLst>
              </a:tr>
              <a:tr h="477053">
                <a:tc>
                  <a:txBody>
                    <a:bodyPr/>
                    <a:lstStyle/>
                    <a:p>
                      <a:pPr marL="0" indent="26670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sum()</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Calculation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and</a:t>
                      </a:r>
                    </a:p>
                  </a:txBody>
                  <a:tcPr marL="68580" marR="68580" marT="0" marB="0" anchor="ctr"/>
                </a:tc>
                <a:extLst>
                  <a:ext uri="{0D108BD9-81ED-4DB2-BD59-A6C34878D82A}">
                    <a16:rowId xmlns:a16="http://schemas.microsoft.com/office/drawing/2014/main" val="2276109380"/>
                  </a:ext>
                </a:extLst>
              </a:tr>
              <a:tr h="477053">
                <a:tc>
                  <a:txBody>
                    <a:bodyPr/>
                    <a:lstStyle/>
                    <a:p>
                      <a:pPr marL="0" indent="26670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mean()</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Calculate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average</a:t>
                      </a:r>
                    </a:p>
                  </a:txBody>
                  <a:tcPr marL="68580" marR="68580" marT="0" marB="0" anchor="ctr"/>
                </a:tc>
                <a:extLst>
                  <a:ext uri="{0D108BD9-81ED-4DB2-BD59-A6C34878D82A}">
                    <a16:rowId xmlns:a16="http://schemas.microsoft.com/office/drawing/2014/main" val="2075096867"/>
                  </a:ext>
                </a:extLst>
              </a:tr>
              <a:tr h="477053">
                <a:tc>
                  <a:txBody>
                    <a:bodyPr/>
                    <a:lstStyle/>
                    <a:p>
                      <a:pPr marL="0" indent="26670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median()</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Calculating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median</a:t>
                      </a:r>
                    </a:p>
                  </a:txBody>
                  <a:tcPr marL="68580" marR="68580" marT="0" marB="0" anchor="ctr"/>
                </a:tc>
                <a:extLst>
                  <a:ext uri="{0D108BD9-81ED-4DB2-BD59-A6C34878D82A}">
                    <a16:rowId xmlns:a16="http://schemas.microsoft.com/office/drawing/2014/main" val="2469291200"/>
                  </a:ext>
                </a:extLst>
              </a:tr>
              <a:tr h="477053">
                <a:tc>
                  <a:txBody>
                    <a:bodyPr/>
                    <a:lstStyle/>
                    <a:p>
                      <a:pPr marL="0" indent="26670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max() , min()</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Calculate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maximum and minimum values</a:t>
                      </a:r>
                    </a:p>
                  </a:txBody>
                  <a:tcPr marL="68580" marR="68580" marT="0" marB="0" anchor="ctr"/>
                </a:tc>
                <a:extLst>
                  <a:ext uri="{0D108BD9-81ED-4DB2-BD59-A6C34878D82A}">
                    <a16:rowId xmlns:a16="http://schemas.microsoft.com/office/drawing/2014/main" val="2206652685"/>
                  </a:ext>
                </a:extLst>
              </a:tr>
              <a:tr h="477053">
                <a:tc>
                  <a:txBody>
                    <a:bodyPr/>
                    <a:lstStyle/>
                    <a:p>
                      <a:pPr marL="0" indent="26670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idxmax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Calculate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maximum index value</a:t>
                      </a:r>
                    </a:p>
                  </a:txBody>
                  <a:tcPr marL="68580" marR="68580" marT="0" marB="0" anchor="ctr"/>
                </a:tc>
                <a:extLst>
                  <a:ext uri="{0D108BD9-81ED-4DB2-BD59-A6C34878D82A}">
                    <a16:rowId xmlns:a16="http://schemas.microsoft.com/office/drawing/2014/main" val="3187339913"/>
                  </a:ext>
                </a:extLst>
              </a:tr>
              <a:tr h="477053">
                <a:tc>
                  <a:txBody>
                    <a:bodyPr/>
                    <a:lstStyle/>
                    <a:p>
                      <a:pPr marL="0" indent="26670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idxmin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Calculate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minimum index value</a:t>
                      </a:r>
                    </a:p>
                  </a:txBody>
                  <a:tcPr marL="68580" marR="68580" marT="0" marB="0" anchor="ctr"/>
                </a:tc>
                <a:extLst>
                  <a:ext uri="{0D108BD9-81ED-4DB2-BD59-A6C34878D82A}">
                    <a16:rowId xmlns:a16="http://schemas.microsoft.com/office/drawing/2014/main" val="1223365546"/>
                  </a:ext>
                </a:extLst>
              </a:tr>
              <a:tr h="477053">
                <a:tc>
                  <a:txBody>
                    <a:bodyPr/>
                    <a:lstStyle/>
                    <a:p>
                      <a:pPr marL="0" indent="26670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count()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Count the number of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non- </a:t>
                      </a:r>
                      <a:r>
                        <a:rPr lang="en" sz="1600" kern="100" dirty="0" err="1">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NaN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values</a:t>
                      </a:r>
                    </a:p>
                  </a:txBody>
                  <a:tcPr marL="68580" marR="68580" marT="0" marB="0" anchor="ctr"/>
                </a:tc>
                <a:extLst>
                  <a:ext uri="{0D108BD9-81ED-4DB2-BD59-A6C34878D82A}">
                    <a16:rowId xmlns:a16="http://schemas.microsoft.com/office/drawing/2014/main" val="989316306"/>
                  </a:ext>
                </a:extLst>
              </a:tr>
            </a:tbl>
          </a:graphicData>
        </a:graphic>
      </p:graphicFrame>
    </p:spTree>
    <p:extLst>
      <p:ext uri="{BB962C8B-B14F-4D97-AF65-F5344CB8AC3E}">
        <p14:creationId xmlns:p14="http://schemas.microsoft.com/office/powerpoint/2010/main" val="3890077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3.6.1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Statistical computing</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graphicFrame>
        <p:nvGraphicFramePr>
          <p:cNvPr id="12" name="表格 11"/>
          <p:cNvGraphicFramePr>
            <a:graphicFrameLocks noGrp="1"/>
          </p:cNvGraphicFramePr>
          <p:nvPr>
            <p:extLst>
              <p:ext uri="{D42A27DB-BD31-4B8C-83A1-F6EECF244321}">
                <p14:modId xmlns:p14="http://schemas.microsoft.com/office/powerpoint/2010/main" val="3377648394"/>
              </p:ext>
            </p:extLst>
          </p:nvPr>
        </p:nvGraphicFramePr>
        <p:xfrm>
          <a:off x="1414686" y="2349673"/>
          <a:ext cx="9361039" cy="3940548"/>
        </p:xfrm>
        <a:graphic>
          <a:graphicData uri="http://schemas.openxmlformats.org/drawingml/2006/table">
            <a:tbl>
              <a:tblPr>
                <a:tableStyleId>{00A15C55-8517-42AA-B614-E9B94910E393}</a:tableStyleId>
              </a:tblPr>
              <a:tblGrid>
                <a:gridCol w="2664296">
                  <a:extLst>
                    <a:ext uri="{9D8B030D-6E8A-4147-A177-3AD203B41FA5}">
                      <a16:colId xmlns:a16="http://schemas.microsoft.com/office/drawing/2014/main" val="1345553933"/>
                    </a:ext>
                  </a:extLst>
                </a:gridCol>
                <a:gridCol w="6696743">
                  <a:extLst>
                    <a:ext uri="{9D8B030D-6E8A-4147-A177-3AD203B41FA5}">
                      <a16:colId xmlns:a16="http://schemas.microsoft.com/office/drawing/2014/main" val="1515813387"/>
                    </a:ext>
                  </a:extLst>
                </a:gridCol>
              </a:tblGrid>
              <a:tr h="477053">
                <a:tc>
                  <a:txBody>
                    <a:bodyPr/>
                    <a:lstStyle/>
                    <a:p>
                      <a:pPr marL="0" indent="266700" algn="ctr" defTabSz="1219200" rtl="0" eaLnBrk="1" latinLnBrk="0" hangingPunct="1">
                        <a:lnSpc>
                          <a:spcPct val="115000"/>
                        </a:lnSpc>
                        <a:spcAft>
                          <a:spcPts val="0"/>
                        </a:spcAft>
                      </a:pPr>
                      <a:r>
                        <a:rPr lang="e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method</a:t>
                      </a:r>
                    </a:p>
                  </a:txBody>
                  <a:tcPr marL="68580" marR="68580" marT="0" marB="0" anchor="ctr"/>
                </a:tc>
                <a:tc>
                  <a:txBody>
                    <a:bodyPr/>
                    <a:lstStyle/>
                    <a:p>
                      <a:pPr marL="0" indent="266700" algn="ctr" defTabSz="1219200" rtl="0" eaLnBrk="1" latinLnBrk="0" hangingPunct="1">
                        <a:lnSpc>
                          <a:spcPct val="115000"/>
                        </a:lnSpc>
                        <a:spcAft>
                          <a:spcPts val="0"/>
                        </a:spcAft>
                      </a:pPr>
                      <a:r>
                        <a:rPr lang="en" sz="1600" b="1"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illustrate</a:t>
                      </a:r>
                    </a:p>
                  </a:txBody>
                  <a:tcPr marL="68580" marR="68580" marT="0" marB="0" anchor="ctr"/>
                </a:tc>
                <a:extLst>
                  <a:ext uri="{0D108BD9-81ED-4DB2-BD59-A6C34878D82A}">
                    <a16:rowId xmlns:a16="http://schemas.microsoft.com/office/drawing/2014/main" val="4187052343"/>
                  </a:ext>
                </a:extLst>
              </a:tr>
              <a:tr h="477053">
                <a:tc>
                  <a:txBody>
                    <a:bodyPr/>
                    <a:lstStyle/>
                    <a:p>
                      <a:pPr marL="0" indent="26670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var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variance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of sample values</a:t>
                      </a:r>
                    </a:p>
                  </a:txBody>
                  <a:tcPr marL="68580" marR="68580" marT="0" marB="0" anchor="ctr"/>
                </a:tc>
                <a:extLst>
                  <a:ext uri="{0D108BD9-81ED-4DB2-BD59-A6C34878D82A}">
                    <a16:rowId xmlns:a16="http://schemas.microsoft.com/office/drawing/2014/main" val="2276109380"/>
                  </a:ext>
                </a:extLst>
              </a:tr>
              <a:tr h="477053">
                <a:tc>
                  <a:txBody>
                    <a:bodyPr/>
                    <a:lstStyle/>
                    <a:p>
                      <a:pPr marL="0" indent="26670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std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standard deviation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of sample values</a:t>
                      </a:r>
                    </a:p>
                  </a:txBody>
                  <a:tcPr marL="68580" marR="68580" marT="0" marB="0" anchor="ctr"/>
                </a:tc>
                <a:extLst>
                  <a:ext uri="{0D108BD9-81ED-4DB2-BD59-A6C34878D82A}">
                    <a16:rowId xmlns:a16="http://schemas.microsoft.com/office/drawing/2014/main" val="2075096867"/>
                  </a:ext>
                </a:extLst>
              </a:tr>
              <a:tr h="477053">
                <a:tc>
                  <a:txBody>
                    <a:bodyPr/>
                    <a:lstStyle/>
                    <a:p>
                      <a:pPr marL="0" indent="266700" algn="ctr"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skew()</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Calculate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skewness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(third moment) of the sample values</a:t>
                      </a:r>
                    </a:p>
                  </a:txBody>
                  <a:tcPr marL="68580" marR="68580" marT="0" marB="0" anchor="ctr"/>
                </a:tc>
                <a:extLst>
                  <a:ext uri="{0D108BD9-81ED-4DB2-BD59-A6C34878D82A}">
                    <a16:rowId xmlns:a16="http://schemas.microsoft.com/office/drawing/2014/main" val="2469291200"/>
                  </a:ext>
                </a:extLst>
              </a:tr>
              <a:tr h="477053">
                <a:tc>
                  <a:txBody>
                    <a:bodyPr/>
                    <a:lstStyle/>
                    <a:p>
                      <a:pPr marL="0" indent="26670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kurt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Calculates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kurtosis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(fourth-order moment) of the sample values</a:t>
                      </a:r>
                    </a:p>
                  </a:txBody>
                  <a:tcPr marL="68580" marR="68580" marT="0" marB="0" anchor="ctr"/>
                </a:tc>
                <a:extLst>
                  <a:ext uri="{0D108BD9-81ED-4DB2-BD59-A6C34878D82A}">
                    <a16:rowId xmlns:a16="http://schemas.microsoft.com/office/drawing/2014/main" val="2206652685"/>
                  </a:ext>
                </a:extLst>
              </a:tr>
              <a:tr h="477053">
                <a:tc>
                  <a:txBody>
                    <a:bodyPr/>
                    <a:lstStyle/>
                    <a:p>
                      <a:pPr marL="0" indent="26670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cumsum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cumulative sum </a:t>
                      </a:r>
                      <a:endPar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87339913"/>
                  </a:ext>
                </a:extLst>
              </a:tr>
              <a:tr h="477053">
                <a:tc>
                  <a:txBody>
                    <a:bodyPr/>
                    <a:lstStyle/>
                    <a:p>
                      <a:pPr marL="0" indent="26670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cummin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 , </a:t>
                      </a: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cummax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the cumulative minimum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and </a:t>
                      </a: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cumulative maximum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of sample values</a:t>
                      </a:r>
                    </a:p>
                  </a:txBody>
                  <a:tcPr marL="68580" marR="68580" marT="0" marB="0" anchor="ctr"/>
                </a:tc>
                <a:extLst>
                  <a:ext uri="{0D108BD9-81ED-4DB2-BD59-A6C34878D82A}">
                    <a16:rowId xmlns:a16="http://schemas.microsoft.com/office/drawing/2014/main" val="1223365546"/>
                  </a:ext>
                </a:extLst>
              </a:tr>
              <a:tr h="477053">
                <a:tc>
                  <a:txBody>
                    <a:bodyPr/>
                    <a:lstStyle/>
                    <a:p>
                      <a:pPr marL="0" indent="266700" algn="ctr" defTabSz="1219200" rtl="0" eaLnBrk="1" latinLnBrk="0" hangingPunct="1">
                        <a:lnSpc>
                          <a:spcPct val="115000"/>
                        </a:lnSpc>
                        <a:spcAft>
                          <a:spcPts val="0"/>
                        </a:spcAft>
                      </a:pPr>
                      <a:r>
                        <a:rPr lang="en" sz="1600" kern="100" dirty="0" err="1">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cumprod </a:t>
                      </a:r>
                      <a:r>
                        <a:rPr lang="e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600" kern="100" dirty="0">
                        <a:solidFill>
                          <a:srgbClr val="59595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266700" algn="l" defTabSz="1219200" rtl="0" eaLnBrk="1" latinLnBrk="0" hangingPunct="1">
                        <a:lnSpc>
                          <a:spcPct val="115000"/>
                        </a:lnSpc>
                        <a:spcAft>
                          <a:spcPts val="0"/>
                        </a:spcAft>
                      </a:pPr>
                      <a:r>
                        <a:rPr lang="e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cumulative </a:t>
                      </a:r>
                      <a:r>
                        <a:rPr lang="en" altLang="en-US"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rPr>
                        <a:t>product </a:t>
                      </a:r>
                      <a:endParaRPr lang="zh-CN" sz="1600" kern="100" dirty="0">
                        <a:solidFill>
                          <a:srgbClr val="1369B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89316306"/>
                  </a:ext>
                </a:extLst>
              </a:tr>
            </a:tbl>
          </a:graphicData>
        </a:graphic>
      </p:graphicFrame>
      <p:sp>
        <p:nvSpPr>
          <p:cNvPr id="2" name="矩形: 圆角 139">
            <a:extLst>
              <a:ext uri="{FF2B5EF4-FFF2-40B4-BE49-F238E27FC236}">
                <a16:creationId xmlns:a16="http://schemas.microsoft.com/office/drawing/2014/main" id="{FBA9F51B-FA2B-BFF9-744D-5015CEA47537}"/>
              </a:ext>
            </a:extLst>
          </p:cNvPr>
          <p:cNvSpPr/>
          <p:nvPr/>
        </p:nvSpPr>
        <p:spPr>
          <a:xfrm>
            <a:off x="1276318" y="1138779"/>
            <a:ext cx="61150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rPr>
              <a:t>Statistical calculation methods</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2/2</a:t>
            </a:r>
            <a:r>
              <a:rPr lang="zh-CN" altLang="en-US"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Tree>
    <p:extLst>
      <p:ext uri="{BB962C8B-B14F-4D97-AF65-F5344CB8AC3E}">
        <p14:creationId xmlns:p14="http://schemas.microsoft.com/office/powerpoint/2010/main" val="3008757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3.6.2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Statistical description</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7" name="原创设计师QQ598969553          _3"/>
          <p:cNvSpPr/>
          <p:nvPr/>
        </p:nvSpPr>
        <p:spPr>
          <a:xfrm>
            <a:off x="1019175" y="2464940"/>
            <a:ext cx="4590731" cy="269304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原创设计师QQ598969553          _4"/>
          <p:cNvSpPr/>
          <p:nvPr/>
        </p:nvSpPr>
        <p:spPr>
          <a:xfrm>
            <a:off x="1459786" y="3078566"/>
            <a:ext cx="3843331" cy="1895519"/>
          </a:xfrm>
          <a:prstGeom prst="rect">
            <a:avLst/>
          </a:prstGeom>
        </p:spPr>
        <p:txBody>
          <a:bodyPr wrap="square">
            <a:spAutoFit/>
          </a:bodyPr>
          <a:lstStyle/>
          <a:p>
            <a:pPr algn="just">
              <a:lnSpc>
                <a:spcPct val="150000"/>
              </a:lnSpc>
            </a:pPr>
            <a:r>
              <a:rPr lang="en-US" altLang="en-US" sz="1600" dirty="0">
                <a:solidFill>
                  <a:srgbClr val="595959"/>
                </a:solidFill>
                <a:latin typeface="微软雅黑" panose="020B0503020204020204" pitchFamily="34" charset="-122"/>
                <a:ea typeface="微软雅黑" panose="020B0503020204020204" pitchFamily="34" charset="-122"/>
                <a:cs typeface="+mn-ea"/>
              </a:rPr>
              <a:t>Master the way of statistical description and be able to describe the statistical indicators of the object of the </a:t>
            </a:r>
            <a:r>
              <a:rPr lang="en-US" altLang="en-US" sz="1600" dirty="0" err="1">
                <a:solidFill>
                  <a:srgbClr val="595959"/>
                </a:solidFill>
                <a:latin typeface="微软雅黑" panose="020B0503020204020204" pitchFamily="34" charset="-122"/>
                <a:ea typeface="微软雅黑" panose="020B0503020204020204" pitchFamily="34" charset="-122"/>
                <a:cs typeface="+mn-ea"/>
              </a:rPr>
              <a:t>DataFrame</a:t>
            </a:r>
            <a:r>
              <a:rPr lang="en-US" altLang="en-US" sz="1600" dirty="0">
                <a:solidFill>
                  <a:srgbClr val="595959"/>
                </a:solidFill>
                <a:latin typeface="微软雅黑" panose="020B0503020204020204" pitchFamily="34" charset="-122"/>
                <a:ea typeface="微软雅黑" panose="020B0503020204020204" pitchFamily="34" charset="-122"/>
                <a:cs typeface="+mn-ea"/>
              </a:rPr>
              <a:t> class through the </a:t>
            </a:r>
            <a:r>
              <a:rPr lang="en-US" altLang="en-US" sz="1600" dirty="0">
                <a:solidFill>
                  <a:srgbClr val="1369B2"/>
                </a:solidFill>
                <a:latin typeface="微软雅黑" panose="020B0503020204020204" pitchFamily="34" charset="-122"/>
                <a:ea typeface="微软雅黑" panose="020B0503020204020204" pitchFamily="34" charset="-122"/>
                <a:cs typeface="+mn-ea"/>
              </a:rPr>
              <a:t>describe() method</a:t>
            </a:r>
            <a:endParaRPr lang="en" altLang="zh-CN" sz="1600" dirty="0">
              <a:solidFill>
                <a:srgbClr val="1369B2"/>
              </a:solidFill>
              <a:latin typeface="微软雅黑" panose="020B0503020204020204" pitchFamily="34" charset="-122"/>
              <a:ea typeface="微软雅黑" panose="020B0503020204020204" pitchFamily="34" charset="-122"/>
              <a:cs typeface="+mn-ea"/>
            </a:endParaRPr>
          </a:p>
        </p:txBody>
      </p:sp>
      <p:sp>
        <p:nvSpPr>
          <p:cNvPr id="9" name="原创设计师QQ598969553          _7"/>
          <p:cNvSpPr txBox="1"/>
          <p:nvPr/>
        </p:nvSpPr>
        <p:spPr>
          <a:xfrm>
            <a:off x="1019176" y="2546534"/>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2027150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4159427"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3.6.2</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Statistical description</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1E1BFBFC-8168-1953-8181-1D9657228AA6}"/>
              </a:ext>
            </a:extLst>
          </p:cNvPr>
          <p:cNvSpPr txBox="1"/>
          <p:nvPr/>
        </p:nvSpPr>
        <p:spPr>
          <a:xfrm>
            <a:off x="1322024" y="1069902"/>
            <a:ext cx="9546364" cy="1705403"/>
          </a:xfrm>
          <a:prstGeom prst="rect">
            <a:avLst/>
          </a:prstGeom>
          <a:noFill/>
        </p:spPr>
        <p:txBody>
          <a:bodyPr wrap="square">
            <a:spAutoFit/>
          </a:bodyPr>
          <a:lstStyle/>
          <a:p>
            <a:pPr algn="just">
              <a:lnSpc>
                <a:spcPct val="150000"/>
              </a:lnSpc>
            </a:pPr>
            <a:r>
              <a:rPr lang="en" altLang="zh-CN" sz="1800" kern="0" dirty="0">
                <a:solidFill>
                  <a:srgbClr val="595959"/>
                </a:solidFill>
                <a:latin typeface="Microsoft YaHei" panose="020B0503020204020204" pitchFamily="34" charset="-122"/>
                <a:ea typeface="Microsoft YaHei" panose="020B0503020204020204" pitchFamily="34" charset="-122"/>
              </a:rPr>
              <a:t>If we want to </a:t>
            </a:r>
            <a:r>
              <a:rPr lang="en" altLang="zh-CN" sz="1800" kern="0" dirty="0">
                <a:solidFill>
                  <a:srgbClr val="1369B2"/>
                </a:solidFill>
                <a:latin typeface="Microsoft YaHei" panose="020B0503020204020204" pitchFamily="34" charset="-122"/>
                <a:ea typeface="Microsoft YaHei" panose="020B0503020204020204" pitchFamily="34" charset="-122"/>
              </a:rPr>
              <a:t>describe multiple statistical indicators of Series or DataFrame objects at one time </a:t>
            </a:r>
            <a:r>
              <a:rPr lang="en" altLang="zh-CN" sz="1800" kern="0" dirty="0">
                <a:solidFill>
                  <a:srgbClr val="595959"/>
                </a:solidFill>
                <a:latin typeface="Microsoft YaHei" panose="020B0503020204020204" pitchFamily="34" charset="-122"/>
                <a:ea typeface="Microsoft YaHei" panose="020B0503020204020204" pitchFamily="34" charset="-122"/>
              </a:rPr>
              <a:t>, such as the average, maximum, minimum, sum, etc., we can </a:t>
            </a:r>
            <a:r>
              <a:rPr lang="en" altLang="zh-CN" sz="1800" kern="0" dirty="0">
                <a:solidFill>
                  <a:srgbClr val="1369B2"/>
                </a:solidFill>
                <a:latin typeface="Microsoft YaHei" panose="020B0503020204020204" pitchFamily="34" charset="-122"/>
                <a:ea typeface="Microsoft YaHei" panose="020B0503020204020204" pitchFamily="34" charset="-122"/>
              </a:rPr>
              <a:t>call the describe() method to achieve it </a:t>
            </a:r>
            <a:r>
              <a:rPr lang="en" altLang="zh-CN" sz="1800" kern="0" dirty="0">
                <a:solidFill>
                  <a:srgbClr val="595959"/>
                </a:solidFill>
                <a:latin typeface="Microsoft YaHei" panose="020B0503020204020204" pitchFamily="34" charset="-122"/>
                <a:ea typeface="Microsoft YaHei" panose="020B0503020204020204" pitchFamily="34" charset="-122"/>
              </a:rPr>
              <a:t>instead of calling each statistical calculation method one by one.</a:t>
            </a:r>
          </a:p>
        </p:txBody>
      </p:sp>
      <p:sp>
        <p:nvSpPr>
          <p:cNvPr id="13" name="矩形 12">
            <a:extLst>
              <a:ext uri="{FF2B5EF4-FFF2-40B4-BE49-F238E27FC236}">
                <a16:creationId xmlns:a16="http://schemas.microsoft.com/office/drawing/2014/main" id="{361CAA81-0507-65DC-AD31-AFCAEBF8588E}"/>
              </a:ext>
            </a:extLst>
          </p:cNvPr>
          <p:cNvSpPr/>
          <p:nvPr/>
        </p:nvSpPr>
        <p:spPr>
          <a:xfrm>
            <a:off x="1287706" y="3069754"/>
            <a:ext cx="9560028" cy="864096"/>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B9F3DCC8-58F8-42D9-C2A9-18C2C694DAF0}"/>
              </a:ext>
            </a:extLst>
          </p:cNvPr>
          <p:cNvSpPr txBox="1"/>
          <p:nvPr/>
        </p:nvSpPr>
        <p:spPr>
          <a:xfrm>
            <a:off x="1471023" y="3296280"/>
            <a:ext cx="9207057" cy="400494"/>
          </a:xfrm>
          <a:prstGeom prst="rect">
            <a:avLst/>
          </a:prstGeom>
          <a:noFill/>
        </p:spPr>
        <p:txBody>
          <a:bodyPr wrap="square">
            <a:spAutoFit/>
          </a:bodyPr>
          <a:lstStyle/>
          <a:p>
            <a:pPr algn="ctr">
              <a:lnSpc>
                <a:spcPct val="115000"/>
              </a:lnSpc>
            </a:pPr>
            <a:r>
              <a:rPr lang="en" altLang="zh-CN" sz="1800" dirty="0">
                <a:solidFill>
                  <a:srgbClr val="000000"/>
                </a:solidFill>
                <a:latin typeface="Courier New" panose="02070309020205020404" pitchFamily="49" charset="0"/>
                <a:ea typeface="宋体" panose="02010600030101010101" pitchFamily="2" charset="-122"/>
              </a:rPr>
              <a:t>describe(percentiles=None, include=None, exclude=None)</a:t>
            </a:r>
            <a:endParaRPr lang="zh-CN" altLang="zh-CN" sz="1800" dirty="0">
              <a:solidFill>
                <a:srgbClr val="000000"/>
              </a:solidFill>
              <a:latin typeface="Courier New" panose="02070309020205020404" pitchFamily="49" charset="0"/>
              <a:ea typeface="宋体" panose="02010600030101010101" pitchFamily="2" charset="-122"/>
            </a:endParaRPr>
          </a:p>
        </p:txBody>
      </p:sp>
      <p:sp>
        <p:nvSpPr>
          <p:cNvPr id="15" name="文本框 14">
            <a:extLst>
              <a:ext uri="{FF2B5EF4-FFF2-40B4-BE49-F238E27FC236}">
                <a16:creationId xmlns:a16="http://schemas.microsoft.com/office/drawing/2014/main" id="{DF0A659E-D95A-F0D1-47BF-28CAA877788D}"/>
              </a:ext>
            </a:extLst>
          </p:cNvPr>
          <p:cNvSpPr txBox="1"/>
          <p:nvPr/>
        </p:nvSpPr>
        <p:spPr>
          <a:xfrm>
            <a:off x="1301370" y="3967743"/>
            <a:ext cx="9546364" cy="1754326"/>
          </a:xfrm>
          <a:prstGeom prst="rect">
            <a:avLst/>
          </a:prstGeom>
          <a:noFill/>
        </p:spPr>
        <p:txBody>
          <a:bodyPr wrap="square">
            <a:spAutoFit/>
          </a:bodyPr>
          <a:lstStyle/>
          <a:p>
            <a:pPr lvl="0" indent="-342900">
              <a:lnSpc>
                <a:spcPct val="150000"/>
              </a:lnSpc>
              <a:buFont typeface="Wingdings" pitchFamily="2" charset="2"/>
              <a:buChar char="Ø"/>
            </a:pP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percentiles : indicates </a:t>
            </a:r>
            <a:r>
              <a:rPr lang="en" altLang="zh-CN" sz="1800" kern="0" dirty="0">
                <a:solidFill>
                  <a:srgbClr val="1369B2"/>
                </a:solidFill>
                <a:latin typeface="Times New Roman" panose="02020603050405020304" pitchFamily="18" charset="0"/>
                <a:ea typeface="宋体" panose="02010600030101010101" pitchFamily="2" charset="-122"/>
                <a:cs typeface="Times New Roman" panose="02020603050405020304" pitchFamily="18" charset="0"/>
              </a:rPr>
              <a:t>the percentage contained in the result </a:t>
            </a: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between [0,1] . If this parameter is not set, the default is [0.25,0.5,0.75] , which means that the 25% , 50% , and 75% quantiles are displayed.</a:t>
            </a:r>
          </a:p>
          <a:p>
            <a:pPr lvl="0" indent="-342900">
              <a:lnSpc>
                <a:spcPct val="150000"/>
              </a:lnSpc>
              <a:buFont typeface="Wingdings" pitchFamily="2" charset="2"/>
              <a:buChar char="Ø"/>
            </a:pP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include : indicates </a:t>
            </a:r>
            <a:r>
              <a:rPr lang="en" altLang="zh-CN" sz="1800" kern="0" dirty="0">
                <a:solidFill>
                  <a:srgbClr val="1369B2"/>
                </a:solidFill>
                <a:latin typeface="Times New Roman" panose="02020603050405020304" pitchFamily="18" charset="0"/>
                <a:ea typeface="宋体" panose="02010600030101010101" pitchFamily="2" charset="-122"/>
                <a:cs typeface="Times New Roman" panose="02020603050405020304" pitchFamily="18" charset="0"/>
              </a:rPr>
              <a:t>a whitelist </a:t>
            </a: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of data types to be included in the result . The default value is None .</a:t>
            </a:r>
          </a:p>
          <a:p>
            <a:pPr lvl="0" indent="-342900">
              <a:lnSpc>
                <a:spcPct val="150000"/>
              </a:lnSpc>
              <a:buFont typeface="Wingdings" pitchFamily="2" charset="2"/>
              <a:buChar char="Ø"/>
            </a:pP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exclude : Indicates </a:t>
            </a:r>
            <a:r>
              <a:rPr lang="en" altLang="zh-CN" sz="1800" kern="0" dirty="0">
                <a:solidFill>
                  <a:srgbClr val="1369B2"/>
                </a:solidFill>
                <a:latin typeface="Times New Roman" panose="02020603050405020304" pitchFamily="18" charset="0"/>
                <a:ea typeface="宋体" panose="02010600030101010101" pitchFamily="2" charset="-122"/>
                <a:cs typeface="Times New Roman" panose="02020603050405020304" pitchFamily="18" charset="0"/>
              </a:rPr>
              <a:t>a blacklist of data types to be ignored in the result </a:t>
            </a:r>
            <a:r>
              <a:rPr lang="en" altLang="zh-CN" sz="1800" kern="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rPr>
              <a:t>. The default value is None .</a:t>
            </a:r>
          </a:p>
        </p:txBody>
      </p:sp>
      <p:sp>
        <p:nvSpPr>
          <p:cNvPr id="2" name="文本框 1">
            <a:extLst>
              <a:ext uri="{FF2B5EF4-FFF2-40B4-BE49-F238E27FC236}">
                <a16:creationId xmlns:a16="http://schemas.microsoft.com/office/drawing/2014/main" id="{3CAF3725-5603-DFBD-67D5-DAD699437F1E}"/>
              </a:ext>
            </a:extLst>
          </p:cNvPr>
          <p:cNvSpPr txBox="1"/>
          <p:nvPr/>
        </p:nvSpPr>
        <p:spPr>
          <a:xfrm>
            <a:off x="3015190" y="6232662"/>
            <a:ext cx="5760640" cy="400110"/>
          </a:xfrm>
          <a:prstGeom prst="rect">
            <a:avLst/>
          </a:prstGeom>
          <a:noFill/>
        </p:spPr>
        <p:txBody>
          <a:bodyPr wrap="square" rtlCol="0">
            <a:spAutoFit/>
          </a:bodyPr>
          <a:lstStyle/>
          <a:p>
            <a:pPr algn="ctr"/>
            <a:r>
              <a:rPr lang="en-US" altLang="zh-CN"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rPr>
              <a:t>Try demo codes on page 81-82.</a:t>
            </a:r>
            <a:endParaRPr lang="zh-CN" altLang="en-US" sz="2000" b="1" dirty="0">
              <a:solidFill>
                <a:schemeClr val="tx1">
                  <a:lumMod val="75000"/>
                  <a:lumOff val="25000"/>
                </a:schemeClr>
              </a:solidFill>
              <a:highlight>
                <a:srgbClr val="00FF00"/>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5014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934966" y="2709714"/>
            <a:ext cx="6733001" cy="830997"/>
          </a:xfrm>
          <a:prstGeom prst="rect">
            <a:avLst/>
          </a:prstGeom>
          <a:noFill/>
        </p:spPr>
        <p:txBody>
          <a:bodyPr wrap="square" lIns="91443" tIns="45720" rIns="91443" bIns="45720" rtlCol="0">
            <a:spAutoFit/>
          </a:bodyPr>
          <a:lstStyle/>
          <a:p>
            <a:pPr algn="ctr"/>
            <a:r>
              <a:rPr lang="en" altLang="zh-CN" sz="4800" b="1" dirty="0">
                <a:solidFill>
                  <a:srgbClr val="595959"/>
                </a:solidFill>
                <a:latin typeface="微软雅黑" panose="020B0503020204020204" pitchFamily="34" charset="-122"/>
                <a:ea typeface="微软雅黑" panose="020B0503020204020204" pitchFamily="34" charset="-122"/>
                <a:cs typeface="+mn-ea"/>
              </a:rPr>
              <a:t>Hierarchical index operations</a:t>
            </a:r>
            <a:endParaRPr lang="en-GB" altLang="zh-CN" sz="4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4" name="TextBox 48"/>
          <p:cNvSpPr txBox="1"/>
          <p:nvPr/>
        </p:nvSpPr>
        <p:spPr>
          <a:xfrm>
            <a:off x="1126654" y="2968089"/>
            <a:ext cx="2232248" cy="923330"/>
          </a:xfrm>
          <a:prstGeom prst="rect">
            <a:avLst/>
          </a:prstGeom>
          <a:noFill/>
        </p:spPr>
        <p:txBody>
          <a:bodyPr wrap="square" lIns="91443" tIns="45720" rIns="91443" bIns="45720" rtlCol="0">
            <a:spAutoFit/>
          </a:bodyPr>
          <a:lstStyle/>
          <a:p>
            <a:pPr algn="ctr"/>
            <a:r>
              <a:rPr lang="en" altLang="zh-CN" sz="5400" b="1" dirty="0">
                <a:solidFill>
                  <a:srgbClr val="FAFAFA"/>
                </a:solidFill>
                <a:latin typeface="微软雅黑" panose="020B0503020204020204" pitchFamily="34" charset="-122"/>
                <a:ea typeface="微软雅黑" panose="020B0503020204020204" pitchFamily="34" charset="-122"/>
                <a:cs typeface="+mn-ea"/>
              </a:rPr>
              <a:t>3.7</a:t>
            </a:r>
            <a:endParaRPr lang="en-US" altLang="en-GB" sz="540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444288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6103644"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a Hierarchical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21363" y="857056"/>
            <a:ext cx="5638800" cy="5638800"/>
          </a:xfrm>
          <a:prstGeom prst="rect">
            <a:avLst/>
          </a:prstGeom>
        </p:spPr>
      </p:pic>
      <p:sp>
        <p:nvSpPr>
          <p:cNvPr id="10" name="原创设计师QQ598969553          _3"/>
          <p:cNvSpPr/>
          <p:nvPr/>
        </p:nvSpPr>
        <p:spPr>
          <a:xfrm>
            <a:off x="1019175" y="2464940"/>
            <a:ext cx="4590731" cy="2693046"/>
          </a:xfrm>
          <a:prstGeom prst="roundRect">
            <a:avLst>
              <a:gd name="adj" fmla="val 908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原创设计师QQ598969553          _4"/>
          <p:cNvSpPr/>
          <p:nvPr/>
        </p:nvSpPr>
        <p:spPr>
          <a:xfrm>
            <a:off x="1459787" y="3294590"/>
            <a:ext cx="3627308" cy="1705403"/>
          </a:xfrm>
          <a:prstGeom prst="rect">
            <a:avLst/>
          </a:prstGeom>
        </p:spPr>
        <p:txBody>
          <a:bodyPr wrap="square">
            <a:spAutoFit/>
          </a:bodyPr>
          <a:lstStyle/>
          <a:p>
            <a:pPr algn="just">
              <a:lnSpc>
                <a:spcPct val="150000"/>
              </a:lnSpc>
            </a:pPr>
            <a:r>
              <a:rPr lang="en" altLang="zh-CN" sz="1800" dirty="0">
                <a:solidFill>
                  <a:srgbClr val="595959"/>
                </a:solidFill>
                <a:latin typeface="微软雅黑" panose="020B0503020204020204" pitchFamily="34" charset="-122"/>
                <a:ea typeface="微软雅黑" panose="020B0503020204020204" pitchFamily="34" charset="-122"/>
                <a:cs typeface="+mn-ea"/>
              </a:rPr>
              <a:t>Understand </a:t>
            </a:r>
            <a:r>
              <a:rPr lang="en" altLang="en-US" sz="1800" dirty="0">
                <a:solidFill>
                  <a:srgbClr val="1369B2"/>
                </a:solidFill>
                <a:latin typeface="微软雅黑" panose="020B0503020204020204" pitchFamily="34" charset="-122"/>
                <a:ea typeface="微软雅黑" panose="020B0503020204020204" pitchFamily="34" charset="-122"/>
                <a:cs typeface="+mn-ea"/>
              </a:rPr>
              <a:t>how to create hierarchical indexes </a:t>
            </a:r>
            <a:r>
              <a:rPr lang="en" altLang="en-US" sz="1800" dirty="0">
                <a:solidFill>
                  <a:srgbClr val="595959"/>
                </a:solidFill>
                <a:latin typeface="微软雅黑" panose="020B0503020204020204" pitchFamily="34" charset="-122"/>
                <a:ea typeface="微软雅黑" panose="020B0503020204020204" pitchFamily="34" charset="-122"/>
                <a:cs typeface="+mn-ea"/>
              </a:rPr>
              <a:t>and be able to create hierarchical indexes in multiple ways</a:t>
            </a:r>
            <a:endParaRPr lang="zh-CN" altLang="zh-CN" sz="1800" dirty="0">
              <a:solidFill>
                <a:srgbClr val="595959"/>
              </a:solidFill>
              <a:latin typeface="微软雅黑" panose="020B0503020204020204" pitchFamily="34" charset="-122"/>
              <a:ea typeface="微软雅黑" panose="020B0503020204020204" pitchFamily="34" charset="-122"/>
              <a:cs typeface="+mn-ea"/>
            </a:endParaRPr>
          </a:p>
        </p:txBody>
      </p:sp>
      <p:sp>
        <p:nvSpPr>
          <p:cNvPr id="12" name="原创设计师QQ598969553          _7"/>
          <p:cNvSpPr txBox="1"/>
          <p:nvPr/>
        </p:nvSpPr>
        <p:spPr>
          <a:xfrm>
            <a:off x="1019176" y="2637706"/>
            <a:ext cx="4590730" cy="523220"/>
          </a:xfrm>
          <a:prstGeom prst="rect">
            <a:avLst/>
          </a:prstGeom>
          <a:noFill/>
        </p:spPr>
        <p:txBody>
          <a:bodyPr wrap="square" rtlCol="0">
            <a:spAutoFit/>
          </a:bodyPr>
          <a:lstStyle/>
          <a:p>
            <a:pPr lvl="0" algn="ctr" defTabSz="1216660">
              <a:spcBef>
                <a:spcPct val="20000"/>
              </a:spcBef>
              <a:defRPr/>
            </a:pPr>
            <a:r>
              <a:rPr lang="en" altLang="en-US" sz="2800" b="1" dirty="0">
                <a:solidFill>
                  <a:srgbClr val="1369B2"/>
                </a:solidFill>
                <a:latin typeface="微软雅黑" panose="020B0503020204020204" pitchFamily="34" charset="-122"/>
                <a:ea typeface="微软雅黑" panose="020B0503020204020204" pitchFamily="34" charset="-122"/>
                <a:cs typeface="+mn-ea"/>
                <a:sym typeface="+mn-lt"/>
              </a:rPr>
              <a:t>Learning objectives</a:t>
            </a:r>
          </a:p>
        </p:txBody>
      </p:sp>
    </p:spTree>
    <p:extLst>
      <p:ext uri="{BB962C8B-B14F-4D97-AF65-F5344CB8AC3E}">
        <p14:creationId xmlns:p14="http://schemas.microsoft.com/office/powerpoint/2010/main" val="3935839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2013" y="1980473"/>
            <a:ext cx="2915057" cy="3153215"/>
          </a:xfrm>
          <a:prstGeom prst="rect">
            <a:avLst/>
          </a:prstGeom>
        </p:spPr>
      </p:pic>
      <p:sp>
        <p:nvSpPr>
          <p:cNvPr id="31" name="Title 1"/>
          <p:cNvSpPr txBox="1"/>
          <p:nvPr/>
        </p:nvSpPr>
        <p:spPr>
          <a:xfrm>
            <a:off x="1143690" y="266995"/>
            <a:ext cx="6247660"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a Hierarchical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431483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Hierarchical Indexing</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4" name="矩形 3"/>
          <p:cNvSpPr/>
          <p:nvPr/>
        </p:nvSpPr>
        <p:spPr>
          <a:xfrm>
            <a:off x="1414686" y="2565698"/>
            <a:ext cx="4519467" cy="1884618"/>
          </a:xfrm>
          <a:prstGeom prst="rect">
            <a:avLst/>
          </a:prstGeom>
        </p:spPr>
        <p:txBody>
          <a:bodyPr wrap="square">
            <a:spAutoFit/>
          </a:bodyPr>
          <a:lstStyle/>
          <a:p>
            <a:pPr algn="just">
              <a:lnSpc>
                <a:spcPct val="150000"/>
              </a:lnSpc>
            </a:pPr>
            <a:r>
              <a:rPr lang="en-US" altLang="zh-CN" sz="2000" kern="0" dirty="0">
                <a:latin typeface="Microsoft YaHei" panose="020B0503020204020204" pitchFamily="34" charset="-122"/>
                <a:ea typeface="Microsoft YaHei" panose="020B0503020204020204" pitchFamily="34" charset="-122"/>
                <a:cs typeface="宋体" panose="02010600030101010101" pitchFamily="2" charset="-122"/>
              </a:rPr>
              <a:t>A hierarchical index can be understood as an extension of a single-level index, that is, </a:t>
            </a:r>
            <a:r>
              <a:rPr lang="en-US" altLang="zh-CN" sz="2000" kern="0" dirty="0">
                <a:solidFill>
                  <a:srgbClr val="1369B2"/>
                </a:solidFill>
                <a:latin typeface="Microsoft YaHei" panose="020B0503020204020204" pitchFamily="34" charset="-122"/>
                <a:ea typeface="Microsoft YaHei" panose="020B0503020204020204" pitchFamily="34" charset="-122"/>
                <a:cs typeface="宋体" panose="02010600030101010101" pitchFamily="2" charset="-122"/>
              </a:rPr>
              <a:t>an index with two or more levels in one axis.</a:t>
            </a:r>
            <a:endParaRPr lang="en" altLang="zh-CN" sz="2000" kern="0" dirty="0">
              <a:solidFill>
                <a:srgbClr val="595959"/>
              </a:solidFill>
              <a:latin typeface="Microsoft YaHei" panose="020B0503020204020204" pitchFamily="34" charset="-122"/>
              <a:ea typeface="Microsoft YaHei" panose="020B0503020204020204" pitchFamily="34" charset="-122"/>
              <a:cs typeface="宋体" panose="02010600030101010101" pitchFamily="2" charset="-122"/>
            </a:endParaRPr>
          </a:p>
        </p:txBody>
      </p:sp>
      <p:sp>
        <p:nvSpPr>
          <p:cNvPr id="6" name="矩形标注 5">
            <a:extLst>
              <a:ext uri="{FF2B5EF4-FFF2-40B4-BE49-F238E27FC236}">
                <a16:creationId xmlns:a16="http://schemas.microsoft.com/office/drawing/2014/main" id="{2DD36134-4B9C-75E2-A84F-506C84C246CB}"/>
              </a:ext>
            </a:extLst>
          </p:cNvPr>
          <p:cNvSpPr/>
          <p:nvPr/>
        </p:nvSpPr>
        <p:spPr>
          <a:xfrm>
            <a:off x="7103318" y="5156380"/>
            <a:ext cx="1440160" cy="937709"/>
          </a:xfrm>
          <a:prstGeom prst="wedgeRectCallout">
            <a:avLst>
              <a:gd name="adj1" fmla="val 21512"/>
              <a:gd name="adj2" fmla="val -7766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C2B2685-DAA3-969A-369C-E6BBAFDE9C01}"/>
              </a:ext>
            </a:extLst>
          </p:cNvPr>
          <p:cNvSpPr txBox="1"/>
          <p:nvPr/>
        </p:nvSpPr>
        <p:spPr>
          <a:xfrm>
            <a:off x="7247334" y="5201766"/>
            <a:ext cx="1152128" cy="507831"/>
          </a:xfrm>
          <a:prstGeom prst="rect">
            <a:avLst/>
          </a:prstGeom>
          <a:noFill/>
        </p:spPr>
        <p:txBody>
          <a:bodyPr wrap="square" rtlCol="0">
            <a:spAutoFit/>
          </a:bodyPr>
          <a:lstStyle/>
          <a:p>
            <a:pPr>
              <a:lnSpc>
                <a:spcPct val="150000"/>
              </a:lnSpc>
            </a:pP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Outer Index</a:t>
            </a:r>
            <a:endPar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
        <p:nvSpPr>
          <p:cNvPr id="8" name="矩形标注 7">
            <a:extLst>
              <a:ext uri="{FF2B5EF4-FFF2-40B4-BE49-F238E27FC236}">
                <a16:creationId xmlns:a16="http://schemas.microsoft.com/office/drawing/2014/main" id="{2DD36134-4B9C-75E2-A84F-506C84C246CB}"/>
              </a:ext>
            </a:extLst>
          </p:cNvPr>
          <p:cNvSpPr/>
          <p:nvPr/>
        </p:nvSpPr>
        <p:spPr>
          <a:xfrm>
            <a:off x="8975526" y="5156381"/>
            <a:ext cx="1440160" cy="937708"/>
          </a:xfrm>
          <a:prstGeom prst="wedgeRectCallout">
            <a:avLst>
              <a:gd name="adj1" fmla="val -21478"/>
              <a:gd name="adj2" fmla="val -7606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5C2B2685-DAA3-969A-369C-E6BBAFDE9C01}"/>
              </a:ext>
            </a:extLst>
          </p:cNvPr>
          <p:cNvSpPr txBox="1"/>
          <p:nvPr/>
        </p:nvSpPr>
        <p:spPr>
          <a:xfrm>
            <a:off x="9119542" y="5201766"/>
            <a:ext cx="1152128" cy="507831"/>
          </a:xfrm>
          <a:prstGeom prst="rect">
            <a:avLst/>
          </a:prstGeom>
          <a:noFill/>
        </p:spPr>
        <p:txBody>
          <a:bodyPr wrap="square" rtlCol="0">
            <a:spAutoFit/>
          </a:bodyPr>
          <a:lstStyle/>
          <a:p>
            <a:pPr>
              <a:lnSpc>
                <a:spcPct val="150000"/>
              </a:lnSpc>
            </a:pPr>
            <a:r>
              <a:rPr lang="en" altLang="en-US"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Inner </a:t>
            </a:r>
            <a:r>
              <a:rPr lang="en"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rPr>
              <a:t>index</a:t>
            </a:r>
            <a:endParaRPr lang="en-US" altLang="zh-CN" sz="1800" dirty="0">
              <a:solidFill>
                <a:schemeClr val="tx1">
                  <a:lumMod val="85000"/>
                  <a:lumOff val="15000"/>
                </a:schemeClr>
              </a:solidFill>
              <a:latin typeface="Microsoft YaHei" panose="020B0503020204020204" pitchFamily="34" charset="-122"/>
              <a:ea typeface="Microsoft YaHei" panose="020B0503020204020204" pitchFamily="34" charset="-122"/>
              <a:cs typeface="+mn-ea"/>
            </a:endParaRPr>
          </a:p>
        </p:txBody>
      </p:sp>
    </p:spTree>
    <p:extLst>
      <p:ext uri="{BB962C8B-B14F-4D97-AF65-F5344CB8AC3E}">
        <p14:creationId xmlns:p14="http://schemas.microsoft.com/office/powerpoint/2010/main" val="528515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383564"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a Hierarchical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406567"/>
            <a:ext cx="5943282"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How to create a hierarchical index</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grpSp>
        <p:nvGrpSpPr>
          <p:cNvPr id="4" name="组合 3"/>
          <p:cNvGrpSpPr/>
          <p:nvPr/>
        </p:nvGrpSpPr>
        <p:grpSpPr>
          <a:xfrm>
            <a:off x="4632705" y="3645818"/>
            <a:ext cx="2952328" cy="2160240"/>
            <a:chOff x="4220856" y="3555751"/>
            <a:chExt cx="2952328" cy="1530228"/>
          </a:xfrm>
        </p:grpSpPr>
        <p:sp>
          <p:nvSpPr>
            <p:cNvPr id="21" name="原创设计师QQ598969553          _3"/>
            <p:cNvSpPr/>
            <p:nvPr/>
          </p:nvSpPr>
          <p:spPr>
            <a:xfrm>
              <a:off x="4220856" y="3789835"/>
              <a:ext cx="2952328" cy="1296144"/>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原创设计师QQ598969553          _4"/>
            <p:cNvSpPr/>
            <p:nvPr/>
          </p:nvSpPr>
          <p:spPr>
            <a:xfrm>
              <a:off x="4570687" y="4169227"/>
              <a:ext cx="2330921" cy="732508"/>
            </a:xfrm>
            <a:prstGeom prst="rect">
              <a:avLst/>
            </a:prstGeom>
          </p:spPr>
          <p:txBody>
            <a:bodyPr wrap="square">
              <a:spAutoFit/>
            </a:bodyPr>
            <a:lstStyle/>
            <a:p>
              <a:pPr algn="ctr">
                <a:lnSpc>
                  <a:spcPct val="130000"/>
                </a:lnSpc>
              </a:pPr>
              <a:r>
                <a:rPr lang="en"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Create an object of MultiIndex class from </a:t>
              </a:r>
              <a:r>
                <a:rPr lang="en" altLang="zh-CN" sz="1600" dirty="0">
                  <a:solidFill>
                    <a:srgbClr val="1369B2"/>
                  </a:solidFill>
                  <a:latin typeface="微软雅黑" panose="020B0503020204020204" pitchFamily="34" charset="-122"/>
                  <a:ea typeface="微软雅黑" panose="020B0503020204020204" pitchFamily="34" charset="-122"/>
                  <a:cs typeface="+mn-ea"/>
                </a:rPr>
                <a:t>a nested list </a:t>
              </a:r>
              <a:r>
                <a:rPr lang="en"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23" name="组合 22"/>
            <p:cNvGrpSpPr/>
            <p:nvPr/>
          </p:nvGrpSpPr>
          <p:grpSpPr>
            <a:xfrm>
              <a:off x="4583038" y="3555751"/>
              <a:ext cx="2224713" cy="462161"/>
              <a:chOff x="2070292" y="3555751"/>
              <a:chExt cx="3279515" cy="462161"/>
            </a:xfrm>
          </p:grpSpPr>
          <p:sp>
            <p:nvSpPr>
              <p:cNvPr id="24" name="原创设计师QQ598969553          _6"/>
              <p:cNvSpPr/>
              <p:nvPr/>
            </p:nvSpPr>
            <p:spPr>
              <a:xfrm>
                <a:off x="2070292" y="3555751"/>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5" name="原创设计师QQ598969553          _7"/>
              <p:cNvSpPr txBox="1"/>
              <p:nvPr/>
            </p:nvSpPr>
            <p:spPr>
              <a:xfrm>
                <a:off x="2301539" y="3605549"/>
                <a:ext cx="2797971" cy="369332"/>
              </a:xfrm>
              <a:prstGeom prst="rect">
                <a:avLst/>
              </a:prstGeom>
              <a:noFill/>
            </p:spPr>
            <p:txBody>
              <a:bodyPr wrap="square" rtlCol="0">
                <a:spAutoFit/>
              </a:bodyPr>
              <a:lstStyle/>
              <a:p>
                <a:pPr algn="ctr" defTabSz="1216660">
                  <a:spcBef>
                    <a:spcPct val="20000"/>
                  </a:spcBef>
                  <a:defRPr/>
                </a:pPr>
                <a:r>
                  <a:rPr lang="en" altLang="zh-CN" sz="1800" b="1" dirty="0">
                    <a:solidFill>
                      <a:schemeClr val="bg1"/>
                    </a:solidFill>
                    <a:latin typeface="微软雅黑" panose="020B0503020204020204" pitchFamily="34" charset="-122"/>
                    <a:ea typeface="微软雅黑" panose="020B0503020204020204" pitchFamily="34" charset="-122"/>
                    <a:cs typeface="+mn-ea"/>
                  </a:rPr>
                  <a:t>from_arrays()</a:t>
                </a:r>
                <a:endParaRPr lang="zh-CN" altLang="en-US" sz="18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grpSp>
        <p:nvGrpSpPr>
          <p:cNvPr id="3" name="组合 2"/>
          <p:cNvGrpSpPr/>
          <p:nvPr/>
        </p:nvGrpSpPr>
        <p:grpSpPr>
          <a:xfrm>
            <a:off x="1009964" y="3645818"/>
            <a:ext cx="2952328" cy="2160240"/>
            <a:chOff x="1009964" y="3555751"/>
            <a:chExt cx="2952328" cy="1530228"/>
          </a:xfrm>
        </p:grpSpPr>
        <p:sp>
          <p:nvSpPr>
            <p:cNvPr id="33" name="原创设计师QQ598969553          _3"/>
            <p:cNvSpPr/>
            <p:nvPr/>
          </p:nvSpPr>
          <p:spPr>
            <a:xfrm>
              <a:off x="1009964" y="3789835"/>
              <a:ext cx="2952328" cy="1296144"/>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原创设计师QQ598969553          _4"/>
            <p:cNvSpPr/>
            <p:nvPr/>
          </p:nvSpPr>
          <p:spPr>
            <a:xfrm>
              <a:off x="1372807" y="4169227"/>
              <a:ext cx="2330921" cy="732508"/>
            </a:xfrm>
            <a:prstGeom prst="rect">
              <a:avLst/>
            </a:prstGeom>
          </p:spPr>
          <p:txBody>
            <a:bodyPr wrap="square">
              <a:spAutoFit/>
            </a:bodyPr>
            <a:lstStyle/>
            <a:p>
              <a:pPr algn="ctr">
                <a:lnSpc>
                  <a:spcPct val="130000"/>
                </a:lnSpc>
              </a:pPr>
              <a:r>
                <a:rPr lang="en"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Create an object of MultiIndex class from </a:t>
              </a:r>
              <a:r>
                <a:rPr lang="en" altLang="zh-CN" sz="1600" dirty="0">
                  <a:solidFill>
                    <a:srgbClr val="1369B2"/>
                  </a:solidFill>
                  <a:latin typeface="微软雅黑" panose="020B0503020204020204" pitchFamily="34" charset="-122"/>
                  <a:ea typeface="微软雅黑" panose="020B0503020204020204" pitchFamily="34" charset="-122"/>
                  <a:cs typeface="+mn-ea"/>
                </a:rPr>
                <a:t>a list of tuples </a:t>
              </a:r>
              <a:r>
                <a:rPr lang="en"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9" name="原创设计师QQ598969553          _6"/>
            <p:cNvSpPr/>
            <p:nvPr/>
          </p:nvSpPr>
          <p:spPr>
            <a:xfrm>
              <a:off x="1385158" y="3555751"/>
              <a:ext cx="2224713"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26" name="原创设计师QQ598969553          _7"/>
            <p:cNvSpPr txBox="1"/>
            <p:nvPr/>
          </p:nvSpPr>
          <p:spPr>
            <a:xfrm>
              <a:off x="1542028" y="3605549"/>
              <a:ext cx="1898050" cy="369332"/>
            </a:xfrm>
            <a:prstGeom prst="rect">
              <a:avLst/>
            </a:prstGeom>
            <a:noFill/>
          </p:spPr>
          <p:txBody>
            <a:bodyPr wrap="square" rtlCol="0">
              <a:spAutoFit/>
            </a:bodyPr>
            <a:lstStyle/>
            <a:p>
              <a:pPr algn="ctr" defTabSz="1216660">
                <a:spcBef>
                  <a:spcPct val="20000"/>
                </a:spcBef>
                <a:defRPr/>
              </a:pPr>
              <a:r>
                <a:rPr lang="en" altLang="zh-CN" sz="1800" b="1" dirty="0">
                  <a:solidFill>
                    <a:schemeClr val="bg1"/>
                  </a:solidFill>
                  <a:latin typeface="微软雅黑" panose="020B0503020204020204" pitchFamily="34" charset="-122"/>
                  <a:ea typeface="微软雅黑" panose="020B0503020204020204" pitchFamily="34" charset="-122"/>
                  <a:cs typeface="+mn-ea"/>
                </a:rPr>
                <a:t>from_tuples()</a:t>
              </a:r>
              <a:endParaRPr lang="zh-CN" altLang="en-US" sz="18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8255446" y="3645817"/>
            <a:ext cx="2952328" cy="2160240"/>
            <a:chOff x="8255446" y="3555751"/>
            <a:chExt cx="2952328" cy="1530228"/>
          </a:xfrm>
        </p:grpSpPr>
        <p:sp>
          <p:nvSpPr>
            <p:cNvPr id="27" name="原创设计师QQ598969553          _3"/>
            <p:cNvSpPr/>
            <p:nvPr/>
          </p:nvSpPr>
          <p:spPr>
            <a:xfrm>
              <a:off x="8255446" y="3789835"/>
              <a:ext cx="2952328" cy="1296144"/>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原创设计师QQ598969553          _4"/>
            <p:cNvSpPr/>
            <p:nvPr/>
          </p:nvSpPr>
          <p:spPr>
            <a:xfrm>
              <a:off x="8361049" y="4067710"/>
              <a:ext cx="2741120" cy="839636"/>
            </a:xfrm>
            <a:prstGeom prst="rect">
              <a:avLst/>
            </a:prstGeom>
          </p:spPr>
          <p:txBody>
            <a:bodyPr wrap="square">
              <a:spAutoFit/>
            </a:bodyPr>
            <a:lstStyle/>
            <a:p>
              <a:pPr algn="ctr">
                <a:lnSpc>
                  <a:spcPct val="130000"/>
                </a:lnSpc>
              </a:pPr>
              <a:r>
                <a:rPr lang="en"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Creates an object of MultiIndex class from </a:t>
              </a:r>
              <a:r>
                <a:rPr lang="en" altLang="zh-CN" sz="1400" dirty="0">
                  <a:solidFill>
                    <a:srgbClr val="1369B2"/>
                  </a:solidFill>
                  <a:latin typeface="微软雅黑" panose="020B0503020204020204" pitchFamily="34" charset="-122"/>
                  <a:ea typeface="微软雅黑" panose="020B0503020204020204" pitchFamily="34" charset="-122"/>
                  <a:cs typeface="+mn-ea"/>
                </a:rPr>
                <a:t>the Cartesian product</a:t>
              </a:r>
              <a:r>
                <a:rPr lang="zh-CN" altLang="en-US" sz="1400" dirty="0">
                  <a:solidFill>
                    <a:srgbClr val="1369B2"/>
                  </a:solidFill>
                  <a:latin typeface="微软雅黑" panose="020B0503020204020204" pitchFamily="34" charset="-122"/>
                  <a:ea typeface="微软雅黑" panose="020B0503020204020204" pitchFamily="34" charset="-122"/>
                  <a:cs typeface="+mn-ea"/>
                </a:rPr>
                <a:t>（笛卡尔乘积）</a:t>
              </a:r>
              <a:r>
                <a:rPr lang="en" altLang="zh-CN" sz="1400" dirty="0">
                  <a:solidFill>
                    <a:srgbClr val="1369B2"/>
                  </a:solidFill>
                  <a:latin typeface="微软雅黑" panose="020B0503020204020204" pitchFamily="34" charset="-122"/>
                  <a:ea typeface="微软雅黑" panose="020B0503020204020204" pitchFamily="34" charset="-122"/>
                  <a:cs typeface="+mn-ea"/>
                </a:rPr>
                <a:t> </a:t>
              </a:r>
              <a:r>
                <a:rPr lang="en"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mn-ea"/>
                </a:rPr>
                <a:t>of multiple collections .</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29" name="组合 28"/>
            <p:cNvGrpSpPr/>
            <p:nvPr/>
          </p:nvGrpSpPr>
          <p:grpSpPr>
            <a:xfrm>
              <a:off x="8619253" y="3555751"/>
              <a:ext cx="2224713" cy="462161"/>
              <a:chOff x="2070292" y="3555751"/>
              <a:chExt cx="3279515" cy="462161"/>
            </a:xfrm>
          </p:grpSpPr>
          <p:sp>
            <p:nvSpPr>
              <p:cNvPr id="30" name="原创设计师QQ598969553          _6"/>
              <p:cNvSpPr/>
              <p:nvPr/>
            </p:nvSpPr>
            <p:spPr>
              <a:xfrm>
                <a:off x="2070292" y="3555751"/>
                <a:ext cx="3279515" cy="462161"/>
              </a:xfrm>
              <a:prstGeom prst="roundRect">
                <a:avLst/>
              </a:prstGeom>
              <a:solidFill>
                <a:srgbClr val="0070C0"/>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200000"/>
                  </a:lnSpc>
                </a:pPr>
                <a:endParaRPr lang="zh-CN" altLang="en-US" sz="1200">
                  <a:solidFill>
                    <a:schemeClr val="bg1"/>
                  </a:solidFill>
                  <a:cs typeface="+mn-ea"/>
                  <a:sym typeface="+mn-lt"/>
                </a:endParaRPr>
              </a:p>
            </p:txBody>
          </p:sp>
          <p:sp>
            <p:nvSpPr>
              <p:cNvPr id="32" name="原创设计师QQ598969553          _7"/>
              <p:cNvSpPr txBox="1"/>
              <p:nvPr/>
            </p:nvSpPr>
            <p:spPr>
              <a:xfrm>
                <a:off x="2301539" y="3605549"/>
                <a:ext cx="2797971" cy="369332"/>
              </a:xfrm>
              <a:prstGeom prst="rect">
                <a:avLst/>
              </a:prstGeom>
              <a:noFill/>
            </p:spPr>
            <p:txBody>
              <a:bodyPr wrap="square" rtlCol="0">
                <a:spAutoFit/>
              </a:bodyPr>
              <a:lstStyle/>
              <a:p>
                <a:pPr algn="ctr" defTabSz="1216660">
                  <a:spcBef>
                    <a:spcPct val="20000"/>
                  </a:spcBef>
                  <a:defRPr/>
                </a:pPr>
                <a:r>
                  <a:rPr lang="en" altLang="zh-CN" sz="1800" b="1" dirty="0">
                    <a:solidFill>
                      <a:schemeClr val="bg1"/>
                    </a:solidFill>
                    <a:latin typeface="微软雅黑" panose="020B0503020204020204" pitchFamily="34" charset="-122"/>
                    <a:ea typeface="微软雅黑" panose="020B0503020204020204" pitchFamily="34" charset="-122"/>
                    <a:cs typeface="+mn-ea"/>
                  </a:rPr>
                  <a:t>from_product()</a:t>
                </a:r>
                <a:endParaRPr lang="zh-CN" altLang="en-US" sz="18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sp>
        <p:nvSpPr>
          <p:cNvPr id="34" name="矩形 33"/>
          <p:cNvSpPr/>
          <p:nvPr/>
        </p:nvSpPr>
        <p:spPr>
          <a:xfrm>
            <a:off x="1009964" y="2438849"/>
            <a:ext cx="10197810" cy="961289"/>
          </a:xfrm>
          <a:prstGeom prst="rect">
            <a:avLst/>
          </a:prstGeom>
        </p:spPr>
        <p:txBody>
          <a:bodyPr wrap="square">
            <a:spAutoFit/>
          </a:bodyPr>
          <a:lstStyle/>
          <a:p>
            <a:pPr algn="just">
              <a:lnSpc>
                <a:spcPct val="150000"/>
              </a:lnSpc>
            </a:pPr>
            <a:r>
              <a:rPr lang="en" altLang="en-US" sz="2000" kern="0" dirty="0">
                <a:solidFill>
                  <a:srgbClr val="595959"/>
                </a:solidFill>
                <a:latin typeface="Microsoft YaHei" panose="020B0503020204020204" pitchFamily="34" charset="-122"/>
                <a:ea typeface="Microsoft YaHei" panose="020B0503020204020204" pitchFamily="34" charset="-122"/>
              </a:rPr>
              <a:t>In </a:t>
            </a:r>
            <a:r>
              <a:rPr lang="en" altLang="zh-CN" sz="2000" kern="0" dirty="0">
                <a:solidFill>
                  <a:srgbClr val="595959"/>
                </a:solidFill>
                <a:latin typeface="Microsoft YaHei" panose="020B0503020204020204" pitchFamily="34" charset="-122"/>
                <a:ea typeface="Microsoft YaHei" panose="020B0503020204020204" pitchFamily="34" charset="-122"/>
              </a:rPr>
              <a:t>pandas </a:t>
            </a:r>
            <a:r>
              <a:rPr lang="en" altLang="en-US" sz="2000" kern="0" dirty="0">
                <a:solidFill>
                  <a:srgbClr val="595959"/>
                </a:solidFill>
                <a:latin typeface="Microsoft YaHei" panose="020B0503020204020204" pitchFamily="34" charset="-122"/>
                <a:ea typeface="Microsoft YaHei" panose="020B0503020204020204" pitchFamily="34" charset="-122"/>
              </a:rPr>
              <a:t>, a hierarchical index is actually a </a:t>
            </a:r>
            <a:r>
              <a:rPr lang="en" altLang="zh-CN" sz="2000" kern="0" dirty="0">
                <a:solidFill>
                  <a:srgbClr val="1369B2"/>
                </a:solidFill>
                <a:latin typeface="Microsoft YaHei" panose="020B0503020204020204" pitchFamily="34" charset="-122"/>
                <a:ea typeface="Microsoft YaHei" panose="020B0503020204020204" pitchFamily="34" charset="-122"/>
              </a:rPr>
              <a:t>MultiIndex </a:t>
            </a:r>
            <a:r>
              <a:rPr lang="en-US" altLang="zh-CN" sz="2000" kern="0" dirty="0">
                <a:solidFill>
                  <a:srgbClr val="1369B2"/>
                </a:solidFill>
                <a:latin typeface="Microsoft YaHei" panose="020B0503020204020204" pitchFamily="34" charset="-122"/>
                <a:ea typeface="Microsoft YaHei" panose="020B0503020204020204" pitchFamily="34" charset="-122"/>
              </a:rPr>
              <a:t>class </a:t>
            </a:r>
            <a:r>
              <a:rPr lang="en" altLang="en-US" sz="2000" kern="0" dirty="0">
                <a:solidFill>
                  <a:srgbClr val="1369B2"/>
                </a:solidFill>
                <a:latin typeface="Microsoft YaHei" panose="020B0503020204020204" pitchFamily="34" charset="-122"/>
                <a:ea typeface="Microsoft YaHei" panose="020B0503020204020204" pitchFamily="34" charset="-122"/>
              </a:rPr>
              <a:t>object</a:t>
            </a:r>
            <a:r>
              <a:rPr lang="en-US" altLang="en-US" sz="2000" kern="0" dirty="0">
                <a:solidFill>
                  <a:srgbClr val="1369B2"/>
                </a:solidFill>
                <a:latin typeface="Microsoft YaHei" panose="020B0503020204020204" pitchFamily="34" charset="-122"/>
                <a:ea typeface="Microsoft YaHei" panose="020B0503020204020204" pitchFamily="34" charset="-122"/>
              </a:rPr>
              <a:t>.</a:t>
            </a:r>
            <a:r>
              <a:rPr lang="en" altLang="en-US" sz="2000" kern="0" dirty="0">
                <a:solidFill>
                  <a:srgbClr val="1369B2"/>
                </a:solidFill>
                <a:latin typeface="Microsoft YaHei" panose="020B0503020204020204" pitchFamily="34" charset="-122"/>
                <a:ea typeface="Microsoft YaHei" panose="020B0503020204020204" pitchFamily="34" charset="-122"/>
              </a:rPr>
              <a:t> </a:t>
            </a:r>
            <a:r>
              <a:rPr lang="en" altLang="en-US" sz="2000" kern="0" dirty="0">
                <a:solidFill>
                  <a:srgbClr val="595959"/>
                </a:solidFill>
                <a:latin typeface="Microsoft YaHei" panose="020B0503020204020204" pitchFamily="34" charset="-122"/>
                <a:ea typeface="Microsoft YaHei" panose="020B0503020204020204" pitchFamily="34" charset="-122"/>
              </a:rPr>
              <a:t>The class provides some </a:t>
            </a:r>
            <a:r>
              <a:rPr lang="en" altLang="en-US" sz="2000" kern="0" dirty="0">
                <a:solidFill>
                  <a:srgbClr val="1369B2"/>
                </a:solidFill>
                <a:latin typeface="Microsoft YaHei" panose="020B0503020204020204" pitchFamily="34" charset="-122"/>
                <a:ea typeface="Microsoft YaHei" panose="020B0503020204020204" pitchFamily="34" charset="-122"/>
              </a:rPr>
              <a:t>methods for creating hierarchical indexes </a:t>
            </a:r>
            <a:r>
              <a:rPr lang="en" altLang="en-US" sz="2000" kern="0" dirty="0">
                <a:solidFill>
                  <a:srgbClr val="595959"/>
                </a:solidFill>
                <a:latin typeface="Microsoft YaHei" panose="020B0503020204020204" pitchFamily="34" charset="-122"/>
                <a:ea typeface="Microsoft YaHei" panose="020B0503020204020204" pitchFamily="34" charset="-122"/>
              </a:rPr>
              <a:t>.</a:t>
            </a:r>
            <a:endParaRPr lang="zh-CN" altLang="zh-CN" sz="2000" kern="0" dirty="0">
              <a:solidFill>
                <a:srgbClr val="59595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61069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143690" y="266995"/>
            <a:ext cx="5743604" cy="506086"/>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 altLang="zh-CN" sz="2400" b="1" dirty="0">
                <a:solidFill>
                  <a:srgbClr val="595959"/>
                </a:solidFill>
                <a:latin typeface="微软雅黑" panose="020B0503020204020204" pitchFamily="34" charset="-122"/>
                <a:ea typeface="微软雅黑" panose="020B0503020204020204" pitchFamily="34" charset="-122"/>
                <a:cs typeface="+mn-ea"/>
                <a:sym typeface="+mn-lt"/>
              </a:rPr>
              <a:t>3.7.1</a:t>
            </a:r>
            <a:r>
              <a:rPr lang="en" altLang="en-US" sz="2400" b="1" dirty="0">
                <a:solidFill>
                  <a:srgbClr val="595959"/>
                </a:solidFill>
                <a:latin typeface="微软雅黑" panose="020B0503020204020204" pitchFamily="34" charset="-122"/>
                <a:ea typeface="微软雅黑" panose="020B0503020204020204" pitchFamily="34" charset="-122"/>
                <a:cs typeface="+mn-ea"/>
                <a:sym typeface="+mn-lt"/>
              </a:rPr>
              <a:t> </a:t>
            </a:r>
            <a:r>
              <a:rPr lang="en" altLang="zh-CN" sz="2400" b="1" dirty="0">
                <a:solidFill>
                  <a:srgbClr val="595959"/>
                </a:solidFill>
                <a:latin typeface="微软雅黑" panose="020B0503020204020204" pitchFamily="34" charset="-122"/>
                <a:ea typeface="微软雅黑" panose="020B0503020204020204" pitchFamily="34" charset="-122"/>
                <a:cs typeface="+mn-ea"/>
              </a:rPr>
              <a:t>Creating a Hierarchical Index</a:t>
            </a:r>
            <a:endParaRPr lang="en-GB" altLang="zh-CN" sz="24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8" name="矩形: 圆角 139">
            <a:extLst>
              <a:ext uri="{FF2B5EF4-FFF2-40B4-BE49-F238E27FC236}">
                <a16:creationId xmlns:a16="http://schemas.microsoft.com/office/drawing/2014/main" id="{18096A58-1789-EEAE-4098-FE0F6DF9454A}"/>
              </a:ext>
            </a:extLst>
          </p:cNvPr>
          <p:cNvSpPr/>
          <p:nvPr/>
        </p:nvSpPr>
        <p:spPr>
          <a:xfrm>
            <a:off x="1276318" y="1053530"/>
            <a:ext cx="5682984" cy="562823"/>
          </a:xfrm>
          <a:prstGeom prst="roundRect">
            <a:avLst>
              <a:gd name="adj" fmla="val 50000"/>
            </a:avLst>
          </a:prstGeom>
          <a:gradFill flip="none" rotWithShape="1">
            <a:gsLst>
              <a:gs pos="0">
                <a:schemeClr val="accent1"/>
              </a:gs>
              <a:gs pos="70000">
                <a:schemeClr val="accent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en-US" b="1" dirty="0">
                <a:latin typeface="宋体" panose="02010600030101010101" pitchFamily="2" charset="-122"/>
                <a:ea typeface="宋体" panose="02010600030101010101" pitchFamily="2" charset="-122"/>
                <a:sym typeface="思源宋体 CN" panose="02020400000000000000" pitchFamily="18" charset="-122"/>
              </a:rPr>
              <a:t>How to create a hierarchical index</a:t>
            </a:r>
            <a:endParaRPr lang="zh-CN" altLang="en-US" b="1" dirty="0">
              <a:latin typeface="宋体" panose="02010600030101010101" pitchFamily="2" charset="-122"/>
              <a:ea typeface="宋体" panose="02010600030101010101" pitchFamily="2" charset="-122"/>
              <a:sym typeface="思源宋体 CN" panose="02020400000000000000" pitchFamily="18" charset="-122"/>
            </a:endParaRPr>
          </a:p>
        </p:txBody>
      </p:sp>
      <p:sp>
        <p:nvSpPr>
          <p:cNvPr id="34" name="矩形 33">
            <a:extLst>
              <a:ext uri="{FF2B5EF4-FFF2-40B4-BE49-F238E27FC236}">
                <a16:creationId xmlns:a16="http://schemas.microsoft.com/office/drawing/2014/main" id="{361CAA81-0507-65DC-AD31-AFCAEBF8588E}"/>
              </a:ext>
            </a:extLst>
          </p:cNvPr>
          <p:cNvSpPr/>
          <p:nvPr/>
        </p:nvSpPr>
        <p:spPr>
          <a:xfrm>
            <a:off x="1774726" y="3886157"/>
            <a:ext cx="9055972" cy="2423957"/>
          </a:xfrm>
          <a:prstGeom prst="rect">
            <a:avLst/>
          </a:prstGeom>
          <a:solidFill>
            <a:schemeClr val="bg1">
              <a:lumMod val="95000"/>
            </a:schemeClr>
          </a:solidFill>
          <a:ln>
            <a:solidFill>
              <a:srgbClr val="8D8D8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B9F3DCC8-58F8-42D9-C2A9-18C2C694DAF0}"/>
              </a:ext>
            </a:extLst>
          </p:cNvPr>
          <p:cNvSpPr txBox="1"/>
          <p:nvPr/>
        </p:nvSpPr>
        <p:spPr>
          <a:xfrm>
            <a:off x="1928224" y="4096322"/>
            <a:ext cx="9207541" cy="2003625"/>
          </a:xfrm>
          <a:prstGeom prst="rect">
            <a:avLst/>
          </a:prstGeom>
          <a:noFill/>
        </p:spPr>
        <p:txBody>
          <a:bodyPr wrap="square">
            <a:spAutoFit/>
          </a:bodyPr>
          <a:lstStyle/>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from pandas import MultiIndex</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list_tuples</a:t>
            </a:r>
            <a:r>
              <a:rPr lang="en" altLang="zh-CN" sz="1800" dirty="0">
                <a:solidFill>
                  <a:srgbClr val="000000"/>
                </a:solidFill>
                <a:latin typeface="Courier New" panose="02070309020205020404" pitchFamily="49" charset="0"/>
                <a:ea typeface="宋体" panose="02010600030101010101" pitchFamily="2" charset="-122"/>
              </a:rPr>
              <a:t> = [('A','A1'), ('A','A2'), ('B','B1'),</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a:solidFill>
                  <a:srgbClr val="000000"/>
                </a:solidFill>
                <a:latin typeface="Courier New" panose="02070309020205020404" pitchFamily="49" charset="0"/>
                <a:ea typeface="宋体" panose="02010600030101010101" pitchFamily="2" charset="-122"/>
              </a:rPr>
              <a:t>               ( 'B','B2'), ('B','B3')]</a:t>
            </a:r>
            <a:endParaRPr lang="zh-CN" altLang="zh-CN" sz="1800" dirty="0">
              <a:solidFill>
                <a:srgbClr val="000000"/>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multi_index</a:t>
            </a:r>
            <a:r>
              <a:rPr lang="en" altLang="zh-CN" sz="1800" dirty="0">
                <a:solidFill>
                  <a:srgbClr val="000000"/>
                </a:solidFill>
                <a:latin typeface="Courier New" panose="02070309020205020404" pitchFamily="49" charset="0"/>
                <a:ea typeface="宋体" panose="02010600030101010101" pitchFamily="2" charset="-122"/>
              </a:rPr>
              <a:t> = </a:t>
            </a:r>
            <a:r>
              <a:rPr lang="en" altLang="zh-CN" sz="1800" dirty="0" err="1">
                <a:solidFill>
                  <a:srgbClr val="000000"/>
                </a:solidFill>
                <a:latin typeface="Courier New" panose="02070309020205020404" pitchFamily="49" charset="0"/>
                <a:ea typeface="宋体" panose="02010600030101010101" pitchFamily="2" charset="-122"/>
              </a:rPr>
              <a:t>MultiIndex. </a:t>
            </a:r>
            <a:r>
              <a:rPr lang="en" altLang="zh-CN" sz="1800" b="1" dirty="0" err="1">
                <a:solidFill>
                  <a:srgbClr val="1369B2"/>
                </a:solidFill>
                <a:latin typeface="Courier New" panose="02070309020205020404" pitchFamily="49" charset="0"/>
                <a:ea typeface="宋体" panose="02010600030101010101" pitchFamily="2" charset="-122"/>
              </a:rPr>
              <a:t>from_tuples </a:t>
            </a:r>
            <a:r>
              <a:rPr lang="en" altLang="zh-CN" sz="1800" b="1" dirty="0">
                <a:solidFill>
                  <a:srgbClr val="1369B2"/>
                </a:solidFill>
                <a:latin typeface="Courier New" panose="02070309020205020404" pitchFamily="49" charset="0"/>
                <a:ea typeface="宋体" panose="02010600030101010101" pitchFamily="2" charset="-122"/>
              </a:rPr>
              <a:t>(tuples= </a:t>
            </a:r>
            <a:r>
              <a:rPr lang="en" altLang="zh-CN" sz="1800" b="1" dirty="0" err="1">
                <a:solidFill>
                  <a:srgbClr val="1369B2"/>
                </a:solidFill>
                <a:latin typeface="Courier New" panose="02070309020205020404" pitchFamily="49" charset="0"/>
                <a:ea typeface="宋体" panose="02010600030101010101" pitchFamily="2" charset="-122"/>
              </a:rPr>
              <a:t>list_tuples </a:t>
            </a:r>
            <a:r>
              <a:rPr lang="en" altLang="zh-CN" sz="1800" b="1" dirty="0">
                <a:solidFill>
                  <a:srgbClr val="1369B2"/>
                </a:solidFill>
                <a:latin typeface="Courier New" panose="02070309020205020404" pitchFamily="49" charset="0"/>
                <a:ea typeface="宋体" panose="02010600030101010101" pitchFamily="2" charset="-122"/>
              </a:rPr>
              <a:t>,</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b="1" dirty="0">
                <a:solidFill>
                  <a:srgbClr val="1369B2"/>
                </a:solidFill>
                <a:latin typeface="Courier New" panose="02070309020205020404" pitchFamily="49" charset="0"/>
                <a:ea typeface="宋体" panose="02010600030101010101" pitchFamily="2" charset="-122"/>
              </a:rPr>
              <a:t>             names = [' Outer index ', ' Inner index '])</a:t>
            </a:r>
            <a:endParaRPr lang="zh-CN" altLang="zh-CN" sz="1800" b="1" dirty="0">
              <a:solidFill>
                <a:srgbClr val="1369B2"/>
              </a:solidFill>
              <a:latin typeface="Courier New" panose="02070309020205020404" pitchFamily="49" charset="0"/>
              <a:ea typeface="宋体" panose="02010600030101010101" pitchFamily="2" charset="-122"/>
            </a:endParaRPr>
          </a:p>
          <a:p>
            <a:pPr indent="266700">
              <a:lnSpc>
                <a:spcPct val="115000"/>
              </a:lnSpc>
            </a:pPr>
            <a:r>
              <a:rPr lang="en" altLang="zh-CN" sz="1800" dirty="0" err="1">
                <a:solidFill>
                  <a:srgbClr val="000000"/>
                </a:solidFill>
                <a:latin typeface="Courier New" panose="02070309020205020404" pitchFamily="49" charset="0"/>
                <a:ea typeface="宋体" panose="02010600030101010101" pitchFamily="2" charset="-122"/>
              </a:rPr>
              <a:t>multi_index</a:t>
            </a:r>
            <a:endParaRPr lang="en-US" altLang="zh-CN" sz="1800" dirty="0">
              <a:solidFill>
                <a:srgbClr val="000000"/>
              </a:solidFill>
              <a:latin typeface="Courier New" panose="02070309020205020404" pitchFamily="49" charset="0"/>
              <a:ea typeface="宋体" panose="02010600030101010101" pitchFamily="2" charset="-122"/>
            </a:endParaRPr>
          </a:p>
        </p:txBody>
      </p:sp>
      <p:sp>
        <p:nvSpPr>
          <p:cNvPr id="36" name="文本框 35">
            <a:extLst>
              <a:ext uri="{FF2B5EF4-FFF2-40B4-BE49-F238E27FC236}">
                <a16:creationId xmlns:a16="http://schemas.microsoft.com/office/drawing/2014/main" id="{44D2FD6C-003F-F869-7647-9C0767F43D17}"/>
              </a:ext>
            </a:extLst>
          </p:cNvPr>
          <p:cNvSpPr txBox="1"/>
          <p:nvPr/>
        </p:nvSpPr>
        <p:spPr>
          <a:xfrm>
            <a:off x="1486694" y="1843032"/>
            <a:ext cx="10052752" cy="400110"/>
          </a:xfrm>
          <a:prstGeom prst="rect">
            <a:avLst/>
          </a:prstGeom>
          <a:noFill/>
        </p:spPr>
        <p:txBody>
          <a:bodyPr wrap="none" rtlCol="0">
            <a:spAutoFit/>
          </a:bodyPr>
          <a:lstStyle/>
          <a:p>
            <a:r>
              <a:rPr lang="en" altLang="zh-CN" sz="2000" b="1" dirty="0">
                <a:latin typeface="黑体" panose="02010609060101010101" pitchFamily="49" charset="-122"/>
                <a:ea typeface="黑体" panose="02010609060101010101" pitchFamily="49" charset="-122"/>
                <a:cs typeface="+mn-ea"/>
                <a:sym typeface="+mn-lt"/>
              </a:rPr>
              <a:t>1.</a:t>
            </a:r>
            <a:r>
              <a:rPr lang="en" altLang="en-US" sz="2000" b="1" dirty="0">
                <a:latin typeface="黑体" panose="02010609060101010101" pitchFamily="49" charset="-122"/>
                <a:ea typeface="黑体" panose="02010609060101010101" pitchFamily="49" charset="-122"/>
                <a:cs typeface="+mn-ea"/>
                <a:sym typeface="+mn-lt"/>
              </a:rPr>
              <a:t> </a:t>
            </a:r>
            <a:r>
              <a:rPr lang="en-US" altLang="zh-CN" sz="2000" b="1" dirty="0">
                <a:latin typeface="黑体" panose="02010609060101010101" pitchFamily="49" charset="-122"/>
                <a:ea typeface="黑体" panose="02010609060101010101" pitchFamily="49" charset="-122"/>
                <a:cs typeface="+mn-ea"/>
              </a:rPr>
              <a:t>Create an object of the </a:t>
            </a:r>
            <a:r>
              <a:rPr lang="en-US" altLang="zh-CN" sz="2000" b="1" dirty="0" err="1">
                <a:latin typeface="黑体" panose="02010609060101010101" pitchFamily="49" charset="-122"/>
                <a:ea typeface="黑体" panose="02010609060101010101" pitchFamily="49" charset="-122"/>
                <a:cs typeface="+mn-ea"/>
              </a:rPr>
              <a:t>MultiIndex</a:t>
            </a:r>
            <a:r>
              <a:rPr lang="en-US" altLang="zh-CN" sz="2000" b="1" dirty="0">
                <a:latin typeface="黑体" panose="02010609060101010101" pitchFamily="49" charset="-122"/>
                <a:ea typeface="黑体" panose="02010609060101010101" pitchFamily="49" charset="-122"/>
                <a:cs typeface="+mn-ea"/>
              </a:rPr>
              <a:t> class through the </a:t>
            </a:r>
            <a:r>
              <a:rPr lang="en-US" altLang="zh-CN" sz="2000" b="1" dirty="0" err="1">
                <a:latin typeface="黑体" panose="02010609060101010101" pitchFamily="49" charset="-122"/>
                <a:ea typeface="黑体" panose="02010609060101010101" pitchFamily="49" charset="-122"/>
                <a:cs typeface="+mn-ea"/>
              </a:rPr>
              <a:t>from_tuples</a:t>
            </a:r>
            <a:r>
              <a:rPr lang="en-US" altLang="zh-CN" sz="2000" b="1" dirty="0">
                <a:latin typeface="黑体" panose="02010609060101010101" pitchFamily="49" charset="-122"/>
                <a:ea typeface="黑体" panose="02010609060101010101" pitchFamily="49" charset="-122"/>
                <a:cs typeface="+mn-ea"/>
              </a:rPr>
              <a:t>() method</a:t>
            </a:r>
            <a:endParaRPr lang="zh-CN" altLang="en-US" sz="2000" b="1" dirty="0">
              <a:latin typeface="黑体" panose="02010609060101010101" pitchFamily="49" charset="-122"/>
              <a:ea typeface="黑体" panose="02010609060101010101" pitchFamily="49" charset="-122"/>
              <a:cs typeface="+mn-ea"/>
              <a:sym typeface="思源宋体 CN" panose="02020400000000000000" pitchFamily="18" charset="-122"/>
            </a:endParaRPr>
          </a:p>
        </p:txBody>
      </p:sp>
      <p:sp>
        <p:nvSpPr>
          <p:cNvPr id="37" name="文本框 36">
            <a:extLst>
              <a:ext uri="{FF2B5EF4-FFF2-40B4-BE49-F238E27FC236}">
                <a16:creationId xmlns:a16="http://schemas.microsoft.com/office/drawing/2014/main" id="{1E1BFBFC-8168-1953-8181-1D9657228AA6}"/>
              </a:ext>
            </a:extLst>
          </p:cNvPr>
          <p:cNvSpPr txBox="1"/>
          <p:nvPr/>
        </p:nvSpPr>
        <p:spPr>
          <a:xfrm>
            <a:off x="1500358" y="2349674"/>
            <a:ext cx="9042308" cy="1356462"/>
          </a:xfrm>
          <a:prstGeom prst="rect">
            <a:avLst/>
          </a:prstGeom>
          <a:noFill/>
        </p:spPr>
        <p:txBody>
          <a:bodyPr wrap="square">
            <a:spAutoFit/>
          </a:bodyPr>
          <a:lstStyle/>
          <a:p>
            <a:pPr algn="just">
              <a:lnSpc>
                <a:spcPct val="150000"/>
              </a:lnSpc>
            </a:pPr>
            <a:r>
              <a:rPr lang="en" altLang="zh-CN" sz="1900" kern="0" dirty="0">
                <a:solidFill>
                  <a:srgbClr val="1369B2"/>
                </a:solidFill>
                <a:latin typeface="Microsoft YaHei" panose="020B0503020204020204" pitchFamily="34" charset="-122"/>
                <a:ea typeface="Microsoft YaHei" panose="020B0503020204020204" pitchFamily="34" charset="-122"/>
              </a:rPr>
              <a:t>from_tuples() method can create an object of the </a:t>
            </a:r>
            <a:r>
              <a:rPr lang="en" altLang="zh-CN" sz="1900" kern="0" dirty="0">
                <a:solidFill>
                  <a:srgbClr val="595959"/>
                </a:solidFill>
                <a:latin typeface="Microsoft YaHei" panose="020B0503020204020204" pitchFamily="34" charset="-122"/>
                <a:ea typeface="Microsoft YaHei" panose="020B0503020204020204" pitchFamily="34" charset="-122"/>
              </a:rPr>
              <a:t>MultiIndex class from a list containing several tuples , where </a:t>
            </a:r>
            <a:r>
              <a:rPr lang="en" altLang="zh-CN" sz="1900" kern="0" dirty="0">
                <a:solidFill>
                  <a:srgbClr val="1369B2"/>
                </a:solidFill>
                <a:latin typeface="Microsoft YaHei" panose="020B0503020204020204" pitchFamily="34" charset="-122"/>
                <a:ea typeface="Microsoft YaHei" panose="020B0503020204020204" pitchFamily="34" charset="-122"/>
              </a:rPr>
              <a:t>the first element of the tuple is used as the outer index </a:t>
            </a:r>
            <a:r>
              <a:rPr lang="en" altLang="zh-CN" sz="1900" kern="0" dirty="0">
                <a:solidFill>
                  <a:srgbClr val="595959"/>
                </a:solidFill>
                <a:latin typeface="Microsoft YaHei" panose="020B0503020204020204" pitchFamily="34" charset="-122"/>
                <a:ea typeface="Microsoft YaHei" panose="020B0503020204020204" pitchFamily="34" charset="-122"/>
              </a:rPr>
              <a:t>and </a:t>
            </a:r>
            <a:r>
              <a:rPr lang="en" altLang="zh-CN" sz="1900" kern="0" dirty="0">
                <a:solidFill>
                  <a:srgbClr val="1369B2"/>
                </a:solidFill>
                <a:latin typeface="Microsoft YaHei" panose="020B0503020204020204" pitchFamily="34" charset="-122"/>
                <a:ea typeface="Microsoft YaHei" panose="020B0503020204020204" pitchFamily="34" charset="-122"/>
              </a:rPr>
              <a:t>the second element of the tuple is used as the inner index </a:t>
            </a:r>
            <a:r>
              <a:rPr lang="en" altLang="en-US" sz="1900" kern="0" dirty="0">
                <a:solidFill>
                  <a:srgbClr val="595959"/>
                </a:solidFill>
                <a:latin typeface="Microsoft YaHei" panose="020B0503020204020204" pitchFamily="34" charset="-122"/>
                <a:ea typeface="Microsoft YaHei" panose="020B0503020204020204" pitchFamily="34" charset="-122"/>
              </a:rPr>
              <a:t>.</a:t>
            </a:r>
            <a:endParaRPr lang="zh-CN" altLang="zh-CN" sz="1900" kern="0" dirty="0">
              <a:solidFill>
                <a:srgbClr val="595959"/>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25762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f15e6573a385e41c33bb97e7105a62faa5c484"/>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ud0ofpxa">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3921</TotalTime>
  <Words>10232</Words>
  <Application>Microsoft Office PowerPoint</Application>
  <PresentationFormat>自定义</PresentationFormat>
  <Paragraphs>945</Paragraphs>
  <Slides>122</Slides>
  <Notes>122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122</vt:i4>
      </vt:variant>
    </vt:vector>
  </HeadingPairs>
  <TitlesOfParts>
    <vt:vector size="135" baseType="lpstr">
      <vt:lpstr>Source Han Sans K Bold</vt:lpstr>
      <vt:lpstr>黑体</vt:lpstr>
      <vt:lpstr>宋体</vt:lpstr>
      <vt:lpstr>Microsoft YaHei</vt:lpstr>
      <vt:lpstr>Microsoft YaHei</vt:lpstr>
      <vt:lpstr>字魂105号-简雅黑</vt:lpstr>
      <vt:lpstr>Arial</vt:lpstr>
      <vt:lpstr>Calibri</vt:lpstr>
      <vt:lpstr>Courier New</vt:lpstr>
      <vt:lpstr>Times New Roman</vt:lpstr>
      <vt:lpstr>Wingdings</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蓝白商务述职报告工作总结ppt模板</dc:title>
  <dc:creator>常董</dc:creator>
  <cp:lastModifiedBy>Xinwei Liu</cp:lastModifiedBy>
  <cp:revision>2936</cp:revision>
  <dcterms:created xsi:type="dcterms:W3CDTF">2020-11-11T09:29:40Z</dcterms:created>
  <dcterms:modified xsi:type="dcterms:W3CDTF">2025-03-05T14:37:22Z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